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xml" ContentType="application/vnd.openxmlformats-officedocument.presentationml.tags+xml"/>
  <Override PartName="/ppt/notesSlides/notesSlide6.xml" ContentType="application/vnd.openxmlformats-officedocument.presentationml.notesSlide+xml"/>
  <Override PartName="/ppt/tags/tag2.xml" ContentType="application/vnd.openxmlformats-officedocument.presentationml.tags+xml"/>
  <Override PartName="/ppt/notesSlides/notesSlide7.xml" ContentType="application/vnd.openxmlformats-officedocument.presentationml.notesSlide+xml"/>
  <Override PartName="/ppt/tags/tag3.xml" ContentType="application/vnd.openxmlformats-officedocument.presentationml.tags+xml"/>
  <Override PartName="/ppt/notesSlides/notesSlide8.xml" ContentType="application/vnd.openxmlformats-officedocument.presentationml.notesSlide+xml"/>
  <Override PartName="/ppt/tags/tag4.xml" ContentType="application/vnd.openxmlformats-officedocument.presentationml.tags+xml"/>
  <Override PartName="/ppt/notesSlides/notesSlide9.xml" ContentType="application/vnd.openxmlformats-officedocument.presentationml.notesSlide+xml"/>
  <Override PartName="/ppt/tags/tag5.xml" ContentType="application/vnd.openxmlformats-officedocument.presentationml.tags+xml"/>
  <Override PartName="/ppt/notesSlides/notesSlide10.xml" ContentType="application/vnd.openxmlformats-officedocument.presentationml.notesSlide+xml"/>
  <Override PartName="/ppt/tags/tag6.xml" ContentType="application/vnd.openxmlformats-officedocument.presentationml.tags+xml"/>
  <Override PartName="/ppt/notesSlides/notesSlide11.xml" ContentType="application/vnd.openxmlformats-officedocument.presentationml.notesSlide+xml"/>
  <Override PartName="/ppt/tags/tag7.xml" ContentType="application/vnd.openxmlformats-officedocument.presentationml.tags+xml"/>
  <Override PartName="/ppt/notesSlides/notesSlide12.xml" ContentType="application/vnd.openxmlformats-officedocument.presentationml.notesSlide+xml"/>
  <Override PartName="/ppt/tags/tag8.xml" ContentType="application/vnd.openxmlformats-officedocument.presentationml.tags+xml"/>
  <Override PartName="/ppt/notesSlides/notesSlide13.xml" ContentType="application/vnd.openxmlformats-officedocument.presentationml.notesSlide+xml"/>
  <Override PartName="/ppt/tags/tag9.xml" ContentType="application/vnd.openxmlformats-officedocument.presentationml.tags+xml"/>
  <Override PartName="/ppt/notesSlides/notesSlide14.xml" ContentType="application/vnd.openxmlformats-officedocument.presentationml.notesSlide+xml"/>
  <Override PartName="/ppt/tags/tag10.xml" ContentType="application/vnd.openxmlformats-officedocument.presentationml.tags+xml"/>
  <Override PartName="/ppt/notesSlides/notesSlide15.xml" ContentType="application/vnd.openxmlformats-officedocument.presentationml.notesSlide+xml"/>
  <Override PartName="/ppt/tags/tag11.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9"/>
  </p:notesMasterIdLst>
  <p:handoutMasterIdLst>
    <p:handoutMasterId r:id="rId20"/>
  </p:handoutMasterIdLst>
  <p:sldIdLst>
    <p:sldId id="313" r:id="rId2"/>
    <p:sldId id="368" r:id="rId3"/>
    <p:sldId id="369" r:id="rId4"/>
    <p:sldId id="371" r:id="rId5"/>
    <p:sldId id="376" r:id="rId6"/>
    <p:sldId id="307" r:id="rId7"/>
    <p:sldId id="358" r:id="rId8"/>
    <p:sldId id="380" r:id="rId9"/>
    <p:sldId id="386" r:id="rId10"/>
    <p:sldId id="381" r:id="rId11"/>
    <p:sldId id="384" r:id="rId12"/>
    <p:sldId id="385" r:id="rId13"/>
    <p:sldId id="390" r:id="rId14"/>
    <p:sldId id="391" r:id="rId15"/>
    <p:sldId id="393" r:id="rId16"/>
    <p:sldId id="394" r:id="rId17"/>
    <p:sldId id="395" r:id="rId18"/>
  </p:sldIdLst>
  <p:sldSz cx="9144000" cy="6858000" type="screen4x3"/>
  <p:notesSz cx="9939338" cy="6807200"/>
  <p:defaultTextStyle>
    <a:defPPr>
      <a:defRPr lang="ja-JP"/>
    </a:defPPr>
    <a:lvl1pPr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userDrawn="1">
          <p15:clr>
            <a:srgbClr val="A4A3A4"/>
          </p15:clr>
        </p15:guide>
        <p15:guide id="2" pos="313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98611B-CADB-26CC-D1D4-69802B00E8AE}" name="Kuwada-Kana" initials="KK" userId="Kuwada-Kana" providerId="None"/>
  <p188:author id="{CC6EE92F-17F5-70FB-9783-11C382BA5392}" name="菊石 純也" initials="菊石" userId="S-1-5-21-123967040-2294127715-994162609-1203" providerId="AD"/>
  <p188:author id="{2800E9E9-A1DA-3055-8F87-6C0E22625363}" name="MU村上 友梨(Yuri Murakami)_SCC" initials="M" userId="MU村上 友梨(Yuri Murakami)_SCC"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Rg st="1" end="13"/>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99"/>
    <a:srgbClr val="CCFFFF"/>
    <a:srgbClr val="FFDF79"/>
    <a:srgbClr val="FFCCFF"/>
    <a:srgbClr val="07C8C8"/>
    <a:srgbClr val="FF99CC"/>
    <a:srgbClr val="FF66CC"/>
    <a:srgbClr val="CCFFCC"/>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E582EC-1163-4368-A4CC-E8A1BB40119C}" v="706" dt="2024-01-09T04:20:31.25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76608" autoAdjust="0"/>
  </p:normalViewPr>
  <p:slideViewPr>
    <p:cSldViewPr snapToGrid="0">
      <p:cViewPr varScale="1">
        <p:scale>
          <a:sx n="49" d="100"/>
          <a:sy n="49" d="100"/>
        </p:scale>
        <p:origin x="2068" y="52"/>
      </p:cViewPr>
      <p:guideLst>
        <p:guide orient="horz" pos="2160"/>
        <p:guide pos="2880"/>
      </p:guideLst>
    </p:cSldViewPr>
  </p:slideViewPr>
  <p:outlineViewPr>
    <p:cViewPr>
      <p:scale>
        <a:sx n="33" d="100"/>
        <a:sy n="33" d="100"/>
      </p:scale>
      <p:origin x="24" y="1860"/>
    </p:cViewPr>
  </p:outlineViewPr>
  <p:notesTextViewPr>
    <p:cViewPr>
      <p:scale>
        <a:sx n="100" d="100"/>
        <a:sy n="100" d="100"/>
      </p:scale>
      <p:origin x="0" y="0"/>
    </p:cViewPr>
  </p:notesTextViewPr>
  <p:notesViewPr>
    <p:cSldViewPr snapToGrid="0">
      <p:cViewPr varScale="1">
        <p:scale>
          <a:sx n="78" d="100"/>
          <a:sy n="78" d="100"/>
        </p:scale>
        <p:origin x="-3168" y="-90"/>
      </p:cViewPr>
      <p:guideLst>
        <p:guide orient="horz" pos="2144"/>
        <p:guide pos="3132"/>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宮原 茂寿(Sigehisa Miyahara)" userId="005f5fd9-b28f-4d19-880c-4b97b910e8cf" providerId="ADAL" clId="{7DE582EC-1163-4368-A4CC-E8A1BB40119C}"/>
    <pc:docChg chg="undo custSel modSld">
      <pc:chgData name="宮原 茂寿(Sigehisa Miyahara)" userId="005f5fd9-b28f-4d19-880c-4b97b910e8cf" providerId="ADAL" clId="{7DE582EC-1163-4368-A4CC-E8A1BB40119C}" dt="2024-01-09T04:29:37.024" v="1147" actId="1076"/>
      <pc:docMkLst>
        <pc:docMk/>
      </pc:docMkLst>
      <pc:sldChg chg="modSp mod">
        <pc:chgData name="宮原 茂寿(Sigehisa Miyahara)" userId="005f5fd9-b28f-4d19-880c-4b97b910e8cf" providerId="ADAL" clId="{7DE582EC-1163-4368-A4CC-E8A1BB40119C}" dt="2024-01-09T00:21:00.966" v="143" actId="1076"/>
        <pc:sldMkLst>
          <pc:docMk/>
          <pc:sldMk cId="0" sldId="307"/>
        </pc:sldMkLst>
        <pc:spChg chg="mod">
          <ac:chgData name="宮原 茂寿(Sigehisa Miyahara)" userId="005f5fd9-b28f-4d19-880c-4b97b910e8cf" providerId="ADAL" clId="{7DE582EC-1163-4368-A4CC-E8A1BB40119C}" dt="2024-01-09T00:21:00.966" v="143" actId="1076"/>
          <ac:spMkLst>
            <pc:docMk/>
            <pc:sldMk cId="0" sldId="307"/>
            <ac:spMk id="2" creationId="{547BB1DC-288A-8D3B-AAE5-CDCFF83E6912}"/>
          </ac:spMkLst>
        </pc:spChg>
      </pc:sldChg>
      <pc:sldChg chg="modSp mod">
        <pc:chgData name="宮原 茂寿(Sigehisa Miyahara)" userId="005f5fd9-b28f-4d19-880c-4b97b910e8cf" providerId="ADAL" clId="{7DE582EC-1163-4368-A4CC-E8A1BB40119C}" dt="2024-01-09T00:21:18.290" v="146" actId="1076"/>
        <pc:sldMkLst>
          <pc:docMk/>
          <pc:sldMk cId="0" sldId="358"/>
        </pc:sldMkLst>
        <pc:spChg chg="mod">
          <ac:chgData name="宮原 茂寿(Sigehisa Miyahara)" userId="005f5fd9-b28f-4d19-880c-4b97b910e8cf" providerId="ADAL" clId="{7DE582EC-1163-4368-A4CC-E8A1BB40119C}" dt="2024-01-09T00:21:18.290" v="146" actId="1076"/>
          <ac:spMkLst>
            <pc:docMk/>
            <pc:sldMk cId="0" sldId="358"/>
            <ac:spMk id="5" creationId="{2112B0F6-C5EC-948E-7817-E4D350727121}"/>
          </ac:spMkLst>
        </pc:spChg>
      </pc:sldChg>
      <pc:sldChg chg="modSp mod">
        <pc:chgData name="宮原 茂寿(Sigehisa Miyahara)" userId="005f5fd9-b28f-4d19-880c-4b97b910e8cf" providerId="ADAL" clId="{7DE582EC-1163-4368-A4CC-E8A1BB40119C}" dt="2024-01-09T00:24:27.205" v="239" actId="1076"/>
        <pc:sldMkLst>
          <pc:docMk/>
          <pc:sldMk cId="0" sldId="368"/>
        </pc:sldMkLst>
        <pc:spChg chg="mod">
          <ac:chgData name="宮原 茂寿(Sigehisa Miyahara)" userId="005f5fd9-b28f-4d19-880c-4b97b910e8cf" providerId="ADAL" clId="{7DE582EC-1163-4368-A4CC-E8A1BB40119C}" dt="2024-01-09T00:24:27.205" v="239" actId="1076"/>
          <ac:spMkLst>
            <pc:docMk/>
            <pc:sldMk cId="0" sldId="368"/>
            <ac:spMk id="7175" creationId="{1A749CDB-2A17-2F85-DAB9-27AF8858523A}"/>
          </ac:spMkLst>
        </pc:spChg>
      </pc:sldChg>
      <pc:sldChg chg="modSp mod">
        <pc:chgData name="宮原 茂寿(Sigehisa Miyahara)" userId="005f5fd9-b28f-4d19-880c-4b97b910e8cf" providerId="ADAL" clId="{7DE582EC-1163-4368-A4CC-E8A1BB40119C}" dt="2024-01-09T04:29:37.024" v="1147" actId="1076"/>
        <pc:sldMkLst>
          <pc:docMk/>
          <pc:sldMk cId="0" sldId="369"/>
        </pc:sldMkLst>
        <pc:spChg chg="mod">
          <ac:chgData name="宮原 茂寿(Sigehisa Miyahara)" userId="005f5fd9-b28f-4d19-880c-4b97b910e8cf" providerId="ADAL" clId="{7DE582EC-1163-4368-A4CC-E8A1BB40119C}" dt="2024-01-09T04:29:37.024" v="1147" actId="1076"/>
          <ac:spMkLst>
            <pc:docMk/>
            <pc:sldMk cId="0" sldId="369"/>
            <ac:spMk id="9223" creationId="{A7DB3FA3-FF28-EAD6-9A31-41C4D2D551E2}"/>
          </ac:spMkLst>
        </pc:spChg>
      </pc:sldChg>
      <pc:sldChg chg="modSp mod">
        <pc:chgData name="宮原 茂寿(Sigehisa Miyahara)" userId="005f5fd9-b28f-4d19-880c-4b97b910e8cf" providerId="ADAL" clId="{7DE582EC-1163-4368-A4CC-E8A1BB40119C}" dt="2024-01-09T00:17:19.572" v="133" actId="1076"/>
        <pc:sldMkLst>
          <pc:docMk/>
          <pc:sldMk cId="0" sldId="371"/>
        </pc:sldMkLst>
        <pc:spChg chg="mod">
          <ac:chgData name="宮原 茂寿(Sigehisa Miyahara)" userId="005f5fd9-b28f-4d19-880c-4b97b910e8cf" providerId="ADAL" clId="{7DE582EC-1163-4368-A4CC-E8A1BB40119C}" dt="2024-01-09T00:17:19.572" v="133" actId="1076"/>
          <ac:spMkLst>
            <pc:docMk/>
            <pc:sldMk cId="0" sldId="371"/>
            <ac:spMk id="13319" creationId="{3B9CCC63-055C-19EA-B46F-830E4D9DD401}"/>
          </ac:spMkLst>
        </pc:spChg>
      </pc:sldChg>
      <pc:sldChg chg="modSp">
        <pc:chgData name="宮原 茂寿(Sigehisa Miyahara)" userId="005f5fd9-b28f-4d19-880c-4b97b910e8cf" providerId="ADAL" clId="{7DE582EC-1163-4368-A4CC-E8A1BB40119C}" dt="2024-01-09T00:17:43.661" v="140" actId="1076"/>
        <pc:sldMkLst>
          <pc:docMk/>
          <pc:sldMk cId="1305067429" sldId="376"/>
        </pc:sldMkLst>
        <pc:spChg chg="mod">
          <ac:chgData name="宮原 茂寿(Sigehisa Miyahara)" userId="005f5fd9-b28f-4d19-880c-4b97b910e8cf" providerId="ADAL" clId="{7DE582EC-1163-4368-A4CC-E8A1BB40119C}" dt="2024-01-09T00:17:43.661" v="140" actId="1076"/>
          <ac:spMkLst>
            <pc:docMk/>
            <pc:sldMk cId="1305067429" sldId="376"/>
            <ac:spMk id="2" creationId="{551417A9-AF47-BFC7-0A7D-9DD95422FDF7}"/>
          </ac:spMkLst>
        </pc:spChg>
      </pc:sldChg>
      <pc:sldChg chg="modSp mod">
        <pc:chgData name="宮原 茂寿(Sigehisa Miyahara)" userId="005f5fd9-b28f-4d19-880c-4b97b910e8cf" providerId="ADAL" clId="{7DE582EC-1163-4368-A4CC-E8A1BB40119C}" dt="2024-01-09T04:07:07.041" v="392" actId="20577"/>
        <pc:sldMkLst>
          <pc:docMk/>
          <pc:sldMk cId="3476957209" sldId="380"/>
        </pc:sldMkLst>
        <pc:spChg chg="mod">
          <ac:chgData name="宮原 茂寿(Sigehisa Miyahara)" userId="005f5fd9-b28f-4d19-880c-4b97b910e8cf" providerId="ADAL" clId="{7DE582EC-1163-4368-A4CC-E8A1BB40119C}" dt="2024-01-09T04:07:07.041" v="392" actId="20577"/>
          <ac:spMkLst>
            <pc:docMk/>
            <pc:sldMk cId="3476957209" sldId="380"/>
            <ac:spMk id="46085" creationId="{CF0D2010-7AC6-8602-AB44-465BB21CFBA6}"/>
          </ac:spMkLst>
        </pc:spChg>
      </pc:sldChg>
      <pc:sldChg chg="modSp mod">
        <pc:chgData name="宮原 茂寿(Sigehisa Miyahara)" userId="005f5fd9-b28f-4d19-880c-4b97b910e8cf" providerId="ADAL" clId="{7DE582EC-1163-4368-A4CC-E8A1BB40119C}" dt="2024-01-09T04:10:52.029" v="564" actId="1076"/>
        <pc:sldMkLst>
          <pc:docMk/>
          <pc:sldMk cId="4077668132" sldId="381"/>
        </pc:sldMkLst>
        <pc:spChg chg="mod">
          <ac:chgData name="宮原 茂寿(Sigehisa Miyahara)" userId="005f5fd9-b28f-4d19-880c-4b97b910e8cf" providerId="ADAL" clId="{7DE582EC-1163-4368-A4CC-E8A1BB40119C}" dt="2024-01-09T04:10:52.029" v="564" actId="1076"/>
          <ac:spMkLst>
            <pc:docMk/>
            <pc:sldMk cId="4077668132" sldId="381"/>
            <ac:spMk id="2" creationId="{4F6FDBF0-092E-A238-F496-FF994AAF858A}"/>
          </ac:spMkLst>
        </pc:spChg>
      </pc:sldChg>
      <pc:sldChg chg="modSp mod">
        <pc:chgData name="宮原 茂寿(Sigehisa Miyahara)" userId="005f5fd9-b28f-4d19-880c-4b97b910e8cf" providerId="ADAL" clId="{7DE582EC-1163-4368-A4CC-E8A1BB40119C}" dt="2024-01-09T04:28:03.171" v="1124" actId="1076"/>
        <pc:sldMkLst>
          <pc:docMk/>
          <pc:sldMk cId="2176388409" sldId="384"/>
        </pc:sldMkLst>
        <pc:spChg chg="mod">
          <ac:chgData name="宮原 茂寿(Sigehisa Miyahara)" userId="005f5fd9-b28f-4d19-880c-4b97b910e8cf" providerId="ADAL" clId="{7DE582EC-1163-4368-A4CC-E8A1BB40119C}" dt="2024-01-09T04:28:03.171" v="1124" actId="1076"/>
          <ac:spMkLst>
            <pc:docMk/>
            <pc:sldMk cId="2176388409" sldId="384"/>
            <ac:spMk id="58373" creationId="{E179980E-6A7C-ADFD-B9DE-19F9133BD22E}"/>
          </ac:spMkLst>
        </pc:spChg>
      </pc:sldChg>
      <pc:sldChg chg="modSp mod">
        <pc:chgData name="宮原 茂寿(Sigehisa Miyahara)" userId="005f5fd9-b28f-4d19-880c-4b97b910e8cf" providerId="ADAL" clId="{7DE582EC-1163-4368-A4CC-E8A1BB40119C}" dt="2024-01-09T04:26:50.100" v="1119" actId="1076"/>
        <pc:sldMkLst>
          <pc:docMk/>
          <pc:sldMk cId="3468719420" sldId="385"/>
        </pc:sldMkLst>
        <pc:spChg chg="mod">
          <ac:chgData name="宮原 茂寿(Sigehisa Miyahara)" userId="005f5fd9-b28f-4d19-880c-4b97b910e8cf" providerId="ADAL" clId="{7DE582EC-1163-4368-A4CC-E8A1BB40119C}" dt="2024-01-09T04:26:50.100" v="1119" actId="1076"/>
          <ac:spMkLst>
            <pc:docMk/>
            <pc:sldMk cId="3468719420" sldId="385"/>
            <ac:spMk id="66581" creationId="{884F1FDF-C130-EE5E-5B58-BE7243D936B2}"/>
          </ac:spMkLst>
        </pc:spChg>
      </pc:sldChg>
      <pc:sldChg chg="modSp mod">
        <pc:chgData name="宮原 茂寿(Sigehisa Miyahara)" userId="005f5fd9-b28f-4d19-880c-4b97b910e8cf" providerId="ADAL" clId="{7DE582EC-1163-4368-A4CC-E8A1BB40119C}" dt="2024-01-09T04:09:42.264" v="501" actId="1076"/>
        <pc:sldMkLst>
          <pc:docMk/>
          <pc:sldMk cId="4104688739" sldId="386"/>
        </pc:sldMkLst>
        <pc:spChg chg="mod">
          <ac:chgData name="宮原 茂寿(Sigehisa Miyahara)" userId="005f5fd9-b28f-4d19-880c-4b97b910e8cf" providerId="ADAL" clId="{7DE582EC-1163-4368-A4CC-E8A1BB40119C}" dt="2024-01-09T04:09:42.264" v="501" actId="1076"/>
          <ac:spMkLst>
            <pc:docMk/>
            <pc:sldMk cId="4104688739" sldId="386"/>
            <ac:spMk id="3" creationId="{FE91C7A0-8006-98A9-8EA7-BEC64FB58B9F}"/>
          </ac:spMkLst>
        </pc:spChg>
      </pc:sldChg>
      <pc:sldChg chg="modSp mod">
        <pc:chgData name="宮原 茂寿(Sigehisa Miyahara)" userId="005f5fd9-b28f-4d19-880c-4b97b910e8cf" providerId="ADAL" clId="{7DE582EC-1163-4368-A4CC-E8A1BB40119C}" dt="2024-01-09T04:25:08.309" v="1037" actId="20577"/>
        <pc:sldMkLst>
          <pc:docMk/>
          <pc:sldMk cId="0" sldId="390"/>
        </pc:sldMkLst>
        <pc:spChg chg="mod">
          <ac:chgData name="宮原 茂寿(Sigehisa Miyahara)" userId="005f5fd9-b28f-4d19-880c-4b97b910e8cf" providerId="ADAL" clId="{7DE582EC-1163-4368-A4CC-E8A1BB40119C}" dt="2024-01-09T04:25:08.309" v="1037" actId="20577"/>
          <ac:spMkLst>
            <pc:docMk/>
            <pc:sldMk cId="0" sldId="390"/>
            <ac:spMk id="70662" creationId="{B2006AC5-E65D-7CBF-1089-681F9053086C}"/>
          </ac:spMkLst>
        </pc:spChg>
      </pc:sldChg>
      <pc:sldChg chg="modSp mod">
        <pc:chgData name="宮原 茂寿(Sigehisa Miyahara)" userId="005f5fd9-b28f-4d19-880c-4b97b910e8cf" providerId="ADAL" clId="{7DE582EC-1163-4368-A4CC-E8A1BB40119C}" dt="2024-01-09T04:24:54.193" v="1029"/>
        <pc:sldMkLst>
          <pc:docMk/>
          <pc:sldMk cId="0" sldId="391"/>
        </pc:sldMkLst>
        <pc:spChg chg="mod">
          <ac:chgData name="宮原 茂寿(Sigehisa Miyahara)" userId="005f5fd9-b28f-4d19-880c-4b97b910e8cf" providerId="ADAL" clId="{7DE582EC-1163-4368-A4CC-E8A1BB40119C}" dt="2024-01-09T04:24:54.193" v="1029"/>
          <ac:spMkLst>
            <pc:docMk/>
            <pc:sldMk cId="0" sldId="391"/>
            <ac:spMk id="76806" creationId="{408E8983-9C92-4D7D-FB42-E4D285EFA9B5}"/>
          </ac:spMkLst>
        </pc:spChg>
      </pc:sldChg>
      <pc:sldChg chg="modSp mod">
        <pc:chgData name="宮原 茂寿(Sigehisa Miyahara)" userId="005f5fd9-b28f-4d19-880c-4b97b910e8cf" providerId="ADAL" clId="{7DE582EC-1163-4368-A4CC-E8A1BB40119C}" dt="2024-01-09T04:23:16.483" v="978" actId="1076"/>
        <pc:sldMkLst>
          <pc:docMk/>
          <pc:sldMk cId="0" sldId="393"/>
        </pc:sldMkLst>
        <pc:spChg chg="mod">
          <ac:chgData name="宮原 茂寿(Sigehisa Miyahara)" userId="005f5fd9-b28f-4d19-880c-4b97b910e8cf" providerId="ADAL" clId="{7DE582EC-1163-4368-A4CC-E8A1BB40119C}" dt="2024-01-09T04:23:16.483" v="978" actId="1076"/>
          <ac:spMkLst>
            <pc:docMk/>
            <pc:sldMk cId="0" sldId="393"/>
            <ac:spMk id="80902" creationId="{4C8E8E20-C927-371D-826F-D44FBCA3170C}"/>
          </ac:spMkLst>
        </pc:spChg>
      </pc:sldChg>
      <pc:sldChg chg="modSp mod">
        <pc:chgData name="宮原 茂寿(Sigehisa Miyahara)" userId="005f5fd9-b28f-4d19-880c-4b97b910e8cf" providerId="ADAL" clId="{7DE582EC-1163-4368-A4CC-E8A1BB40119C}" dt="2024-01-09T04:24:03.701" v="1013" actId="1076"/>
        <pc:sldMkLst>
          <pc:docMk/>
          <pc:sldMk cId="0" sldId="394"/>
        </pc:sldMkLst>
        <pc:spChg chg="mod">
          <ac:chgData name="宮原 茂寿(Sigehisa Miyahara)" userId="005f5fd9-b28f-4d19-880c-4b97b910e8cf" providerId="ADAL" clId="{7DE582EC-1163-4368-A4CC-E8A1BB40119C}" dt="2024-01-09T04:24:03.701" v="1013" actId="1076"/>
          <ac:spMkLst>
            <pc:docMk/>
            <pc:sldMk cId="0" sldId="394"/>
            <ac:spMk id="82950" creationId="{2E64E2B1-DA3B-C04C-6D07-A5C7F8B510A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D67B09B7-9D55-B13A-BDFE-67481F1BE297}"/>
              </a:ext>
            </a:extLst>
          </p:cNvPr>
          <p:cNvSpPr>
            <a:spLocks noGrp="1" noChangeArrowheads="1"/>
          </p:cNvSpPr>
          <p:nvPr>
            <p:ph type="hdr" sz="quarter"/>
          </p:nvPr>
        </p:nvSpPr>
        <p:spPr bwMode="auto">
          <a:xfrm>
            <a:off x="1" y="0"/>
            <a:ext cx="4306737" cy="34030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SzTx/>
              <a:buFontTx/>
              <a:buNone/>
              <a:defRPr sz="1200">
                <a:latin typeface="Times New Roman" pitchFamily="18" charset="0"/>
                <a:ea typeface="ＭＳ Ｐゴシック" charset="-128"/>
              </a:defRPr>
            </a:lvl1pPr>
          </a:lstStyle>
          <a:p>
            <a:pPr>
              <a:defRPr/>
            </a:pPr>
            <a:endParaRPr lang="en-US" altLang="ja-JP"/>
          </a:p>
        </p:txBody>
      </p:sp>
      <p:sp>
        <p:nvSpPr>
          <p:cNvPr id="17411" name="Rectangle 3">
            <a:extLst>
              <a:ext uri="{FF2B5EF4-FFF2-40B4-BE49-F238E27FC236}">
                <a16:creationId xmlns:a16="http://schemas.microsoft.com/office/drawing/2014/main" id="{A34AAD4C-994A-8DE5-F078-50D989A9F573}"/>
              </a:ext>
            </a:extLst>
          </p:cNvPr>
          <p:cNvSpPr>
            <a:spLocks noGrp="1" noChangeArrowheads="1"/>
          </p:cNvSpPr>
          <p:nvPr>
            <p:ph type="dt" sz="quarter" idx="1"/>
          </p:nvPr>
        </p:nvSpPr>
        <p:spPr bwMode="auto">
          <a:xfrm>
            <a:off x="5632602" y="0"/>
            <a:ext cx="4306737" cy="34030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SzTx/>
              <a:buFontTx/>
              <a:buNone/>
              <a:defRPr sz="1200">
                <a:latin typeface="Times New Roman" pitchFamily="18" charset="0"/>
                <a:ea typeface="ＭＳ Ｐゴシック" charset="-128"/>
              </a:defRPr>
            </a:lvl1pPr>
          </a:lstStyle>
          <a:p>
            <a:pPr>
              <a:defRPr/>
            </a:pPr>
            <a:endParaRPr lang="en-US" altLang="ja-JP"/>
          </a:p>
        </p:txBody>
      </p:sp>
      <p:sp>
        <p:nvSpPr>
          <p:cNvPr id="17412" name="Rectangle 4">
            <a:extLst>
              <a:ext uri="{FF2B5EF4-FFF2-40B4-BE49-F238E27FC236}">
                <a16:creationId xmlns:a16="http://schemas.microsoft.com/office/drawing/2014/main" id="{09830CD9-3D59-5646-4114-12EF6259E871}"/>
              </a:ext>
            </a:extLst>
          </p:cNvPr>
          <p:cNvSpPr>
            <a:spLocks noGrp="1" noChangeArrowheads="1"/>
          </p:cNvSpPr>
          <p:nvPr>
            <p:ph type="ftr" sz="quarter" idx="2"/>
          </p:nvPr>
        </p:nvSpPr>
        <p:spPr bwMode="auto">
          <a:xfrm>
            <a:off x="1" y="6466894"/>
            <a:ext cx="4306737" cy="34030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SzTx/>
              <a:buFontTx/>
              <a:buNone/>
              <a:defRPr sz="1200">
                <a:latin typeface="Times New Roman" pitchFamily="18" charset="0"/>
                <a:ea typeface="ＭＳ Ｐゴシック" charset="-128"/>
              </a:defRPr>
            </a:lvl1pPr>
          </a:lstStyle>
          <a:p>
            <a:pPr>
              <a:defRPr/>
            </a:pPr>
            <a:endParaRPr lang="en-US" altLang="ja-JP"/>
          </a:p>
        </p:txBody>
      </p:sp>
      <p:sp>
        <p:nvSpPr>
          <p:cNvPr id="17413" name="Rectangle 5">
            <a:extLst>
              <a:ext uri="{FF2B5EF4-FFF2-40B4-BE49-F238E27FC236}">
                <a16:creationId xmlns:a16="http://schemas.microsoft.com/office/drawing/2014/main" id="{64CAB757-0B20-362F-D58C-DF791FF838BB}"/>
              </a:ext>
            </a:extLst>
          </p:cNvPr>
          <p:cNvSpPr>
            <a:spLocks noGrp="1" noChangeArrowheads="1"/>
          </p:cNvSpPr>
          <p:nvPr>
            <p:ph type="sldNum" sz="quarter" idx="3"/>
          </p:nvPr>
        </p:nvSpPr>
        <p:spPr bwMode="auto">
          <a:xfrm>
            <a:off x="5632602" y="6466894"/>
            <a:ext cx="4306737" cy="34030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defRPr>
            </a:lvl1pPr>
          </a:lstStyle>
          <a:p>
            <a:pPr>
              <a:defRPr/>
            </a:pPr>
            <a:fld id="{051D4C4D-C31D-4FF3-8F6C-F188462EE988}"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7C54FDA1-2FC1-D58F-7135-46CDBA273170}"/>
              </a:ext>
            </a:extLst>
          </p:cNvPr>
          <p:cNvSpPr>
            <a:spLocks noGrp="1" noChangeArrowheads="1"/>
          </p:cNvSpPr>
          <p:nvPr>
            <p:ph type="hdr" sz="quarter"/>
          </p:nvPr>
        </p:nvSpPr>
        <p:spPr bwMode="auto">
          <a:xfrm>
            <a:off x="1" y="0"/>
            <a:ext cx="4306737" cy="34030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SzTx/>
              <a:buFontTx/>
              <a:buNone/>
              <a:defRPr sz="1200">
                <a:latin typeface="Times New Roman" pitchFamily="18" charset="0"/>
                <a:ea typeface="ＭＳ Ｐゴシック" charset="-128"/>
              </a:defRPr>
            </a:lvl1pPr>
          </a:lstStyle>
          <a:p>
            <a:pPr>
              <a:defRPr/>
            </a:pPr>
            <a:endParaRPr lang="en-US" altLang="ja-JP"/>
          </a:p>
        </p:txBody>
      </p:sp>
      <p:sp>
        <p:nvSpPr>
          <p:cNvPr id="62467" name="Rectangle 3">
            <a:extLst>
              <a:ext uri="{FF2B5EF4-FFF2-40B4-BE49-F238E27FC236}">
                <a16:creationId xmlns:a16="http://schemas.microsoft.com/office/drawing/2014/main" id="{B7561F6F-90B9-FA27-B752-5403F752D951}"/>
              </a:ext>
            </a:extLst>
          </p:cNvPr>
          <p:cNvSpPr>
            <a:spLocks noGrp="1" noChangeArrowheads="1"/>
          </p:cNvSpPr>
          <p:nvPr>
            <p:ph type="dt" idx="1"/>
          </p:nvPr>
        </p:nvSpPr>
        <p:spPr bwMode="auto">
          <a:xfrm>
            <a:off x="5630284" y="0"/>
            <a:ext cx="4306737" cy="34030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SzTx/>
              <a:buFontTx/>
              <a:buNone/>
              <a:defRPr sz="1200">
                <a:latin typeface="Times New Roman" pitchFamily="18" charset="0"/>
                <a:ea typeface="ＭＳ Ｐゴシック" charset="-128"/>
              </a:defRPr>
            </a:lvl1pPr>
          </a:lstStyle>
          <a:p>
            <a:pPr>
              <a:defRPr/>
            </a:pPr>
            <a:endParaRPr lang="en-US" altLang="ja-JP"/>
          </a:p>
        </p:txBody>
      </p:sp>
      <p:sp>
        <p:nvSpPr>
          <p:cNvPr id="3076" name="Rectangle 4">
            <a:extLst>
              <a:ext uri="{FF2B5EF4-FFF2-40B4-BE49-F238E27FC236}">
                <a16:creationId xmlns:a16="http://schemas.microsoft.com/office/drawing/2014/main" id="{FA900A9C-FF1F-C372-3DD3-1BEEADB46636}"/>
              </a:ext>
            </a:extLst>
          </p:cNvPr>
          <p:cNvSpPr>
            <a:spLocks noGrp="1" noRot="1" noChangeAspect="1" noChangeArrowheads="1" noTextEdit="1"/>
          </p:cNvSpPr>
          <p:nvPr>
            <p:ph type="sldImg" idx="2"/>
          </p:nvPr>
        </p:nvSpPr>
        <p:spPr bwMode="auto">
          <a:xfrm>
            <a:off x="3270250" y="511175"/>
            <a:ext cx="3402013" cy="25511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9" name="Rectangle 5">
            <a:extLst>
              <a:ext uri="{FF2B5EF4-FFF2-40B4-BE49-F238E27FC236}">
                <a16:creationId xmlns:a16="http://schemas.microsoft.com/office/drawing/2014/main" id="{241C7E7E-B753-38DF-8013-34BDADB29050}"/>
              </a:ext>
            </a:extLst>
          </p:cNvPr>
          <p:cNvSpPr>
            <a:spLocks noGrp="1" noChangeArrowheads="1"/>
          </p:cNvSpPr>
          <p:nvPr>
            <p:ph type="body" sz="quarter" idx="3"/>
          </p:nvPr>
        </p:nvSpPr>
        <p:spPr bwMode="auto">
          <a:xfrm>
            <a:off x="994399" y="3233447"/>
            <a:ext cx="7950543" cy="306275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2470" name="Rectangle 6">
            <a:extLst>
              <a:ext uri="{FF2B5EF4-FFF2-40B4-BE49-F238E27FC236}">
                <a16:creationId xmlns:a16="http://schemas.microsoft.com/office/drawing/2014/main" id="{64D3E858-1DC5-4358-36D3-D3343F27D5AE}"/>
              </a:ext>
            </a:extLst>
          </p:cNvPr>
          <p:cNvSpPr>
            <a:spLocks noGrp="1" noChangeArrowheads="1"/>
          </p:cNvSpPr>
          <p:nvPr>
            <p:ph type="ftr" sz="quarter" idx="4"/>
          </p:nvPr>
        </p:nvSpPr>
        <p:spPr bwMode="auto">
          <a:xfrm>
            <a:off x="1" y="6465808"/>
            <a:ext cx="4306737" cy="34030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SzTx/>
              <a:buFontTx/>
              <a:buNone/>
              <a:defRPr sz="1200">
                <a:latin typeface="Times New Roman" pitchFamily="18" charset="0"/>
                <a:ea typeface="ＭＳ Ｐゴシック" charset="-128"/>
              </a:defRPr>
            </a:lvl1pPr>
          </a:lstStyle>
          <a:p>
            <a:pPr>
              <a:defRPr/>
            </a:pPr>
            <a:endParaRPr lang="en-US" altLang="ja-JP"/>
          </a:p>
        </p:txBody>
      </p:sp>
      <p:sp>
        <p:nvSpPr>
          <p:cNvPr id="62471" name="Rectangle 7">
            <a:extLst>
              <a:ext uri="{FF2B5EF4-FFF2-40B4-BE49-F238E27FC236}">
                <a16:creationId xmlns:a16="http://schemas.microsoft.com/office/drawing/2014/main" id="{E95F5820-F84E-1C41-1D73-7CB47D95C7B3}"/>
              </a:ext>
            </a:extLst>
          </p:cNvPr>
          <p:cNvSpPr>
            <a:spLocks noGrp="1" noChangeArrowheads="1"/>
          </p:cNvSpPr>
          <p:nvPr>
            <p:ph type="sldNum" sz="quarter" idx="5"/>
          </p:nvPr>
        </p:nvSpPr>
        <p:spPr bwMode="auto">
          <a:xfrm>
            <a:off x="5630284" y="6465808"/>
            <a:ext cx="4306737" cy="34030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defRPr>
            </a:lvl1pPr>
          </a:lstStyle>
          <a:p>
            <a:pPr>
              <a:defRPr/>
            </a:pPr>
            <a:fld id="{48C5454C-C644-40EF-BB6A-B0F91DDBC12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CB34D0CF-6CA2-AAA8-78C2-19F89CC18924}"/>
              </a:ext>
            </a:extLst>
          </p:cNvPr>
          <p:cNvSpPr txBox="1">
            <a:spLocks noGrp="1" noChangeArrowheads="1"/>
          </p:cNvSpPr>
          <p:nvPr/>
        </p:nvSpPr>
        <p:spPr bwMode="auto">
          <a:xfrm>
            <a:off x="5630284" y="6465808"/>
            <a:ext cx="4306737" cy="340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lgn="r" eaLnBrk="1" hangingPunct="1">
              <a:spcBef>
                <a:spcPct val="0"/>
              </a:spcBef>
            </a:pPr>
            <a:fld id="{51956749-FCA8-4523-87DB-F6FEA5AEA0E5}" type="slidenum">
              <a:rPr lang="en-US" altLang="ja-JP">
                <a:ea typeface="ＭＳ Ｐゴシック" panose="020B0600070205080204" pitchFamily="50" charset="-128"/>
              </a:rPr>
              <a:pPr algn="r" eaLnBrk="1" hangingPunct="1">
                <a:spcBef>
                  <a:spcPct val="0"/>
                </a:spcBef>
              </a:pPr>
              <a:t>1</a:t>
            </a:fld>
            <a:endParaRPr lang="en-US" altLang="ja-JP">
              <a:ea typeface="ＭＳ Ｐゴシック" panose="020B0600070205080204" pitchFamily="50" charset="-128"/>
            </a:endParaRPr>
          </a:p>
        </p:txBody>
      </p:sp>
      <p:sp>
        <p:nvSpPr>
          <p:cNvPr id="6147" name="Rectangle 2">
            <a:extLst>
              <a:ext uri="{FF2B5EF4-FFF2-40B4-BE49-F238E27FC236}">
                <a16:creationId xmlns:a16="http://schemas.microsoft.com/office/drawing/2014/main" id="{62D03BE2-0844-0065-9AFC-87C0D957C2F1}"/>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C06F6BCC-526F-CB44-BC7E-EE1056CBB4B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t>この資料では、機構が実施する対面助言制度について説明します。</a:t>
            </a:r>
            <a:endParaRPr lang="en-US" altLang="ja-JP"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スライド イメージ プレースホルダ 1">
            <a:extLst>
              <a:ext uri="{FF2B5EF4-FFF2-40B4-BE49-F238E27FC236}">
                <a16:creationId xmlns:a16="http://schemas.microsoft.com/office/drawing/2014/main" id="{97AF293B-98EC-8191-8C26-925AF02BA378}"/>
              </a:ext>
            </a:extLst>
          </p:cNvPr>
          <p:cNvSpPr>
            <a:spLocks noGrp="1" noRot="1" noChangeAspect="1" noChangeArrowheads="1" noTextEdit="1"/>
          </p:cNvSpPr>
          <p:nvPr>
            <p:ph type="sldImg"/>
          </p:nvPr>
        </p:nvSpPr>
        <p:spPr>
          <a:ln/>
        </p:spPr>
      </p:sp>
      <p:sp>
        <p:nvSpPr>
          <p:cNvPr id="55299" name="ノート プレースホルダ 2">
            <a:extLst>
              <a:ext uri="{FF2B5EF4-FFF2-40B4-BE49-F238E27FC236}">
                <a16:creationId xmlns:a16="http://schemas.microsoft.com/office/drawing/2014/main" id="{DBA57686-C461-B869-D5C4-95DFCF6C6E5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t>具体的な流れをご説明いたします。</a:t>
            </a:r>
            <a:endParaRPr lang="en-US" altLang="ja-JP" dirty="0"/>
          </a:p>
          <a:p>
            <a:pPr eaLnBrk="1" hangingPunct="1"/>
            <a:r>
              <a:rPr lang="en-US" altLang="ja-JP" dirty="0"/>
              <a:t>【</a:t>
            </a:r>
            <a:r>
              <a:rPr lang="ja-JP" altLang="en-US" dirty="0"/>
              <a:t>予約申込</a:t>
            </a:r>
            <a:r>
              <a:rPr lang="en-US" altLang="ja-JP" dirty="0"/>
              <a:t>】</a:t>
            </a:r>
          </a:p>
          <a:p>
            <a:pPr eaLnBrk="1" hangingPunct="1"/>
            <a:r>
              <a:rPr lang="ja-JP" altLang="en-US" dirty="0"/>
              <a:t>先ず初めに、予約申込を実施します。</a:t>
            </a:r>
            <a:endParaRPr lang="en-US" altLang="ja-JP" dirty="0"/>
          </a:p>
          <a:p>
            <a:pPr eaLnBrk="1" hangingPunct="1"/>
            <a:r>
              <a:rPr lang="ja-JP" altLang="en-US" dirty="0"/>
              <a:t>原則、簡易相談実施日の</a:t>
            </a:r>
            <a:r>
              <a:rPr lang="en-US" altLang="ja-JP" dirty="0"/>
              <a:t>2</a:t>
            </a:r>
            <a:r>
              <a:rPr lang="ja-JP" altLang="en-US" dirty="0"/>
              <a:t>週間前の決められた日時に行う為、</a:t>
            </a:r>
            <a:endParaRPr lang="en-US" altLang="ja-JP" dirty="0"/>
          </a:p>
          <a:p>
            <a:pPr eaLnBrk="1" hangingPunct="1"/>
            <a:r>
              <a:rPr lang="en-US" altLang="ja-JP" dirty="0"/>
              <a:t>HP</a:t>
            </a:r>
            <a:r>
              <a:rPr lang="ja-JP" altLang="en-US" dirty="0"/>
              <a:t>上に上がっている簡易相談予定表を確認の上、予約申込を行ってください。</a:t>
            </a:r>
          </a:p>
          <a:p>
            <a:pPr eaLnBrk="1" hangingPunct="1"/>
            <a:r>
              <a:rPr lang="ja-JP" altLang="en-US" dirty="0"/>
              <a:t>予約申込の後に、相談実施の可否の連絡が届きます。</a:t>
            </a:r>
            <a:endParaRPr lang="en-US" altLang="ja-JP" dirty="0"/>
          </a:p>
          <a:p>
            <a:pPr eaLnBrk="1" hangingPunct="1"/>
            <a:endParaRPr lang="en-US" altLang="ja-JP" dirty="0"/>
          </a:p>
          <a:p>
            <a:pPr eaLnBrk="1" hangingPunct="1"/>
            <a:r>
              <a:rPr lang="en-US" altLang="ja-JP" dirty="0"/>
              <a:t>【</a:t>
            </a:r>
            <a:r>
              <a:rPr lang="ja-JP" altLang="en-US" dirty="0"/>
              <a:t>手数料振込と申込</a:t>
            </a:r>
            <a:r>
              <a:rPr lang="en-US" altLang="ja-JP" dirty="0"/>
              <a:t>】</a:t>
            </a:r>
          </a:p>
          <a:p>
            <a:pPr eaLnBrk="1" hangingPunct="1"/>
            <a:r>
              <a:rPr lang="ja-JP" altLang="en-US" dirty="0"/>
              <a:t>届いた翌日から起算して</a:t>
            </a:r>
            <a:r>
              <a:rPr lang="en-US" altLang="ja-JP" dirty="0"/>
              <a:t>3</a:t>
            </a:r>
            <a:r>
              <a:rPr lang="ja-JP" altLang="en-US" dirty="0"/>
              <a:t>日以内に手数料の振込と申込みを行います。</a:t>
            </a:r>
            <a:endParaRPr lang="en-US" altLang="ja-JP" dirty="0"/>
          </a:p>
          <a:p>
            <a:pPr>
              <a:defRPr/>
            </a:pPr>
            <a:r>
              <a:rPr lang="ja-JP" altLang="en-US" sz="1200" dirty="0"/>
              <a:t>対面助言申込書の相談内容はできる限り具体的かつ簡潔に記載します。</a:t>
            </a:r>
            <a:endParaRPr lang="en-US" altLang="ja-JP" sz="1200" dirty="0"/>
          </a:p>
          <a:p>
            <a:pPr>
              <a:defRPr/>
            </a:pPr>
            <a:r>
              <a:rPr lang="ja-JP" altLang="en-US" sz="1200" dirty="0"/>
              <a:t>対面助言申込書に記載した以外の相談事項には、原則として、指導及び助言はいただけないためご注意ください。</a:t>
            </a:r>
            <a:endParaRPr lang="en-US" altLang="ja-JP" sz="1200" dirty="0"/>
          </a:p>
          <a:p>
            <a:pPr>
              <a:defRPr/>
            </a:pPr>
            <a:endParaRPr lang="en-US" altLang="ja-JP" sz="1200" dirty="0"/>
          </a:p>
          <a:p>
            <a:pPr>
              <a:defRPr/>
            </a:pPr>
            <a:r>
              <a:rPr lang="en-US" altLang="ja-JP" sz="1200" dirty="0"/>
              <a:t>【</a:t>
            </a:r>
            <a:r>
              <a:rPr lang="ja-JP" altLang="en-US" sz="1200" dirty="0"/>
              <a:t>相談の実施</a:t>
            </a:r>
            <a:r>
              <a:rPr lang="en-US" altLang="ja-JP" sz="1200" dirty="0"/>
              <a:t>】</a:t>
            </a:r>
            <a:endParaRPr lang="en-US" altLang="ja-JP" dirty="0"/>
          </a:p>
          <a:p>
            <a:pPr eaLnBrk="1" hangingPunct="1"/>
            <a:r>
              <a:rPr lang="ja-JP" altLang="en-US" dirty="0"/>
              <a:t>申込み後、簡易相談を実施します。</a:t>
            </a:r>
            <a:endParaRPr lang="en-US" altLang="ja-JP" dirty="0"/>
          </a:p>
          <a:p>
            <a:pPr eaLnBrk="1" hangingPunct="1"/>
            <a:r>
              <a:rPr lang="ja-JP" altLang="en-US" dirty="0"/>
              <a:t>実施方法は、面会形式や</a:t>
            </a:r>
            <a:r>
              <a:rPr lang="en-US" altLang="ja-JP" dirty="0"/>
              <a:t>Web</a:t>
            </a:r>
            <a:r>
              <a:rPr lang="ja-JP" altLang="en-US" dirty="0"/>
              <a:t>会議形式、書面による助言（＝電話にて行う相談）があります。</a:t>
            </a:r>
            <a:endParaRPr lang="en-US" altLang="ja-JP" dirty="0"/>
          </a:p>
          <a:p>
            <a:pPr eaLnBrk="1" hangingPunct="1"/>
            <a:r>
              <a:rPr lang="ja-JP" altLang="en-US" dirty="0"/>
              <a:t>相談後に要旨確認を行いたい場合は、定められた様式を用いて要旨確認依頼書を送付ください。</a:t>
            </a:r>
            <a:endParaRPr lang="en-US" altLang="ja-JP" dirty="0"/>
          </a:p>
          <a:p>
            <a:pPr eaLnBrk="1" hangingPunct="1"/>
            <a:r>
              <a:rPr lang="ja-JP" altLang="en-US" dirty="0"/>
              <a:t>おおよそ</a:t>
            </a:r>
            <a:r>
              <a:rPr lang="en-US" altLang="ja-JP" dirty="0"/>
              <a:t>10</a:t>
            </a:r>
            <a:r>
              <a:rPr lang="ja-JP" altLang="en-US" dirty="0"/>
              <a:t>勤務日を目途に回答を受領することができます。</a:t>
            </a:r>
            <a:endParaRPr lang="en-US" altLang="ja-JP" dirty="0"/>
          </a:p>
          <a:p>
            <a:pPr eaLnBrk="1" hangingPunct="1"/>
            <a:endParaRPr lang="en-US" altLang="ja-JP" dirty="0"/>
          </a:p>
          <a:p>
            <a:pPr eaLnBrk="1" hangingPunct="1"/>
            <a:r>
              <a:rPr lang="ja-JP" altLang="en-US" dirty="0"/>
              <a:t>簡易相談の説明は以上です。</a:t>
            </a:r>
            <a:endParaRPr lang="en-US" altLang="ja-JP" dirty="0"/>
          </a:p>
          <a:p>
            <a:pPr eaLnBrk="1" hangingPunct="1"/>
            <a:endParaRPr lang="en-US" altLang="ja-JP" dirty="0"/>
          </a:p>
          <a:p>
            <a:pPr eaLnBrk="1" hangingPunct="1"/>
            <a:endParaRPr lang="en-US" altLang="ja-JP" dirty="0"/>
          </a:p>
          <a:p>
            <a:pPr eaLnBrk="1" hangingPunct="1"/>
            <a:endParaRPr lang="ja-JP" altLang="en-US" dirty="0"/>
          </a:p>
        </p:txBody>
      </p:sp>
      <p:sp>
        <p:nvSpPr>
          <p:cNvPr id="55300" name="スライド番号プレースホルダ 3">
            <a:extLst>
              <a:ext uri="{FF2B5EF4-FFF2-40B4-BE49-F238E27FC236}">
                <a16:creationId xmlns:a16="http://schemas.microsoft.com/office/drawing/2014/main" id="{C3B09AC4-8070-AD5D-99BC-5697E18CEC1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8E463760-C080-4C59-BE7F-F68084F95DDA}" type="slidenum">
              <a:rPr lang="en-US" altLang="ja-JP" smtClean="0">
                <a:ea typeface="ＭＳ Ｐゴシック" panose="020B0600070205080204" pitchFamily="50" charset="-128"/>
              </a:rPr>
              <a:pPr>
                <a:spcBef>
                  <a:spcPct val="0"/>
                </a:spcBef>
              </a:pPr>
              <a:t>10</a:t>
            </a:fld>
            <a:endParaRPr lang="en-US" altLang="ja-JP">
              <a:ea typeface="ＭＳ Ｐゴシック" panose="020B0600070205080204" pitchFamily="50" charset="-128"/>
            </a:endParaRPr>
          </a:p>
        </p:txBody>
      </p:sp>
    </p:spTree>
    <p:extLst>
      <p:ext uri="{BB962C8B-B14F-4D97-AF65-F5344CB8AC3E}">
        <p14:creationId xmlns:p14="http://schemas.microsoft.com/office/powerpoint/2010/main" val="23817094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スライド イメージ プレースホルダ 1">
            <a:extLst>
              <a:ext uri="{FF2B5EF4-FFF2-40B4-BE49-F238E27FC236}">
                <a16:creationId xmlns:a16="http://schemas.microsoft.com/office/drawing/2014/main" id="{A7E7601B-B158-2902-9D29-24C6A72F0FB4}"/>
              </a:ext>
            </a:extLst>
          </p:cNvPr>
          <p:cNvSpPr>
            <a:spLocks noGrp="1" noRot="1" noChangeAspect="1" noChangeArrowheads="1" noTextEdit="1"/>
          </p:cNvSpPr>
          <p:nvPr>
            <p:ph type="sldImg"/>
          </p:nvPr>
        </p:nvSpPr>
        <p:spPr>
          <a:ln/>
        </p:spPr>
      </p:sp>
      <p:sp>
        <p:nvSpPr>
          <p:cNvPr id="59395" name="ノート プレースホルダ 2">
            <a:extLst>
              <a:ext uri="{FF2B5EF4-FFF2-40B4-BE49-F238E27FC236}">
                <a16:creationId xmlns:a16="http://schemas.microsoft.com/office/drawing/2014/main" id="{D7C8D3C8-21F8-B7F3-4B2C-F5A448F4917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t>医薬品</a:t>
            </a:r>
            <a:r>
              <a:rPr lang="en-US" altLang="ja-JP" dirty="0"/>
              <a:t>/</a:t>
            </a:r>
            <a:r>
              <a:rPr lang="ja-JP" altLang="en-US" dirty="0"/>
              <a:t>後発医薬品変更届出事前確認簡易相談についてご説明いたします。</a:t>
            </a:r>
            <a:endParaRPr lang="en-US" altLang="ja-JP" dirty="0"/>
          </a:p>
          <a:p>
            <a:r>
              <a:rPr lang="ja-JP" altLang="en-US" dirty="0"/>
              <a:t>こちらは、承認事項と製造実態の相違が判明した場合の相談制度であり、</a:t>
            </a:r>
            <a:endParaRPr lang="en-US" altLang="ja-JP" dirty="0"/>
          </a:p>
          <a:p>
            <a:r>
              <a:rPr lang="ja-JP" altLang="en-US" dirty="0"/>
              <a:t>当該不備が製品の品質、有効性及び安全性に影響を与える恐れがないことについての確認を受けるための相談となります。</a:t>
            </a:r>
            <a:endParaRPr lang="en-US" altLang="ja-JP" dirty="0"/>
          </a:p>
          <a:p>
            <a:endParaRPr lang="en-US" altLang="ja-JP" dirty="0"/>
          </a:p>
          <a:p>
            <a:r>
              <a:rPr lang="ja-JP" altLang="en-US" dirty="0"/>
              <a:t>承認事項と製造実態の整合性については、一時的な点検に終わるものではなく、定期的な確認が必要です。</a:t>
            </a:r>
            <a:endParaRPr lang="en-US" altLang="ja-JP" dirty="0"/>
          </a:p>
          <a:p>
            <a:r>
              <a:rPr lang="ja-JP" altLang="en-US" dirty="0"/>
              <a:t>不備が判明し、製品の品質、有効性及び安全性に影響を与えるおそれのないと製造販売業者が判断するものについては、</a:t>
            </a:r>
            <a:endParaRPr lang="en-US" altLang="ja-JP" dirty="0"/>
          </a:p>
          <a:p>
            <a:r>
              <a:rPr lang="ja-JP" altLang="en-US" dirty="0"/>
              <a:t>当該相談制度にて確認を行った後に、速やかに医薬品軽変届出又は </a:t>
            </a:r>
            <a:r>
              <a:rPr lang="en-US" altLang="ja-JP" dirty="0"/>
              <a:t>MF </a:t>
            </a:r>
            <a:r>
              <a:rPr lang="ja-JP" altLang="en-US" dirty="0"/>
              <a:t>軽変届出を行うこと。とされています。</a:t>
            </a:r>
            <a:endParaRPr lang="en-US" altLang="ja-JP" dirty="0"/>
          </a:p>
          <a:p>
            <a:endParaRPr lang="en-US" altLang="ja-JP" dirty="0"/>
          </a:p>
          <a:p>
            <a:r>
              <a:rPr lang="ja-JP" altLang="en-US" dirty="0"/>
              <a:t>なお、対象範囲は、「製品の品質，有効性及び安全性に影響を与えるおそれのないもの」であり、</a:t>
            </a:r>
            <a:endParaRPr lang="en-US" altLang="ja-JP" dirty="0"/>
          </a:p>
          <a:p>
            <a:r>
              <a:rPr lang="ja-JP" altLang="en-US" dirty="0"/>
              <a:t>製品の品質、有効性及び安全性に影響を与えるおそれのあると製造販売業者が判断する場合には、</a:t>
            </a:r>
            <a:endParaRPr lang="en-US" altLang="ja-JP" dirty="0"/>
          </a:p>
          <a:p>
            <a:r>
              <a:rPr lang="ja-JP" altLang="en-US" dirty="0"/>
              <a:t>申出に至った経緯、不備の内容、想定される品質、有効性及び安全性への影響並びにこれを踏まえた対応案を</a:t>
            </a:r>
            <a:endParaRPr lang="en-US" altLang="ja-JP" dirty="0"/>
          </a:p>
          <a:p>
            <a:r>
              <a:rPr lang="ja-JP" altLang="en-US" dirty="0"/>
              <a:t>まとめた資料を用意のうえ、直ちに厚生労働省医薬局医薬品審査管理課に申し出る必要があります。</a:t>
            </a:r>
          </a:p>
          <a:p>
            <a:pPr eaLnBrk="1" hangingPunct="1"/>
            <a:endParaRPr lang="ja-JP" altLang="en-US" dirty="0"/>
          </a:p>
        </p:txBody>
      </p:sp>
      <p:sp>
        <p:nvSpPr>
          <p:cNvPr id="59396" name="スライド番号プレースホルダ 3">
            <a:extLst>
              <a:ext uri="{FF2B5EF4-FFF2-40B4-BE49-F238E27FC236}">
                <a16:creationId xmlns:a16="http://schemas.microsoft.com/office/drawing/2014/main" id="{3BCBEC65-D399-DDEF-9428-96E9AEE5D07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CE3680F3-0C56-473B-8837-86EBABFE1EFC}" type="slidenum">
              <a:rPr lang="en-US" altLang="ja-JP" smtClean="0">
                <a:ea typeface="ＭＳ Ｐゴシック" panose="020B0600070205080204" pitchFamily="50" charset="-128"/>
              </a:rPr>
              <a:pPr>
                <a:spcBef>
                  <a:spcPct val="0"/>
                </a:spcBef>
              </a:pPr>
              <a:t>11</a:t>
            </a:fld>
            <a:endParaRPr lang="en-US" altLang="ja-JP">
              <a:ea typeface="ＭＳ Ｐゴシック" panose="020B0600070205080204" pitchFamily="50" charset="-128"/>
            </a:endParaRPr>
          </a:p>
        </p:txBody>
      </p:sp>
    </p:spTree>
    <p:extLst>
      <p:ext uri="{BB962C8B-B14F-4D97-AF65-F5344CB8AC3E}">
        <p14:creationId xmlns:p14="http://schemas.microsoft.com/office/powerpoint/2010/main" val="807812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スライド イメージ プレースホルダ 1">
            <a:extLst>
              <a:ext uri="{FF2B5EF4-FFF2-40B4-BE49-F238E27FC236}">
                <a16:creationId xmlns:a16="http://schemas.microsoft.com/office/drawing/2014/main" id="{AD188BF4-273F-7523-369C-E93C9B208FE2}"/>
              </a:ext>
            </a:extLst>
          </p:cNvPr>
          <p:cNvSpPr>
            <a:spLocks noGrp="1" noRot="1" noChangeAspect="1" noChangeArrowheads="1" noTextEdit="1"/>
          </p:cNvSpPr>
          <p:nvPr>
            <p:ph type="sldImg"/>
          </p:nvPr>
        </p:nvSpPr>
        <p:spPr>
          <a:ln/>
        </p:spPr>
      </p:sp>
      <p:sp>
        <p:nvSpPr>
          <p:cNvPr id="67587" name="ノート プレースホルダ 2">
            <a:extLst>
              <a:ext uri="{FF2B5EF4-FFF2-40B4-BE49-F238E27FC236}">
                <a16:creationId xmlns:a16="http://schemas.microsoft.com/office/drawing/2014/main" id="{36373CF1-D6BF-8573-3344-1F271326D69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solidFill>
                  <a:schemeClr val="tx1"/>
                </a:solidFill>
              </a:rPr>
              <a:t>相談の流れです。</a:t>
            </a:r>
            <a:endParaRPr lang="en-US" altLang="ja-JP" dirty="0">
              <a:solidFill>
                <a:schemeClr val="tx1"/>
              </a:solidFill>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ja-JP" dirty="0">
                <a:solidFill>
                  <a:schemeClr val="tx1"/>
                </a:solidFill>
              </a:rPr>
              <a:t>【</a:t>
            </a:r>
            <a:r>
              <a:rPr lang="ja-JP" altLang="en-US" dirty="0">
                <a:solidFill>
                  <a:schemeClr val="tx1"/>
                </a:solidFill>
              </a:rPr>
              <a:t>手数料振込と申込</a:t>
            </a:r>
            <a:r>
              <a:rPr lang="en-US" altLang="ja-JP" dirty="0">
                <a:solidFill>
                  <a:schemeClr val="tx1"/>
                </a:solidFill>
              </a:rPr>
              <a:t>】</a:t>
            </a:r>
          </a:p>
          <a:p>
            <a:pPr eaLnBrk="1" hangingPunct="1"/>
            <a:r>
              <a:rPr lang="ja-JP" altLang="en-US" dirty="0">
                <a:solidFill>
                  <a:schemeClr val="tx1"/>
                </a:solidFill>
              </a:rPr>
              <a:t>先ず、手数料を振り込み、申し込みを行います。</a:t>
            </a:r>
            <a:endParaRPr lang="en-US" altLang="ja-JP" dirty="0">
              <a:solidFill>
                <a:schemeClr val="tx1"/>
              </a:solidFill>
            </a:endParaRPr>
          </a:p>
          <a:p>
            <a:pPr eaLnBrk="1" hangingPunct="1"/>
            <a:r>
              <a:rPr lang="ja-JP" altLang="en-US" dirty="0">
                <a:solidFill>
                  <a:schemeClr val="tx1"/>
                </a:solidFill>
              </a:rPr>
              <a:t>申込書に記載する、相談内容はできる限り具体的かつ簡潔に記載してください。</a:t>
            </a:r>
            <a:endParaRPr lang="en-US" altLang="ja-JP" dirty="0">
              <a:solidFill>
                <a:schemeClr val="tx1"/>
              </a:solidFill>
            </a:endParaRPr>
          </a:p>
          <a:p>
            <a:pPr eaLnBrk="1" hangingPunct="1"/>
            <a:r>
              <a:rPr lang="ja-JP" altLang="en-US" dirty="0">
                <a:solidFill>
                  <a:schemeClr val="tx1"/>
                </a:solidFill>
              </a:rPr>
              <a:t>特に、不</a:t>
            </a:r>
            <a:r>
              <a:rPr lang="ja-JP" altLang="en-US" dirty="0">
                <a:solidFill>
                  <a:schemeClr val="tx1"/>
                </a:solidFill>
                <a:latin typeface="MS-Mincho"/>
              </a:rPr>
              <a:t>備の内容、発生時期、発生の経緯は必ず記載をお願いします。</a:t>
            </a:r>
            <a:endParaRPr lang="en-US" altLang="ja-JP" dirty="0">
              <a:solidFill>
                <a:schemeClr val="tx1"/>
              </a:solidFill>
              <a:latin typeface="MS-Mincho"/>
            </a:endParaRPr>
          </a:p>
          <a:p>
            <a:pPr eaLnBrk="1" hangingPunct="1"/>
            <a:endParaRPr lang="en-US" altLang="ja-JP" dirty="0">
              <a:solidFill>
                <a:schemeClr val="tx1"/>
              </a:solidFill>
              <a:latin typeface="MS-Mincho"/>
            </a:endParaRPr>
          </a:p>
          <a:p>
            <a:pPr eaLnBrk="1" hangingPunct="1"/>
            <a:r>
              <a:rPr lang="en-US" altLang="ja-JP" dirty="0">
                <a:solidFill>
                  <a:schemeClr val="tx1"/>
                </a:solidFill>
                <a:latin typeface="MS-Mincho"/>
              </a:rPr>
              <a:t>【</a:t>
            </a:r>
            <a:r>
              <a:rPr lang="ja-JP" altLang="en-US" dirty="0">
                <a:solidFill>
                  <a:schemeClr val="tx1"/>
                </a:solidFill>
                <a:latin typeface="MS-Mincho"/>
              </a:rPr>
              <a:t>相談の実施</a:t>
            </a:r>
            <a:r>
              <a:rPr lang="en-US" altLang="ja-JP" dirty="0">
                <a:solidFill>
                  <a:schemeClr val="tx1"/>
                </a:solidFill>
                <a:latin typeface="MS-Mincho"/>
              </a:rPr>
              <a:t>】</a:t>
            </a:r>
          </a:p>
          <a:p>
            <a:pPr eaLnBrk="1" hangingPunct="1"/>
            <a:r>
              <a:rPr lang="ja-JP" altLang="en-US" dirty="0">
                <a:solidFill>
                  <a:schemeClr val="tx1"/>
                </a:solidFill>
              </a:rPr>
              <a:t>必要に応じて照会や面談を実施した後に、</a:t>
            </a:r>
            <a:endParaRPr lang="en-US" altLang="ja-JP" dirty="0">
              <a:solidFill>
                <a:schemeClr val="tx1"/>
              </a:solidFill>
            </a:endParaRPr>
          </a:p>
          <a:p>
            <a:pPr eaLnBrk="1" hangingPunct="1"/>
            <a:r>
              <a:rPr lang="ja-JP" altLang="en-US" dirty="0">
                <a:solidFill>
                  <a:schemeClr val="tx1"/>
                </a:solidFill>
              </a:rPr>
              <a:t>申込受付日から</a:t>
            </a:r>
            <a:r>
              <a:rPr lang="en-US" altLang="ja-JP" dirty="0">
                <a:solidFill>
                  <a:schemeClr val="tx1"/>
                </a:solidFill>
              </a:rPr>
              <a:t>1</a:t>
            </a:r>
            <a:r>
              <a:rPr lang="ja-JP" altLang="en-US" dirty="0">
                <a:solidFill>
                  <a:schemeClr val="tx1"/>
                </a:solidFill>
              </a:rPr>
              <a:t>ヵ月以内を目途に機構より結果が送付されます。</a:t>
            </a:r>
          </a:p>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en-US" dirty="0">
                <a:solidFill>
                  <a:schemeClr val="tx1"/>
                </a:solidFill>
              </a:rPr>
              <a:t>結果受領後は、相談結果に応じて、適切に対応を進めるようにお願いします。</a:t>
            </a:r>
          </a:p>
          <a:p>
            <a:pPr marL="0" indent="0">
              <a:buFont typeface="Wingdings" panose="05000000000000000000" pitchFamily="2" charset="2"/>
              <a:buNone/>
            </a:pPr>
            <a:r>
              <a:rPr lang="ja-JP" altLang="en-US" sz="1400" dirty="0">
                <a:solidFill>
                  <a:schemeClr val="tx1"/>
                </a:solidFill>
              </a:rPr>
              <a:t>・</a:t>
            </a:r>
            <a:r>
              <a:rPr lang="ja-JP" altLang="en-US" sz="1200" dirty="0">
                <a:solidFill>
                  <a:schemeClr val="tx1"/>
                </a:solidFill>
              </a:rPr>
              <a:t>届書提出時には、</a:t>
            </a:r>
            <a:r>
              <a:rPr lang="en-US" altLang="ja-JP" sz="1200" dirty="0">
                <a:solidFill>
                  <a:schemeClr val="tx1"/>
                </a:solidFill>
              </a:rPr>
              <a:t>PMDA</a:t>
            </a:r>
            <a:r>
              <a:rPr lang="ja-JP" altLang="en-US" sz="1200" dirty="0">
                <a:solidFill>
                  <a:schemeClr val="tx1"/>
                </a:solidFill>
              </a:rPr>
              <a:t>から受領した回答を添付し、届書の備考欄に本相談制度による確認を受けている旨を記載します。</a:t>
            </a:r>
            <a:endParaRPr lang="en-US" altLang="ja-JP" sz="1200" dirty="0">
              <a:solidFill>
                <a:schemeClr val="tx1"/>
              </a:solidFill>
            </a:endParaRPr>
          </a:p>
          <a:p>
            <a:pPr marL="0" indent="0">
              <a:buFont typeface="Wingdings" panose="05000000000000000000" pitchFamily="2" charset="2"/>
              <a:buNone/>
            </a:pPr>
            <a:r>
              <a:rPr lang="ja-JP" altLang="en-US" sz="1200" dirty="0">
                <a:solidFill>
                  <a:schemeClr val="tx1"/>
                </a:solidFill>
              </a:rPr>
              <a:t>また引用されている医薬品の製造販売業者に対しては、相談実施について連絡をお願いします。</a:t>
            </a:r>
            <a:endParaRPr lang="en-US" altLang="ja-JP" sz="1200" dirty="0">
              <a:solidFill>
                <a:schemeClr val="tx1"/>
              </a:solidFill>
            </a:endParaRPr>
          </a:p>
          <a:p>
            <a:pPr eaLnBrk="1" hangingPunct="1"/>
            <a:endParaRPr lang="en-US" altLang="ja-JP" dirty="0">
              <a:solidFill>
                <a:schemeClr val="tx1"/>
              </a:solidFill>
            </a:endParaRPr>
          </a:p>
          <a:p>
            <a:pPr eaLnBrk="1" hangingPunct="1"/>
            <a:r>
              <a:rPr lang="ja-JP" altLang="en-US" dirty="0">
                <a:solidFill>
                  <a:schemeClr val="tx1"/>
                </a:solidFill>
              </a:rPr>
              <a:t>医薬品</a:t>
            </a:r>
            <a:r>
              <a:rPr lang="en-US" altLang="ja-JP" dirty="0">
                <a:solidFill>
                  <a:schemeClr val="tx1"/>
                </a:solidFill>
              </a:rPr>
              <a:t>/</a:t>
            </a:r>
            <a:r>
              <a:rPr lang="ja-JP" altLang="en-US" dirty="0">
                <a:solidFill>
                  <a:schemeClr val="tx1"/>
                </a:solidFill>
              </a:rPr>
              <a:t>後発医薬品変更届出事前確認簡易相談に関する説明は以上です。</a:t>
            </a:r>
            <a:endParaRPr lang="en-US" altLang="ja-JP" dirty="0">
              <a:solidFill>
                <a:schemeClr val="tx1"/>
              </a:solidFill>
            </a:endParaRPr>
          </a:p>
        </p:txBody>
      </p:sp>
      <p:sp>
        <p:nvSpPr>
          <p:cNvPr id="67588" name="スライド番号プレースホルダ 3">
            <a:extLst>
              <a:ext uri="{FF2B5EF4-FFF2-40B4-BE49-F238E27FC236}">
                <a16:creationId xmlns:a16="http://schemas.microsoft.com/office/drawing/2014/main" id="{EDF3834B-BD94-4274-9BB4-A3ED6F0637F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7652FA1B-ACA6-4C18-97E1-118494D6393B}" type="slidenum">
              <a:rPr lang="en-US" altLang="ja-JP" smtClean="0">
                <a:ea typeface="ＭＳ Ｐゴシック" panose="020B0600070205080204" pitchFamily="50" charset="-128"/>
              </a:rPr>
              <a:pPr>
                <a:spcBef>
                  <a:spcPct val="0"/>
                </a:spcBef>
              </a:pPr>
              <a:t>12</a:t>
            </a:fld>
            <a:endParaRPr lang="en-US" altLang="ja-JP">
              <a:ea typeface="ＭＳ Ｐゴシック" panose="020B0600070205080204" pitchFamily="50" charset="-128"/>
            </a:endParaRPr>
          </a:p>
        </p:txBody>
      </p:sp>
    </p:spTree>
    <p:extLst>
      <p:ext uri="{BB962C8B-B14F-4D97-AF65-F5344CB8AC3E}">
        <p14:creationId xmlns:p14="http://schemas.microsoft.com/office/powerpoint/2010/main" val="4731143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スライド イメージ プレースホルダ 1">
            <a:extLst>
              <a:ext uri="{FF2B5EF4-FFF2-40B4-BE49-F238E27FC236}">
                <a16:creationId xmlns:a16="http://schemas.microsoft.com/office/drawing/2014/main" id="{ABF9165E-54E0-0B0C-11A7-CB657E7F6422}"/>
              </a:ext>
            </a:extLst>
          </p:cNvPr>
          <p:cNvSpPr>
            <a:spLocks noGrp="1" noRot="1" noChangeAspect="1" noChangeArrowheads="1" noTextEdit="1"/>
          </p:cNvSpPr>
          <p:nvPr>
            <p:ph type="sldImg"/>
          </p:nvPr>
        </p:nvSpPr>
        <p:spPr>
          <a:ln/>
        </p:spPr>
      </p:sp>
      <p:sp>
        <p:nvSpPr>
          <p:cNvPr id="71683" name="ノート プレースホルダ 2">
            <a:extLst>
              <a:ext uri="{FF2B5EF4-FFF2-40B4-BE49-F238E27FC236}">
                <a16:creationId xmlns:a16="http://schemas.microsoft.com/office/drawing/2014/main" id="{71DE0AB8-F4DB-2393-2ED1-A9C24303E5E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en-US" b="0" dirty="0"/>
              <a:t>次に、後発医薬品変更管理事前確認相談について説明します。</a:t>
            </a:r>
            <a:endParaRPr lang="en-US" altLang="ja-JP" b="0"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en-US" b="0" dirty="0"/>
              <a:t>後発医薬品変更管理事前確認相談は、</a:t>
            </a:r>
            <a:r>
              <a:rPr lang="ja-JP" altLang="en-US" sz="1200" b="0" kern="0" dirty="0">
                <a:latin typeface="+mn-lt"/>
                <a:ea typeface="ＭＳ Ｐゴシック" charset="-128"/>
              </a:rPr>
              <a:t>後発医薬品のうち生物学的製剤等を除く、今後</a:t>
            </a:r>
            <a:r>
              <a:rPr lang="ja-JP" altLang="en-US" sz="1200" b="0" kern="0" dirty="0">
                <a:solidFill>
                  <a:srgbClr val="FF0000"/>
                </a:solidFill>
                <a:latin typeface="+mn-lt"/>
                <a:ea typeface="ＭＳ Ｐゴシック" charset="-128"/>
              </a:rPr>
              <a:t>一部変更承認申請を行う品目</a:t>
            </a:r>
            <a:r>
              <a:rPr lang="ja-JP" altLang="en-US" sz="1200" b="0" kern="0" dirty="0">
                <a:latin typeface="+mn-lt"/>
                <a:ea typeface="ＭＳ Ｐゴシック" charset="-128"/>
              </a:rPr>
              <a:t>を対象に、</a:t>
            </a:r>
            <a:r>
              <a:rPr lang="ja-JP" altLang="en-US" sz="1050" b="0" kern="0" dirty="0">
                <a:latin typeface="Arial" charset="0"/>
                <a:ea typeface="ＭＳ Ｐゴシック" charset="-128"/>
              </a:rPr>
              <a:t>事前に</a:t>
            </a:r>
            <a:r>
              <a:rPr lang="ja-JP" altLang="en-US" sz="1050" b="0" kern="0" dirty="0">
                <a:solidFill>
                  <a:srgbClr val="FF0000"/>
                </a:solidFill>
                <a:latin typeface="Arial" charset="0"/>
                <a:ea typeface="ＭＳ Ｐゴシック" charset="-128"/>
              </a:rPr>
              <a:t>変更点に関する評価方針の妥当性</a:t>
            </a:r>
            <a:r>
              <a:rPr lang="ja-JP" altLang="en-US" sz="1050" b="0" kern="0" dirty="0">
                <a:latin typeface="Arial" charset="0"/>
                <a:ea typeface="ＭＳ Ｐゴシック" charset="-128"/>
              </a:rPr>
              <a:t>や</a:t>
            </a:r>
            <a:r>
              <a:rPr lang="ja-JP" altLang="en-US" sz="1050" b="0" kern="0" dirty="0">
                <a:solidFill>
                  <a:srgbClr val="FF0000"/>
                </a:solidFill>
                <a:latin typeface="Arial" charset="0"/>
                <a:ea typeface="ＭＳ Ｐゴシック" charset="-128"/>
              </a:rPr>
              <a:t>これまでの変更管理や承認書への記載に関する資料の十分性等</a:t>
            </a:r>
            <a:r>
              <a:rPr lang="ja-JP" altLang="en-US" sz="1050" b="0" kern="0" dirty="0">
                <a:latin typeface="Arial" charset="0"/>
                <a:ea typeface="ＭＳ Ｐゴシック" charset="-128"/>
              </a:rPr>
              <a:t>について、指導及び助言を行うものとなります。</a:t>
            </a:r>
            <a:endParaRPr lang="en-US" altLang="ja-JP" sz="1050" b="0" kern="0" dirty="0">
              <a:latin typeface="Arial" charset="0"/>
              <a:ea typeface="ＭＳ Ｐゴシック" charset="-128"/>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altLang="ja-JP" sz="1050" b="0" kern="0" dirty="0">
              <a:latin typeface="Arial" charset="0"/>
              <a:ea typeface="ＭＳ Ｐゴシック" charset="-128"/>
            </a:endParaRPr>
          </a:p>
          <a:p>
            <a:pPr eaLnBrk="1" hangingPunct="1"/>
            <a:endParaRPr lang="ja-JP" altLang="en-US" dirty="0"/>
          </a:p>
        </p:txBody>
      </p:sp>
      <p:sp>
        <p:nvSpPr>
          <p:cNvPr id="71684" name="スライド番号プレースホルダ 3">
            <a:extLst>
              <a:ext uri="{FF2B5EF4-FFF2-40B4-BE49-F238E27FC236}">
                <a16:creationId xmlns:a16="http://schemas.microsoft.com/office/drawing/2014/main" id="{11591AF8-292D-66C2-4755-24306C179B6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F294AE1F-0C34-4375-B0F1-0B064EE552C6}" type="slidenum">
              <a:rPr lang="en-US" altLang="ja-JP" smtClean="0">
                <a:ea typeface="ＭＳ Ｐゴシック" panose="020B0600070205080204" pitchFamily="50" charset="-128"/>
              </a:rPr>
              <a:pPr>
                <a:spcBef>
                  <a:spcPct val="0"/>
                </a:spcBef>
              </a:pPr>
              <a:t>13</a:t>
            </a:fld>
            <a:endParaRPr lang="en-US" altLang="ja-JP">
              <a:ea typeface="ＭＳ Ｐゴシック" panose="020B0600070205080204" pitchFamily="50"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スライド イメージ プレースホルダ 1">
            <a:extLst>
              <a:ext uri="{FF2B5EF4-FFF2-40B4-BE49-F238E27FC236}">
                <a16:creationId xmlns:a16="http://schemas.microsoft.com/office/drawing/2014/main" id="{23B4CF5F-B32D-B210-F855-4055A32849BA}"/>
              </a:ext>
            </a:extLst>
          </p:cNvPr>
          <p:cNvSpPr>
            <a:spLocks noGrp="1" noRot="1" noChangeAspect="1" noChangeArrowheads="1" noTextEdit="1"/>
          </p:cNvSpPr>
          <p:nvPr>
            <p:ph type="sldImg"/>
          </p:nvPr>
        </p:nvSpPr>
        <p:spPr>
          <a:ln/>
        </p:spPr>
      </p:sp>
      <p:sp>
        <p:nvSpPr>
          <p:cNvPr id="77827" name="ノート プレースホルダ 2">
            <a:extLst>
              <a:ext uri="{FF2B5EF4-FFF2-40B4-BE49-F238E27FC236}">
                <a16:creationId xmlns:a16="http://schemas.microsoft.com/office/drawing/2014/main" id="{C20C8847-7368-F331-7BED-BF371CED5CC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dirty="0"/>
              <a:t>【</a:t>
            </a:r>
            <a:r>
              <a:rPr lang="ja-JP" altLang="en-US" dirty="0"/>
              <a:t>事前面談～申込</a:t>
            </a:r>
            <a:r>
              <a:rPr lang="en-US" altLang="ja-JP" dirty="0"/>
              <a:t>】</a:t>
            </a:r>
          </a:p>
          <a:p>
            <a:pPr eaLnBrk="1" hangingPunct="1"/>
            <a:r>
              <a:rPr lang="ja-JP" altLang="en-US" dirty="0"/>
              <a:t>相談申し込みに先立って、事前面談を受けることが必須となっています。</a:t>
            </a:r>
            <a:endParaRPr lang="en-US" altLang="ja-JP" dirty="0"/>
          </a:p>
          <a:p>
            <a:pPr eaLnBrk="1" hangingPunct="1"/>
            <a:r>
              <a:rPr lang="ja-JP" altLang="en-US" dirty="0"/>
              <a:t>事前面談にて相談内容や相談スケジュールを打ち合わせ、日程確認書が発行されると、</a:t>
            </a:r>
            <a:endParaRPr lang="en-US" altLang="ja-JP" dirty="0"/>
          </a:p>
          <a:p>
            <a:pPr eaLnBrk="1" hangingPunct="1"/>
            <a:r>
              <a:rPr lang="ja-JP" altLang="en-US" dirty="0"/>
              <a:t>相談者は手数料を振り込んだ後、相談申込書、日程確認書の写し及び振込金受領書等の写しを電子メールで機構に提出します。</a:t>
            </a:r>
            <a:endParaRPr lang="en-US" altLang="ja-JP" dirty="0"/>
          </a:p>
          <a:p>
            <a:pPr eaLnBrk="1" hangingPunct="1"/>
            <a:endParaRPr lang="en-US" altLang="ja-JP" dirty="0"/>
          </a:p>
          <a:p>
            <a:pPr eaLnBrk="1" hangingPunct="1"/>
            <a:r>
              <a:rPr lang="en-US" altLang="ja-JP" dirty="0"/>
              <a:t>【</a:t>
            </a:r>
            <a:r>
              <a:rPr lang="ja-JP" altLang="en-US" dirty="0"/>
              <a:t>資料の提出</a:t>
            </a:r>
            <a:r>
              <a:rPr lang="en-US" altLang="ja-JP" dirty="0"/>
              <a:t>】</a:t>
            </a:r>
          </a:p>
          <a:p>
            <a:pPr eaLnBrk="1" hangingPunct="1"/>
            <a:r>
              <a:rPr lang="ja-JP" altLang="en-US" dirty="0"/>
              <a:t>次に相談資料をジェネリック医薬品等審査部に提出します。</a:t>
            </a:r>
            <a:endParaRPr lang="en-US" altLang="ja-JP" dirty="0"/>
          </a:p>
          <a:p>
            <a:r>
              <a:rPr lang="ja-JP" altLang="en-US" dirty="0">
                <a:latin typeface="Meiryo UI" panose="020B0604030504040204" pitchFamily="50" charset="-128"/>
                <a:ea typeface="Meiryo UI" panose="020B0604030504040204" pitchFamily="50" charset="-128"/>
              </a:rPr>
              <a:t>相談資料に盛り込む内容としては、</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en-US" dirty="0"/>
              <a:t>製造販売承認事項一部変更申請書</a:t>
            </a:r>
            <a:r>
              <a:rPr lang="ja-JP" altLang="en-US" dirty="0">
                <a:latin typeface="Meiryo UI" panose="020B0604030504040204" pitchFamily="50" charset="-128"/>
                <a:ea typeface="Meiryo UI" panose="020B0604030504040204" pitchFamily="50" charset="-128"/>
              </a:rPr>
              <a:t>（案）</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・新旧対照表</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・変更に関する資料及び</a:t>
            </a:r>
            <a:r>
              <a:rPr lang="ja-JP" altLang="en-US" dirty="0"/>
              <a:t>当該変更が適切だと考える</a:t>
            </a:r>
            <a:r>
              <a:rPr lang="ja-JP" altLang="en-US" dirty="0">
                <a:latin typeface="Meiryo UI" panose="020B0604030504040204" pitchFamily="50" charset="-128"/>
                <a:ea typeface="Meiryo UI" panose="020B0604030504040204" pitchFamily="50" charset="-128"/>
              </a:rPr>
              <a:t>理由・根拠に関する資料 </a:t>
            </a:r>
          </a:p>
          <a:p>
            <a:pPr eaLnBrk="1" hangingPunct="1"/>
            <a:r>
              <a:rPr lang="ja-JP" altLang="en-US" dirty="0"/>
              <a:t>・</a:t>
            </a:r>
            <a:r>
              <a:rPr lang="ja-JP" altLang="en-US" sz="1200" dirty="0"/>
              <a:t>本相談を受けるに至った経緯と変更スケジュール（案）</a:t>
            </a:r>
            <a:endParaRPr lang="en-US" altLang="ja-JP" sz="1200" dirty="0"/>
          </a:p>
          <a:p>
            <a:pPr eaLnBrk="1" hangingPunct="1"/>
            <a:r>
              <a:rPr lang="ja-JP" altLang="en-US" sz="1200" dirty="0"/>
              <a:t>などが含まれていれば有用です。</a:t>
            </a:r>
            <a:endParaRPr lang="en-US" altLang="ja-JP" dirty="0"/>
          </a:p>
          <a:p>
            <a:pPr eaLnBrk="1" hangingPunct="1"/>
            <a:endParaRPr lang="en-US" altLang="ja-JP" dirty="0"/>
          </a:p>
          <a:p>
            <a:pPr eaLnBrk="1" hangingPunct="1"/>
            <a:r>
              <a:rPr lang="en-US" altLang="ja-JP" dirty="0"/>
              <a:t>【</a:t>
            </a:r>
            <a:r>
              <a:rPr lang="ja-JP" altLang="en-US" dirty="0"/>
              <a:t>相談の実施</a:t>
            </a:r>
            <a:r>
              <a:rPr lang="en-US" altLang="ja-JP" dirty="0"/>
              <a:t>】</a:t>
            </a:r>
          </a:p>
          <a:p>
            <a:pPr eaLnBrk="1" hangingPunct="1"/>
            <a:r>
              <a:rPr lang="ja-JP" altLang="en-US" dirty="0"/>
              <a:t>（１）資料提出から</a:t>
            </a:r>
            <a:r>
              <a:rPr lang="en-US" altLang="ja-JP" dirty="0"/>
              <a:t>5</a:t>
            </a:r>
            <a:r>
              <a:rPr lang="ja-JP" altLang="en-US" dirty="0"/>
              <a:t>～</a:t>
            </a:r>
            <a:r>
              <a:rPr lang="en-US" altLang="ja-JP" dirty="0"/>
              <a:t>40</a:t>
            </a:r>
            <a:r>
              <a:rPr lang="ja-JP" altLang="en-US" dirty="0"/>
              <a:t>勤務日以内を目途に照会事項が送付されます。</a:t>
            </a:r>
            <a:endParaRPr lang="en-US" altLang="ja-JP" dirty="0"/>
          </a:p>
          <a:p>
            <a:pPr eaLnBrk="1" hangingPunct="1"/>
            <a:r>
              <a:rPr lang="ja-JP" altLang="en-US" dirty="0"/>
              <a:t>　　　　　必要に応じて共通理解の確認を目的とした面談も実施される場合もあります。</a:t>
            </a:r>
            <a:endParaRPr lang="en-US" altLang="ja-JP" dirty="0"/>
          </a:p>
          <a:p>
            <a:pPr eaLnBrk="1" hangingPunct="1"/>
            <a:r>
              <a:rPr lang="ja-JP" altLang="en-US" dirty="0"/>
              <a:t>（２）照会事項が送付されてから</a:t>
            </a:r>
            <a:r>
              <a:rPr lang="en-US" altLang="ja-JP" dirty="0"/>
              <a:t>15</a:t>
            </a:r>
            <a:r>
              <a:rPr lang="ja-JP" altLang="en-US" dirty="0"/>
              <a:t>勤務以内を目途に照会事項の回答を提出が必要となります。</a:t>
            </a:r>
            <a:endParaRPr lang="en-US" altLang="ja-JP" dirty="0"/>
          </a:p>
          <a:p>
            <a:pPr eaLnBrk="1" hangingPunct="1"/>
            <a:r>
              <a:rPr lang="ja-JP" altLang="en-US" dirty="0"/>
              <a:t>　　　　　回答提出の際に必要に応じて面談の実施も可能です。</a:t>
            </a:r>
          </a:p>
          <a:p>
            <a:pPr eaLnBrk="1" hangingPunct="1"/>
            <a:r>
              <a:rPr lang="ja-JP" altLang="en-US" dirty="0"/>
              <a:t>（３）回答提出から</a:t>
            </a:r>
            <a:r>
              <a:rPr lang="en-US" altLang="ja-JP" dirty="0"/>
              <a:t>5</a:t>
            </a:r>
            <a:r>
              <a:rPr lang="ja-JP" altLang="en-US" dirty="0"/>
              <a:t>～</a:t>
            </a:r>
            <a:r>
              <a:rPr lang="en-US" altLang="ja-JP" dirty="0"/>
              <a:t>35</a:t>
            </a:r>
            <a:r>
              <a:rPr lang="ja-JP" altLang="en-US" dirty="0"/>
              <a:t>勤務日以内を目途に相談記録が作成され、伝達されます。</a:t>
            </a:r>
            <a:endParaRPr lang="en-US" altLang="ja-JP" dirty="0"/>
          </a:p>
          <a:p>
            <a:pPr eaLnBrk="1" hangingPunct="1"/>
            <a:r>
              <a:rPr lang="ja-JP" altLang="en-US" dirty="0"/>
              <a:t>（４）相談記録が伝達されてから</a:t>
            </a:r>
            <a:r>
              <a:rPr lang="en-US" altLang="ja-JP" dirty="0"/>
              <a:t>15</a:t>
            </a:r>
            <a:r>
              <a:rPr lang="ja-JP" altLang="en-US" dirty="0"/>
              <a:t>勤務日以内を目途に必要な修正等を行い、相談記録を確定させます。</a:t>
            </a:r>
            <a:endParaRPr lang="en-US" altLang="ja-JP" dirty="0"/>
          </a:p>
          <a:p>
            <a:pPr eaLnBrk="1" hangingPunct="1"/>
            <a:endParaRPr lang="en-US" altLang="ja-JP" dirty="0"/>
          </a:p>
          <a:p>
            <a:pPr eaLnBrk="1" hangingPunct="1"/>
            <a:r>
              <a:rPr lang="ja-JP" altLang="en-US" b="0" dirty="0"/>
              <a:t>後発医薬品変更管理事前確認相談</a:t>
            </a:r>
            <a:r>
              <a:rPr lang="ja-JP" altLang="en-US" dirty="0"/>
              <a:t>についての説明は以上となります。</a:t>
            </a:r>
            <a:endParaRPr lang="en-US" altLang="ja-JP" dirty="0"/>
          </a:p>
          <a:p>
            <a:pPr eaLnBrk="1" hangingPunct="1"/>
            <a:endParaRPr lang="ja-JP" altLang="en-US" dirty="0"/>
          </a:p>
        </p:txBody>
      </p:sp>
      <p:sp>
        <p:nvSpPr>
          <p:cNvPr id="77828" name="スライド番号プレースホルダ 3">
            <a:extLst>
              <a:ext uri="{FF2B5EF4-FFF2-40B4-BE49-F238E27FC236}">
                <a16:creationId xmlns:a16="http://schemas.microsoft.com/office/drawing/2014/main" id="{2FD5E6E0-E28E-CFF8-48C5-61ED040FBA6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A37530E4-280E-41A9-93A3-AD0DBC7CA511}" type="slidenum">
              <a:rPr lang="en-US" altLang="ja-JP" smtClean="0">
                <a:ea typeface="ＭＳ Ｐゴシック" panose="020B0600070205080204" pitchFamily="50" charset="-128"/>
              </a:rPr>
              <a:pPr>
                <a:spcBef>
                  <a:spcPct val="0"/>
                </a:spcBef>
              </a:pPr>
              <a:t>14</a:t>
            </a:fld>
            <a:endParaRPr lang="en-US" altLang="ja-JP">
              <a:ea typeface="ＭＳ Ｐゴシック" panose="020B0600070205080204" pitchFamily="50"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スライド イメージ プレースホルダ 1">
            <a:extLst>
              <a:ext uri="{FF2B5EF4-FFF2-40B4-BE49-F238E27FC236}">
                <a16:creationId xmlns:a16="http://schemas.microsoft.com/office/drawing/2014/main" id="{3A8B1610-8C0B-856D-68FD-AB1BAEE72DE1}"/>
              </a:ext>
            </a:extLst>
          </p:cNvPr>
          <p:cNvSpPr>
            <a:spLocks noGrp="1" noRot="1" noChangeAspect="1" noChangeArrowheads="1" noTextEdit="1"/>
          </p:cNvSpPr>
          <p:nvPr>
            <p:ph type="sldImg"/>
          </p:nvPr>
        </p:nvSpPr>
        <p:spPr>
          <a:ln/>
        </p:spPr>
      </p:sp>
      <p:sp>
        <p:nvSpPr>
          <p:cNvPr id="81923" name="ノート プレースホルダ 2">
            <a:extLst>
              <a:ext uri="{FF2B5EF4-FFF2-40B4-BE49-F238E27FC236}">
                <a16:creationId xmlns:a16="http://schemas.microsoft.com/office/drawing/2014/main" id="{35175643-A881-C5FF-7C35-C007A7EF2B8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t>後発医薬品</a:t>
            </a:r>
            <a:r>
              <a:rPr lang="en-US" altLang="ja-JP" dirty="0"/>
              <a:t>MF</a:t>
            </a:r>
            <a:r>
              <a:rPr lang="ja-JP" altLang="en-US" dirty="0"/>
              <a:t>確認相談について説明します。</a:t>
            </a:r>
            <a:endParaRPr lang="en-US" altLang="ja-JP" dirty="0"/>
          </a:p>
          <a:p>
            <a:pPr eaLnBrk="1" hangingPunct="1"/>
            <a:r>
              <a:rPr lang="ja-JP" altLang="en-US" dirty="0"/>
              <a:t>後発医薬品</a:t>
            </a:r>
            <a:r>
              <a:rPr lang="en-US" altLang="ja-JP" dirty="0"/>
              <a:t>MF</a:t>
            </a:r>
            <a:r>
              <a:rPr lang="ja-JP" altLang="en-US" dirty="0"/>
              <a:t>確認相談は、原薬等の製造業者や原薬等国内管理人を対象に実施されます。</a:t>
            </a:r>
            <a:endParaRPr lang="en-US" altLang="ja-JP" dirty="0"/>
          </a:p>
          <a:p>
            <a:pPr eaLnBrk="1" hangingPunct="1"/>
            <a:endParaRPr lang="en-US" altLang="ja-JP" dirty="0"/>
          </a:p>
          <a:p>
            <a:pPr eaLnBrk="1" hangingPunct="1"/>
            <a:r>
              <a:rPr lang="ja-JP" altLang="en-US" dirty="0"/>
              <a:t>相談の対象範囲は</a:t>
            </a:r>
            <a:r>
              <a:rPr lang="en-US" altLang="ja-JP" dirty="0"/>
              <a:t>2</a:t>
            </a:r>
            <a:r>
              <a:rPr lang="ja-JP" altLang="en-US" dirty="0"/>
              <a:t>つに分類され、</a:t>
            </a:r>
            <a:endParaRPr lang="en-US" altLang="ja-JP" dirty="0"/>
          </a:p>
          <a:p>
            <a:pPr eaLnBrk="1" hangingPunct="1"/>
            <a:r>
              <a:rPr lang="ja-JP" altLang="en-US" dirty="0"/>
              <a:t>一つは</a:t>
            </a:r>
            <a:r>
              <a:rPr lang="en-US" altLang="ja-JP" dirty="0"/>
              <a:t>MF</a:t>
            </a:r>
            <a:r>
              <a:rPr lang="ja-JP" altLang="en-US" dirty="0"/>
              <a:t>を新規登録する際の相談、もう一つは既に登録済みの</a:t>
            </a:r>
            <a:r>
              <a:rPr lang="en-US" altLang="ja-JP" dirty="0"/>
              <a:t>MF</a:t>
            </a:r>
            <a:r>
              <a:rPr lang="ja-JP" altLang="en-US" dirty="0"/>
              <a:t>に関する相談になります。</a:t>
            </a:r>
            <a:endParaRPr lang="en-US" altLang="ja-JP" dirty="0"/>
          </a:p>
          <a:p>
            <a:pPr eaLnBrk="1" hangingPunct="1"/>
            <a:r>
              <a:rPr lang="ja-JP" altLang="en-US" dirty="0"/>
              <a:t>①</a:t>
            </a:r>
            <a:r>
              <a:rPr lang="en-US" altLang="ja-JP" dirty="0"/>
              <a:t>MF</a:t>
            </a:r>
            <a:r>
              <a:rPr lang="ja-JP" altLang="en-US" dirty="0"/>
              <a:t>を新規登録する際の相談は、</a:t>
            </a:r>
            <a:endParaRPr lang="en-US" altLang="ja-JP" dirty="0"/>
          </a:p>
          <a:p>
            <a:pPr eaLnBrk="1" hangingPunct="1"/>
            <a:r>
              <a:rPr lang="ja-JP" altLang="en-US" dirty="0"/>
              <a:t>　</a:t>
            </a:r>
            <a:r>
              <a:rPr lang="en-US" altLang="ja-JP" dirty="0"/>
              <a:t>MF</a:t>
            </a:r>
            <a:r>
              <a:rPr lang="ja-JP" altLang="en-US" dirty="0"/>
              <a:t>に関する事前の論点整理や資料の十分性等について指導及び助言を行うものとなります。</a:t>
            </a:r>
            <a:endParaRPr lang="en-US" altLang="ja-JP" dirty="0"/>
          </a:p>
          <a:p>
            <a:pPr eaLnBrk="1" hangingPunct="1"/>
            <a:r>
              <a:rPr lang="ja-JP" altLang="en-US" dirty="0"/>
              <a:t>②既に登録済みの</a:t>
            </a:r>
            <a:r>
              <a:rPr lang="en-US" altLang="ja-JP" dirty="0"/>
              <a:t>MF</a:t>
            </a:r>
            <a:r>
              <a:rPr lang="ja-JP" altLang="en-US" dirty="0"/>
              <a:t>についての相談は、</a:t>
            </a:r>
            <a:endParaRPr lang="en-US" altLang="ja-JP" dirty="0"/>
          </a:p>
          <a:p>
            <a:pPr eaLnBrk="1" hangingPunct="1"/>
            <a:r>
              <a:rPr lang="ja-JP" altLang="en-US" dirty="0"/>
              <a:t>　軽微な変更に関して事前のデータ評価が必須となる事案について確認を行うものとなります。</a:t>
            </a:r>
            <a:endParaRPr lang="en-US" altLang="ja-JP" dirty="0"/>
          </a:p>
          <a:p>
            <a:pPr eaLnBrk="1" hangingPunct="1"/>
            <a:r>
              <a:rPr lang="ja-JP" altLang="en-US" dirty="0"/>
              <a:t>　ただし，品質，有効性及び安全性に関する影響が軽微であること又はないことを説明可能なデータが提出できるものに限られます。</a:t>
            </a:r>
            <a:endParaRPr lang="en-US" altLang="ja-JP" dirty="0"/>
          </a:p>
          <a:p>
            <a:pPr eaLnBrk="1" hangingPunct="1"/>
            <a:r>
              <a:rPr lang="ja-JP" altLang="en-US" dirty="0"/>
              <a:t>　（</a:t>
            </a:r>
            <a:r>
              <a:rPr lang="en-US" altLang="ja-JP" dirty="0"/>
              <a:t>GMP</a:t>
            </a:r>
            <a:r>
              <a:rPr lang="ja-JP" altLang="en-US" dirty="0"/>
              <a:t>適合性調査を要する事案や最終原薬や製剤に直接影響を及ぼす工程や操作の変更は対象外となる。）</a:t>
            </a:r>
          </a:p>
        </p:txBody>
      </p:sp>
      <p:sp>
        <p:nvSpPr>
          <p:cNvPr id="81924" name="スライド番号プレースホルダ 3">
            <a:extLst>
              <a:ext uri="{FF2B5EF4-FFF2-40B4-BE49-F238E27FC236}">
                <a16:creationId xmlns:a16="http://schemas.microsoft.com/office/drawing/2014/main" id="{97C9EDA2-7CBF-6BB2-AFF3-14AE7079810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3E5A54B2-E00D-49E9-A960-24427D536B15}" type="slidenum">
              <a:rPr lang="en-US" altLang="ja-JP" smtClean="0">
                <a:ea typeface="ＭＳ Ｐゴシック" panose="020B0600070205080204" pitchFamily="50" charset="-128"/>
              </a:rPr>
              <a:pPr>
                <a:spcBef>
                  <a:spcPct val="0"/>
                </a:spcBef>
              </a:pPr>
              <a:t>15</a:t>
            </a:fld>
            <a:endParaRPr lang="en-US" altLang="ja-JP">
              <a:ea typeface="ＭＳ Ｐゴシック" panose="020B0600070205080204" pitchFamily="50"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スライド イメージ プレースホルダ 1">
            <a:extLst>
              <a:ext uri="{FF2B5EF4-FFF2-40B4-BE49-F238E27FC236}">
                <a16:creationId xmlns:a16="http://schemas.microsoft.com/office/drawing/2014/main" id="{6B5FB475-2BC6-4BA0-C721-6060C59BF083}"/>
              </a:ext>
            </a:extLst>
          </p:cNvPr>
          <p:cNvSpPr>
            <a:spLocks noGrp="1" noRot="1" noChangeAspect="1" noChangeArrowheads="1" noTextEdit="1"/>
          </p:cNvSpPr>
          <p:nvPr>
            <p:ph type="sldImg"/>
          </p:nvPr>
        </p:nvSpPr>
        <p:spPr>
          <a:ln/>
        </p:spPr>
      </p:sp>
      <p:sp>
        <p:nvSpPr>
          <p:cNvPr id="83971" name="ノート プレースホルダ 2">
            <a:extLst>
              <a:ext uri="{FF2B5EF4-FFF2-40B4-BE49-F238E27FC236}">
                <a16:creationId xmlns:a16="http://schemas.microsoft.com/office/drawing/2014/main" id="{06521B22-C2C8-320D-A4E3-DB851D8EA91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dirty="0"/>
              <a:t>【</a:t>
            </a:r>
            <a:r>
              <a:rPr lang="ja-JP" altLang="en-US" dirty="0"/>
              <a:t>事前面談～申込</a:t>
            </a:r>
            <a:r>
              <a:rPr lang="en-US" altLang="ja-JP" dirty="0"/>
              <a:t>】</a:t>
            </a:r>
          </a:p>
          <a:p>
            <a:pPr eaLnBrk="1" hangingPunct="1"/>
            <a:r>
              <a:rPr lang="ja-JP" altLang="en-US" dirty="0"/>
              <a:t>相談申し込みに先立って、事前面談を受けることが必須となっています。</a:t>
            </a:r>
            <a:endParaRPr lang="en-US" altLang="ja-JP" dirty="0"/>
          </a:p>
          <a:p>
            <a:pPr eaLnBrk="1" hangingPunct="1"/>
            <a:r>
              <a:rPr lang="ja-JP" altLang="en-US" dirty="0"/>
              <a:t>事前面談が終了したら日程確認書が発行ますので、手数料を振り込んだ後、相談申込書、日程確認書の写し及び振込金受領書等の写しを添付して電子メールで申込を行います。</a:t>
            </a:r>
            <a:endParaRPr lang="en-US" altLang="ja-JP" dirty="0"/>
          </a:p>
          <a:p>
            <a:pPr eaLnBrk="1" hangingPunct="1"/>
            <a:endParaRPr lang="en-US" altLang="ja-JP" dirty="0"/>
          </a:p>
          <a:p>
            <a:pPr eaLnBrk="1" hangingPunct="1"/>
            <a:r>
              <a:rPr lang="en-US" altLang="ja-JP" dirty="0"/>
              <a:t>【</a:t>
            </a:r>
            <a:r>
              <a:rPr lang="ja-JP" altLang="en-US" dirty="0"/>
              <a:t>資料の提出</a:t>
            </a:r>
            <a:r>
              <a:rPr lang="en-US" altLang="ja-JP" dirty="0"/>
              <a:t>】</a:t>
            </a:r>
          </a:p>
          <a:p>
            <a:pPr eaLnBrk="1" hangingPunct="1"/>
            <a:r>
              <a:rPr lang="ja-JP" altLang="en-US" dirty="0"/>
              <a:t>次に相談資料をジェネリック医薬品等審査部に提出します。</a:t>
            </a:r>
            <a:endParaRPr lang="en-US" altLang="ja-JP" dirty="0"/>
          </a:p>
          <a:p>
            <a:pPr eaLnBrk="1" hangingPunct="1"/>
            <a:r>
              <a:rPr lang="ja-JP" altLang="en-US" dirty="0"/>
              <a:t>資料には以下の内容を盛り込むと有用です。</a:t>
            </a:r>
            <a:endParaRPr lang="en-US" altLang="ja-JP" dirty="0"/>
          </a:p>
          <a:p>
            <a:pPr eaLnBrk="1" hangingPunct="1"/>
            <a:r>
              <a:rPr lang="ja-JP" altLang="en-US" dirty="0"/>
              <a:t>・</a:t>
            </a:r>
            <a:r>
              <a:rPr lang="en-US" altLang="ja-JP" dirty="0"/>
              <a:t>MF</a:t>
            </a:r>
            <a:r>
              <a:rPr lang="ja-JP" altLang="en-US" dirty="0"/>
              <a:t>登録申請書</a:t>
            </a:r>
            <a:r>
              <a:rPr lang="en-US" altLang="ja-JP" dirty="0"/>
              <a:t>/</a:t>
            </a:r>
            <a:r>
              <a:rPr lang="ja-JP" altLang="en-US" dirty="0"/>
              <a:t>軽微変更届書（案）</a:t>
            </a:r>
            <a:endParaRPr lang="en-US" altLang="ja-JP" dirty="0"/>
          </a:p>
          <a:p>
            <a:pPr eaLnBrk="1" hangingPunct="1"/>
            <a:r>
              <a:rPr lang="ja-JP" altLang="en-US" dirty="0"/>
              <a:t>・</a:t>
            </a:r>
            <a:r>
              <a:rPr lang="ja-JP" altLang="en-US" sz="1800" b="0" i="0" u="none" strike="noStrike" baseline="0" dirty="0">
                <a:solidFill>
                  <a:srgbClr val="000000"/>
                </a:solidFill>
                <a:latin typeface="ＭＳ 明朝" panose="02020609040205080304" pitchFamily="17" charset="-128"/>
                <a:ea typeface="ＭＳ 明朝" panose="02020609040205080304" pitchFamily="17" charset="-128"/>
              </a:rPr>
              <a:t>ＭＦ添付資料（</a:t>
            </a:r>
            <a:r>
              <a:rPr lang="en-US" altLang="ja-JP" sz="1800" b="0" i="0" u="none" strike="noStrike" baseline="0" dirty="0">
                <a:solidFill>
                  <a:srgbClr val="000000"/>
                </a:solidFill>
                <a:latin typeface="ＭＳ 明朝" panose="02020609040205080304" pitchFamily="17" charset="-128"/>
                <a:ea typeface="ＭＳ 明朝" panose="02020609040205080304" pitchFamily="17" charset="-128"/>
              </a:rPr>
              <a:t>CTD</a:t>
            </a:r>
            <a:r>
              <a:rPr lang="ja-JP" altLang="en-US" sz="1800" b="0" i="0" u="none" strike="noStrike" baseline="0" dirty="0">
                <a:solidFill>
                  <a:srgbClr val="000000"/>
                </a:solidFill>
                <a:latin typeface="ＭＳ 明朝" panose="02020609040205080304" pitchFamily="17" charset="-128"/>
                <a:ea typeface="ＭＳ 明朝" panose="02020609040205080304" pitchFamily="17" charset="-128"/>
              </a:rPr>
              <a:t>）と同等の資料や根拠データ、軽微変更への該当性を説明する資料</a:t>
            </a:r>
            <a:endParaRPr lang="en-US" altLang="ja-JP" sz="1800" b="0" i="0" u="none" strike="noStrike" baseline="0" dirty="0">
              <a:solidFill>
                <a:srgbClr val="000000"/>
              </a:solidFill>
              <a:latin typeface="ＭＳ 明朝" panose="02020609040205080304" pitchFamily="17" charset="-128"/>
              <a:ea typeface="ＭＳ 明朝" panose="02020609040205080304" pitchFamily="17" charset="-128"/>
            </a:endParaRPr>
          </a:p>
          <a:p>
            <a:pPr eaLnBrk="1" hangingPunct="1"/>
            <a:r>
              <a:rPr lang="ja-JP" altLang="en-US" sz="1800" b="0" i="0" u="none" strike="noStrike" baseline="0" dirty="0">
                <a:solidFill>
                  <a:srgbClr val="000000"/>
                </a:solidFill>
                <a:latin typeface="ＭＳ 明朝" panose="02020609040205080304" pitchFamily="17" charset="-128"/>
                <a:ea typeface="ＭＳ 明朝" panose="02020609040205080304" pitchFamily="17" charset="-128"/>
              </a:rPr>
              <a:t>・登録申請</a:t>
            </a:r>
            <a:r>
              <a:rPr lang="en-US" altLang="ja-JP" sz="1800" b="0" i="0" u="none" strike="noStrike" baseline="0" dirty="0">
                <a:solidFill>
                  <a:srgbClr val="000000"/>
                </a:solidFill>
                <a:latin typeface="ＭＳ 明朝" panose="02020609040205080304" pitchFamily="17" charset="-128"/>
                <a:ea typeface="ＭＳ 明朝" panose="02020609040205080304" pitchFamily="17" charset="-128"/>
              </a:rPr>
              <a:t>/</a:t>
            </a:r>
            <a:r>
              <a:rPr lang="ja-JP" altLang="en-US" sz="1800" b="0" i="0" u="none" strike="noStrike" baseline="0" dirty="0">
                <a:solidFill>
                  <a:srgbClr val="000000"/>
                </a:solidFill>
                <a:latin typeface="ＭＳ 明朝" panose="02020609040205080304" pitchFamily="17" charset="-128"/>
                <a:ea typeface="ＭＳ 明朝" panose="02020609040205080304" pitchFamily="17" charset="-128"/>
              </a:rPr>
              <a:t>変更スケジュール（案）</a:t>
            </a:r>
            <a:endParaRPr lang="en-US" altLang="ja-JP" sz="1800" b="0" i="0" u="none" strike="noStrike" baseline="0" dirty="0">
              <a:solidFill>
                <a:srgbClr val="000000"/>
              </a:solidFill>
              <a:latin typeface="ＭＳ 明朝" panose="02020609040205080304" pitchFamily="17" charset="-128"/>
              <a:ea typeface="ＭＳ 明朝" panose="02020609040205080304" pitchFamily="17" charset="-128"/>
            </a:endParaRPr>
          </a:p>
          <a:p>
            <a:pPr eaLnBrk="1" hangingPunct="1"/>
            <a:r>
              <a:rPr lang="ja-JP" altLang="en-US" sz="1800" b="0" i="0" u="none" strike="noStrike" baseline="0" dirty="0">
                <a:solidFill>
                  <a:srgbClr val="000000"/>
                </a:solidFill>
                <a:latin typeface="ＭＳ 明朝" panose="02020609040205080304" pitchFamily="17" charset="-128"/>
                <a:ea typeface="ＭＳ 明朝" panose="02020609040205080304" pitchFamily="17" charset="-128"/>
              </a:rPr>
              <a:t>・本相談を受けるに至った経緯</a:t>
            </a:r>
            <a:endParaRPr lang="en-US" altLang="ja-JP" sz="1800" b="0" i="0" u="none" strike="noStrike" baseline="0" dirty="0">
              <a:solidFill>
                <a:srgbClr val="000000"/>
              </a:solidFill>
              <a:latin typeface="ＭＳ 明朝" panose="02020609040205080304" pitchFamily="17" charset="-128"/>
              <a:ea typeface="ＭＳ 明朝" panose="02020609040205080304" pitchFamily="17" charset="-128"/>
            </a:endParaRPr>
          </a:p>
          <a:p>
            <a:pPr eaLnBrk="1" hangingPunct="1"/>
            <a:endParaRPr lang="en-US" altLang="ja-JP" sz="1800" b="0" i="0" u="none" strike="noStrike" baseline="0" dirty="0">
              <a:solidFill>
                <a:srgbClr val="000000"/>
              </a:solidFill>
              <a:latin typeface="ＭＳ 明朝" panose="02020609040205080304" pitchFamily="17" charset="-128"/>
              <a:ea typeface="ＭＳ 明朝" panose="02020609040205080304" pitchFamily="17" charset="-128"/>
            </a:endParaRPr>
          </a:p>
          <a:p>
            <a:pPr eaLnBrk="1" hangingPunct="1"/>
            <a:r>
              <a:rPr lang="en-US" altLang="ja-JP" sz="1800" b="0" i="0" u="none" strike="noStrike" baseline="0" dirty="0">
                <a:solidFill>
                  <a:srgbClr val="000000"/>
                </a:solidFill>
                <a:latin typeface="ＭＳ 明朝" panose="02020609040205080304" pitchFamily="17" charset="-128"/>
                <a:ea typeface="ＭＳ 明朝" panose="02020609040205080304" pitchFamily="17" charset="-128"/>
              </a:rPr>
              <a:t>【</a:t>
            </a:r>
            <a:r>
              <a:rPr lang="ja-JP" altLang="en-US" sz="1800" b="0" i="0" u="none" strike="noStrike" baseline="0" dirty="0">
                <a:solidFill>
                  <a:srgbClr val="000000"/>
                </a:solidFill>
                <a:latin typeface="ＭＳ 明朝" panose="02020609040205080304" pitchFamily="17" charset="-128"/>
                <a:ea typeface="ＭＳ 明朝" panose="02020609040205080304" pitchFamily="17" charset="-128"/>
              </a:rPr>
              <a:t>相談の実施</a:t>
            </a:r>
            <a:r>
              <a:rPr lang="en-US" altLang="ja-JP" sz="1800" b="0" i="0" u="none" strike="noStrike" baseline="0" dirty="0">
                <a:solidFill>
                  <a:srgbClr val="000000"/>
                </a:solidFill>
                <a:latin typeface="ＭＳ 明朝" panose="02020609040205080304" pitchFamily="17" charset="-128"/>
                <a:ea typeface="ＭＳ 明朝" panose="02020609040205080304" pitchFamily="17" charset="-128"/>
              </a:rPr>
              <a:t>】</a:t>
            </a:r>
          </a:p>
          <a:p>
            <a:pPr eaLnBrk="1" hangingPunct="1"/>
            <a:r>
              <a:rPr lang="ja-JP" altLang="en-US" dirty="0"/>
              <a:t>（１）資料提出から</a:t>
            </a:r>
            <a:r>
              <a:rPr lang="en-US" altLang="ja-JP" dirty="0"/>
              <a:t>5</a:t>
            </a:r>
            <a:r>
              <a:rPr lang="ja-JP" altLang="en-US" dirty="0"/>
              <a:t>～</a:t>
            </a:r>
            <a:r>
              <a:rPr lang="en-US" altLang="ja-JP" dirty="0"/>
              <a:t>40</a:t>
            </a:r>
            <a:r>
              <a:rPr lang="ja-JP" altLang="en-US" dirty="0"/>
              <a:t>勤務日以内を目途に照会事項が送付されます。</a:t>
            </a:r>
            <a:endParaRPr lang="en-US" altLang="ja-JP" dirty="0"/>
          </a:p>
          <a:p>
            <a:pPr eaLnBrk="1" hangingPunct="1"/>
            <a:r>
              <a:rPr lang="ja-JP" altLang="en-US" dirty="0"/>
              <a:t>　　　　　必要に応じて共通理解の確認を目的とした面談も実施される場合もあります。</a:t>
            </a:r>
            <a:endParaRPr lang="en-US" altLang="ja-JP" dirty="0"/>
          </a:p>
          <a:p>
            <a:pPr eaLnBrk="1" hangingPunct="1"/>
            <a:r>
              <a:rPr lang="ja-JP" altLang="en-US" dirty="0"/>
              <a:t>（２）照会事項が送付されてから</a:t>
            </a:r>
            <a:r>
              <a:rPr lang="en-US" altLang="ja-JP" dirty="0"/>
              <a:t>15</a:t>
            </a:r>
            <a:r>
              <a:rPr lang="ja-JP" altLang="en-US" dirty="0"/>
              <a:t>勤務以内を目途に照会事項の回答を提出が必要となります。</a:t>
            </a:r>
            <a:endParaRPr lang="en-US" altLang="ja-JP" dirty="0"/>
          </a:p>
          <a:p>
            <a:pPr eaLnBrk="1" hangingPunct="1"/>
            <a:r>
              <a:rPr lang="ja-JP" altLang="en-US" dirty="0"/>
              <a:t>　　　　　回答提出の際に必要に応じて面談の実施も可能です。</a:t>
            </a:r>
          </a:p>
          <a:p>
            <a:pPr eaLnBrk="1" hangingPunct="1"/>
            <a:r>
              <a:rPr lang="ja-JP" altLang="en-US" dirty="0"/>
              <a:t>（３）回答提出から</a:t>
            </a:r>
            <a:r>
              <a:rPr lang="en-US" altLang="ja-JP" dirty="0"/>
              <a:t>5</a:t>
            </a:r>
            <a:r>
              <a:rPr lang="ja-JP" altLang="en-US" dirty="0"/>
              <a:t>～</a:t>
            </a:r>
            <a:r>
              <a:rPr lang="en-US" altLang="ja-JP" dirty="0"/>
              <a:t>35</a:t>
            </a:r>
            <a:r>
              <a:rPr lang="ja-JP" altLang="en-US" dirty="0"/>
              <a:t>勤務日以内を目途に相談記録が作成され、伝達されます。</a:t>
            </a:r>
            <a:endParaRPr lang="en-US" altLang="ja-JP" dirty="0"/>
          </a:p>
          <a:p>
            <a:pPr eaLnBrk="1" hangingPunct="1"/>
            <a:r>
              <a:rPr lang="ja-JP" altLang="en-US" dirty="0"/>
              <a:t>（４）相談記録が伝達されてから</a:t>
            </a:r>
            <a:r>
              <a:rPr lang="en-US" altLang="ja-JP" dirty="0"/>
              <a:t>15</a:t>
            </a:r>
            <a:r>
              <a:rPr lang="ja-JP" altLang="en-US" dirty="0"/>
              <a:t>勤務日以内を目途に必要な修正等を行い、相談記録を確定させます。</a:t>
            </a:r>
            <a:endParaRPr lang="en-US" altLang="ja-JP" dirty="0"/>
          </a:p>
          <a:p>
            <a:pPr eaLnBrk="1" hangingPunct="1"/>
            <a:endParaRPr lang="en-US" altLang="ja-JP" dirty="0"/>
          </a:p>
          <a:p>
            <a:pPr eaLnBrk="1" hangingPunct="1"/>
            <a:r>
              <a:rPr lang="ja-JP" altLang="en-US" dirty="0"/>
              <a:t>本相談制度を用いて軽微変更届出を行う場合は、製造販売業者に通知が必要です。</a:t>
            </a:r>
            <a:endParaRPr lang="en-US" altLang="ja-JP" dirty="0"/>
          </a:p>
          <a:p>
            <a:pPr eaLnBrk="1" hangingPunct="1"/>
            <a:r>
              <a:rPr lang="ja-JP" altLang="en-US" dirty="0"/>
              <a:t>また</a:t>
            </a:r>
            <a:r>
              <a:rPr lang="en-US" altLang="ja-JP" dirty="0"/>
              <a:t>MF</a:t>
            </a:r>
            <a:r>
              <a:rPr lang="ja-JP" altLang="en-US" dirty="0"/>
              <a:t>新規登録又は軽微変更届出時に本相談記録の添付が必要です。</a:t>
            </a:r>
            <a:endParaRPr lang="en-US" altLang="ja-JP" dirty="0"/>
          </a:p>
          <a:p>
            <a:pPr eaLnBrk="1" hangingPunct="1"/>
            <a:endParaRPr lang="en-US" altLang="ja-JP" dirty="0"/>
          </a:p>
          <a:p>
            <a:pPr eaLnBrk="1" hangingPunct="1"/>
            <a:r>
              <a:rPr lang="ja-JP" altLang="en-US" dirty="0"/>
              <a:t>後発医薬品</a:t>
            </a:r>
            <a:r>
              <a:rPr lang="en-US" altLang="ja-JP" dirty="0"/>
              <a:t>MF</a:t>
            </a:r>
            <a:r>
              <a:rPr lang="ja-JP" altLang="en-US" dirty="0"/>
              <a:t>確認相談についての説明は以上となります。</a:t>
            </a:r>
            <a:endParaRPr lang="en-US" altLang="ja-JP" dirty="0"/>
          </a:p>
          <a:p>
            <a:pPr eaLnBrk="1" hangingPunct="1"/>
            <a:endParaRPr lang="en-US" altLang="ja-JP" dirty="0"/>
          </a:p>
        </p:txBody>
      </p:sp>
      <p:sp>
        <p:nvSpPr>
          <p:cNvPr id="83972" name="スライド番号プレースホルダ 3">
            <a:extLst>
              <a:ext uri="{FF2B5EF4-FFF2-40B4-BE49-F238E27FC236}">
                <a16:creationId xmlns:a16="http://schemas.microsoft.com/office/drawing/2014/main" id="{F880B2A1-AD9F-999A-B39A-94AE0693493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F8C3FD0C-B312-4395-9E24-F958E714F203}" type="slidenum">
              <a:rPr lang="en-US" altLang="ja-JP" smtClean="0">
                <a:ea typeface="ＭＳ Ｐゴシック" panose="020B0600070205080204" pitchFamily="50" charset="-128"/>
              </a:rPr>
              <a:pPr>
                <a:spcBef>
                  <a:spcPct val="0"/>
                </a:spcBef>
              </a:pPr>
              <a:t>16</a:t>
            </a:fld>
            <a:endParaRPr lang="en-US" altLang="ja-JP">
              <a:ea typeface="ＭＳ Ｐゴシック" panose="020B0600070205080204" pitchFamily="50"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17351DCB-CAB3-A39E-96BE-5F557D7BC58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1A3B331A-29B4-4405-B5A5-4352CF8CDA7C}" type="slidenum">
              <a:rPr lang="en-US" altLang="ja-JP" smtClean="0">
                <a:ea typeface="ＭＳ Ｐゴシック" panose="020B0600070205080204" pitchFamily="50" charset="-128"/>
              </a:rPr>
              <a:pPr>
                <a:spcBef>
                  <a:spcPct val="0"/>
                </a:spcBef>
              </a:pPr>
              <a:t>17</a:t>
            </a:fld>
            <a:endParaRPr lang="en-US" altLang="ja-JP">
              <a:ea typeface="ＭＳ Ｐゴシック" panose="020B0600070205080204" pitchFamily="50" charset="-128"/>
            </a:endParaRPr>
          </a:p>
        </p:txBody>
      </p:sp>
      <p:sp>
        <p:nvSpPr>
          <p:cNvPr id="10243" name="Rectangle 2">
            <a:extLst>
              <a:ext uri="{FF2B5EF4-FFF2-40B4-BE49-F238E27FC236}">
                <a16:creationId xmlns:a16="http://schemas.microsoft.com/office/drawing/2014/main" id="{3E6839A9-2F79-9CD9-3167-304242410EC5}"/>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5285B147-2B0B-B911-6FAF-662926C1BE6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t>最後に、これまで説明した相談の要点を一覧表でお示しいたします。</a:t>
            </a:r>
            <a:endParaRPr lang="en-US" altLang="ja-JP" dirty="0"/>
          </a:p>
          <a:p>
            <a:pPr eaLnBrk="1" hangingPunct="1"/>
            <a:endParaRPr lang="en-US" altLang="ja-JP" dirty="0"/>
          </a:p>
          <a:p>
            <a:pPr eaLnBrk="1" hangingPunct="1"/>
            <a:r>
              <a:rPr lang="ja-JP" altLang="en-US" dirty="0"/>
              <a:t>事前相談は、</a:t>
            </a:r>
            <a:r>
              <a:rPr lang="en-US" altLang="ja-JP" dirty="0"/>
              <a:t>PMI</a:t>
            </a:r>
            <a:r>
              <a:rPr lang="ja-JP" altLang="en-US" dirty="0"/>
              <a:t>相談、</a:t>
            </a:r>
            <a:r>
              <a:rPr lang="en-US" altLang="ja-JP" dirty="0"/>
              <a:t>CCG</a:t>
            </a:r>
            <a:r>
              <a:rPr lang="ja-JP" altLang="en-US" dirty="0"/>
              <a:t>相談及び</a:t>
            </a:r>
            <a:r>
              <a:rPr lang="en-US" altLang="ja-JP" dirty="0"/>
              <a:t>CMF</a:t>
            </a:r>
            <a:r>
              <a:rPr lang="ja-JP" altLang="en-US" dirty="0"/>
              <a:t>相談では必須となりますが、後発医薬品品質相談は希望する場合に実施可能であり、簡易相談及び</a:t>
            </a:r>
            <a:r>
              <a:rPr lang="en-US" altLang="ja-JP" dirty="0"/>
              <a:t>GCN</a:t>
            </a:r>
            <a:r>
              <a:rPr lang="ja-JP" altLang="en-US" dirty="0"/>
              <a:t>相談では実施不要です。</a:t>
            </a:r>
            <a:endParaRPr lang="en-US" altLang="ja-JP" dirty="0"/>
          </a:p>
          <a:p>
            <a:pPr eaLnBrk="1" hangingPunct="1"/>
            <a:r>
              <a:rPr lang="ja-JP" altLang="en-US" dirty="0"/>
              <a:t>相談形態としては、後発医薬品品質相談と簡易相談は対面助言、</a:t>
            </a:r>
            <a:r>
              <a:rPr lang="en-US" altLang="ja-JP" dirty="0"/>
              <a:t>GCN</a:t>
            </a:r>
            <a:r>
              <a:rPr lang="ja-JP" altLang="en-US" dirty="0"/>
              <a:t>相談は書面による回答、</a:t>
            </a:r>
            <a:r>
              <a:rPr lang="en-US" altLang="ja-JP" dirty="0"/>
              <a:t>PMI</a:t>
            </a:r>
            <a:r>
              <a:rPr lang="ja-JP" altLang="en-US" dirty="0"/>
              <a:t>相談、</a:t>
            </a:r>
            <a:r>
              <a:rPr lang="en-US" altLang="ja-JP" dirty="0"/>
              <a:t>CCG</a:t>
            </a:r>
            <a:r>
              <a:rPr lang="ja-JP" altLang="en-US" dirty="0"/>
              <a:t>相談及び</a:t>
            </a:r>
            <a:r>
              <a:rPr lang="en-US" altLang="ja-JP" dirty="0"/>
              <a:t>CMF</a:t>
            </a:r>
            <a:r>
              <a:rPr lang="ja-JP" altLang="en-US" dirty="0"/>
              <a:t>相談では</a:t>
            </a:r>
            <a:r>
              <a:rPr lang="en-US" altLang="ja-JP" dirty="0"/>
              <a:t>PMDA</a:t>
            </a:r>
            <a:r>
              <a:rPr lang="ja-JP" altLang="en-US" dirty="0"/>
              <a:t>から発出された照会事項に対して回答を送付します。照会発出や回答提出にあたり、都度面談を実施することもあります。</a:t>
            </a:r>
            <a:endParaRPr lang="en-US" altLang="ja-JP" dirty="0"/>
          </a:p>
          <a:p>
            <a:pPr eaLnBrk="1" hangingPunct="1"/>
            <a:r>
              <a:rPr lang="ja-JP" altLang="en-US" dirty="0"/>
              <a:t>相談記録は、簡易相談以外では</a:t>
            </a:r>
            <a:r>
              <a:rPr lang="en-US" altLang="ja-JP" dirty="0"/>
              <a:t>PMDA</a:t>
            </a:r>
            <a:r>
              <a:rPr lang="ja-JP" altLang="en-US" dirty="0"/>
              <a:t>により作成され、相談者に伝達されます。簡易相談の場合に結果要旨の確認を希望する場合は、相談者が相談結果の要旨を記入し、</a:t>
            </a:r>
            <a:r>
              <a:rPr lang="en-US" altLang="ja-JP" dirty="0"/>
              <a:t>PMDA</a:t>
            </a:r>
            <a:r>
              <a:rPr lang="ja-JP" altLang="en-US" dirty="0"/>
              <a:t>に確認依頼を行います。</a:t>
            </a:r>
            <a:endParaRPr lang="en-US" altLang="ja-JP" dirty="0"/>
          </a:p>
          <a:p>
            <a:pPr eaLnBrk="1" hangingPunct="1"/>
            <a:r>
              <a:rPr lang="ja-JP" altLang="en-US" dirty="0"/>
              <a:t>相談の申し込み先及び問い合わせ先は、簡易相談及び</a:t>
            </a:r>
            <a:r>
              <a:rPr lang="en-US" altLang="ja-JP" dirty="0"/>
              <a:t>GCN</a:t>
            </a:r>
            <a:r>
              <a:rPr lang="ja-JP" altLang="en-US" dirty="0"/>
              <a:t>相談は審査業務部業務第一課、それ以外は審査マネジメント部審査マネジメント課となります。</a:t>
            </a:r>
            <a:endParaRPr lang="en-US" altLang="ja-JP" dirty="0"/>
          </a:p>
          <a:p>
            <a:pPr eaLnBrk="1" hangingPunct="1"/>
            <a:r>
              <a:rPr lang="ja-JP" altLang="en-US" dirty="0"/>
              <a:t>また相談資料の送付先は、</a:t>
            </a:r>
            <a:r>
              <a:rPr lang="en-US" altLang="ja-JP" dirty="0"/>
              <a:t>PMI</a:t>
            </a:r>
            <a:r>
              <a:rPr lang="ja-JP" altLang="en-US" dirty="0"/>
              <a:t>相談の場合は審査マネジメント課、後発医薬品品質相談、</a:t>
            </a:r>
            <a:r>
              <a:rPr lang="en-US" altLang="ja-JP" dirty="0"/>
              <a:t>CCG</a:t>
            </a:r>
            <a:r>
              <a:rPr lang="ja-JP" altLang="en-US" dirty="0"/>
              <a:t>相談、</a:t>
            </a:r>
            <a:r>
              <a:rPr lang="en-US" altLang="ja-JP" dirty="0"/>
              <a:t>CMF</a:t>
            </a:r>
            <a:r>
              <a:rPr lang="ja-JP" altLang="en-US" dirty="0"/>
              <a:t>相談はジェネリック医薬品等審査部となります。</a:t>
            </a:r>
            <a:endParaRPr lang="en-US" altLang="ja-JP" dirty="0"/>
          </a:p>
          <a:p>
            <a:pPr eaLnBrk="1" hangingPunct="1"/>
            <a:r>
              <a:rPr lang="ja-JP" altLang="en-US" dirty="0"/>
              <a:t>相談手続きの詳細は、参照通知の別添にそれぞれ記載されておりますので、相談を実施する際は通知の内容をご確認ください。また、最新の情報は、</a:t>
            </a:r>
            <a:r>
              <a:rPr lang="en-US" altLang="ja-JP" dirty="0"/>
              <a:t>PMDA</a:t>
            </a:r>
            <a:r>
              <a:rPr lang="ja-JP" altLang="en-US" dirty="0"/>
              <a:t>のホームぺージにてご確認ください。</a:t>
            </a:r>
            <a:endParaRPr lang="en-US" altLang="ja-JP" dirty="0"/>
          </a:p>
          <a:p>
            <a:pPr eaLnBrk="1" hangingPunct="1"/>
            <a:endParaRPr lang="en-US" altLang="ja-JP" dirty="0"/>
          </a:p>
          <a:p>
            <a:pPr eaLnBrk="1" hangingPunct="1"/>
            <a:r>
              <a:rPr lang="ja-JP" altLang="en-US" dirty="0"/>
              <a:t>以上で対面助言に関する説明を終わります。</a:t>
            </a:r>
            <a:endParaRPr lang="en-US" altLang="ja-JP" dirty="0"/>
          </a:p>
          <a:p>
            <a:pPr eaLnBrk="1" hangingPunct="1"/>
            <a:r>
              <a:rPr lang="ja-JP" altLang="en-US" dirty="0"/>
              <a:t>ご清聴ありがとうございました。</a:t>
            </a:r>
            <a:endParaRPr lang="en-US" altLang="ja-JP" dirty="0"/>
          </a:p>
          <a:p>
            <a:pPr eaLnBrk="1" hangingPunct="1"/>
            <a:endParaRPr lang="en-US" altLang="ja-JP" dirty="0"/>
          </a:p>
        </p:txBody>
      </p:sp>
    </p:spTree>
    <p:extLst>
      <p:ext uri="{BB962C8B-B14F-4D97-AF65-F5344CB8AC3E}">
        <p14:creationId xmlns:p14="http://schemas.microsoft.com/office/powerpoint/2010/main" val="2550295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9E7711A2-CB71-A444-3D6B-894FAE30C7F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AEFC6401-9DBF-4A06-AB68-C7792139D6A7}" type="slidenum">
              <a:rPr lang="en-US" altLang="ja-JP" smtClean="0">
                <a:ea typeface="ＭＳ Ｐゴシック" panose="020B0600070205080204" pitchFamily="50" charset="-128"/>
              </a:rPr>
              <a:pPr>
                <a:spcBef>
                  <a:spcPct val="0"/>
                </a:spcBef>
              </a:pPr>
              <a:t>2</a:t>
            </a:fld>
            <a:endParaRPr lang="en-US" altLang="ja-JP">
              <a:ea typeface="ＭＳ Ｐゴシック" panose="020B0600070205080204" pitchFamily="50" charset="-128"/>
            </a:endParaRPr>
          </a:p>
        </p:txBody>
      </p:sp>
      <p:sp>
        <p:nvSpPr>
          <p:cNvPr id="8195" name="Rectangle 2">
            <a:extLst>
              <a:ext uri="{FF2B5EF4-FFF2-40B4-BE49-F238E27FC236}">
                <a16:creationId xmlns:a16="http://schemas.microsoft.com/office/drawing/2014/main" id="{DF5BA3B1-290B-9B23-24A6-101B06128944}"/>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09C57270-6C87-D66A-CAE0-638DDF78D5D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 typeface="Wingdings" panose="05000000000000000000" pitchFamily="2" charset="2"/>
              <a:buNone/>
            </a:pPr>
            <a:r>
              <a:rPr lang="ja-JP" altLang="en-US" dirty="0">
                <a:solidFill>
                  <a:schemeClr val="tx1"/>
                </a:solidFill>
                <a:latin typeface="Times New Roman" panose="02020603050405020304" pitchFamily="18" charset="0"/>
                <a:ea typeface="ＭＳ Ｐ明朝" panose="02020600040205080304" pitchFamily="18" charset="-128"/>
                <a:cs typeface="Times New Roman" panose="02020603050405020304" pitchFamily="18" charset="0"/>
              </a:rPr>
              <a:t>機構では、製造業者や製造販売業者等の申し込みに応じて、医薬品等の治験実施計画書その他承認申請に必要な資料等について指導及び助言を行っています。</a:t>
            </a:r>
            <a:endParaRPr lang="en-US" altLang="ja-JP" dirty="0">
              <a:solidFill>
                <a:schemeClr val="tx1"/>
              </a:solidFill>
              <a:latin typeface="Times New Roman" panose="02020603050405020304" pitchFamily="18" charset="0"/>
              <a:ea typeface="ＭＳ Ｐ明朝" panose="02020600040205080304" pitchFamily="18" charset="-128"/>
              <a:cs typeface="Times New Roman" panose="02020603050405020304" pitchFamily="18" charset="0"/>
            </a:endParaRPr>
          </a:p>
          <a:p>
            <a:pPr eaLnBrk="1" hangingPunct="1">
              <a:buFont typeface="Wingdings" panose="05000000000000000000" pitchFamily="2" charset="2"/>
              <a:buNone/>
            </a:pPr>
            <a:endParaRPr lang="en-US" altLang="ja-JP" dirty="0">
              <a:solidFill>
                <a:schemeClr val="tx1"/>
              </a:solidFill>
              <a:latin typeface="Times New Roman" panose="02020603050405020304" pitchFamily="18" charset="0"/>
              <a:ea typeface="ＭＳ Ｐ明朝" panose="02020600040205080304" pitchFamily="18" charset="-128"/>
              <a:cs typeface="Times New Roman" panose="02020603050405020304" pitchFamily="18" charset="0"/>
            </a:endParaRPr>
          </a:p>
          <a:p>
            <a:pPr marL="0" indent="0" eaLnBrk="1" hangingPunct="1">
              <a:buFont typeface="Wingdings" panose="05000000000000000000" pitchFamily="2" charset="2"/>
              <a:buNone/>
              <a:defRPr/>
            </a:pPr>
            <a:r>
              <a:rPr lang="ja-JP" altLang="en-US" b="0" dirty="0">
                <a:solidFill>
                  <a:schemeClr val="tx1"/>
                </a:solidFill>
                <a:latin typeface="Times New Roman" panose="02020603050405020304" pitchFamily="18" charset="0"/>
                <a:ea typeface="ＭＳ Ｐ明朝" panose="02020600040205080304" pitchFamily="18" charset="-128"/>
                <a:cs typeface="Times New Roman" panose="02020603050405020304" pitchFamily="18" charset="0"/>
              </a:rPr>
              <a:t>対面助言を実施する目的としては、</a:t>
            </a:r>
            <a:endParaRPr lang="en-US" altLang="ja-JP" b="0" dirty="0">
              <a:solidFill>
                <a:schemeClr val="tx1"/>
              </a:solidFill>
              <a:latin typeface="Times New Roman" panose="02020603050405020304" pitchFamily="18" charset="0"/>
              <a:ea typeface="ＭＳ Ｐ明朝" panose="02020600040205080304" pitchFamily="18" charset="-128"/>
              <a:cs typeface="Times New Roman" panose="02020603050405020304" pitchFamily="18" charset="0"/>
            </a:endParaRPr>
          </a:p>
          <a:p>
            <a:pPr eaLnBrk="1" hangingPunct="1">
              <a:defRPr/>
            </a:pPr>
            <a:r>
              <a:rPr lang="ja-JP" altLang="en-US" dirty="0">
                <a:solidFill>
                  <a:schemeClr val="tx1"/>
                </a:solidFill>
                <a:latin typeface="Times New Roman" panose="02020603050405020304" pitchFamily="18" charset="0"/>
                <a:ea typeface="ＭＳ Ｐ明朝" panose="02020600040205080304" pitchFamily="18" charset="-128"/>
                <a:cs typeface="Times New Roman" panose="02020603050405020304" pitchFamily="18" charset="0"/>
              </a:rPr>
              <a:t>手続き等の適切性・妥当性を事前に</a:t>
            </a:r>
            <a:r>
              <a:rPr lang="en-US" altLang="ja-JP" dirty="0">
                <a:solidFill>
                  <a:schemeClr val="tx1"/>
                </a:solidFill>
                <a:latin typeface="Times New Roman" panose="02020603050405020304" pitchFamily="18" charset="0"/>
                <a:ea typeface="ＭＳ Ｐ明朝" panose="02020600040205080304" pitchFamily="18" charset="-128"/>
                <a:cs typeface="Times New Roman" panose="02020603050405020304" pitchFamily="18" charset="0"/>
              </a:rPr>
              <a:t>PMDA</a:t>
            </a:r>
            <a:r>
              <a:rPr lang="ja-JP" altLang="en-US" dirty="0">
                <a:solidFill>
                  <a:schemeClr val="tx1"/>
                </a:solidFill>
                <a:latin typeface="Times New Roman" panose="02020603050405020304" pitchFamily="18" charset="0"/>
                <a:ea typeface="ＭＳ Ｐ明朝" panose="02020600040205080304" pitchFamily="18" charset="-128"/>
                <a:cs typeface="Times New Roman" panose="02020603050405020304" pitchFamily="18" charset="0"/>
              </a:rPr>
              <a:t>に確認することや原薬製造者と行政とがコミュニケーションを図ることのほか、相談制度を有効に活用し、原薬の品質向上、プロセスの改善や適正化につなげることなどが挙げられます。</a:t>
            </a:r>
          </a:p>
          <a:p>
            <a:pPr eaLnBrk="1" hangingPunct="1"/>
            <a:endParaRPr lang="en-US" altLang="ja-JP" dirty="0"/>
          </a:p>
          <a:p>
            <a:pPr eaLnBrk="1" hangingPunct="1"/>
            <a:endParaRPr lang="en-US" altLang="ja-JP"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17351DCB-CAB3-A39E-96BE-5F557D7BC58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1A3B331A-29B4-4405-B5A5-4352CF8CDA7C}" type="slidenum">
              <a:rPr lang="en-US" altLang="ja-JP" smtClean="0">
                <a:ea typeface="ＭＳ Ｐゴシック" panose="020B0600070205080204" pitchFamily="50" charset="-128"/>
              </a:rPr>
              <a:pPr>
                <a:spcBef>
                  <a:spcPct val="0"/>
                </a:spcBef>
              </a:pPr>
              <a:t>3</a:t>
            </a:fld>
            <a:endParaRPr lang="en-US" altLang="ja-JP">
              <a:ea typeface="ＭＳ Ｐゴシック" panose="020B0600070205080204" pitchFamily="50" charset="-128"/>
            </a:endParaRPr>
          </a:p>
        </p:txBody>
      </p:sp>
      <p:sp>
        <p:nvSpPr>
          <p:cNvPr id="10243" name="Rectangle 2">
            <a:extLst>
              <a:ext uri="{FF2B5EF4-FFF2-40B4-BE49-F238E27FC236}">
                <a16:creationId xmlns:a16="http://schemas.microsoft.com/office/drawing/2014/main" id="{3E6839A9-2F79-9CD9-3167-304242410EC5}"/>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5285B147-2B0B-B911-6FAF-662926C1BE6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Font typeface="Wingdings" panose="05000000000000000000" pitchFamily="2" charset="2"/>
              <a:buNone/>
              <a:defRPr/>
            </a:pPr>
            <a:r>
              <a:rPr lang="en-US" altLang="ja-JP" sz="1200" b="0" dirty="0"/>
              <a:t>MF</a:t>
            </a:r>
            <a:r>
              <a:rPr lang="ja-JP" altLang="en-US" sz="1200" b="0" dirty="0"/>
              <a:t>が対象となる対面助言は、主に以下の６つです。</a:t>
            </a:r>
            <a:endParaRPr lang="en-US" altLang="ja-JP" sz="1200" b="0" dirty="0"/>
          </a:p>
          <a:p>
            <a:pPr marL="514350" indent="-514350" eaLnBrk="1" hangingPunct="1">
              <a:buFont typeface="Wingdings" panose="05000000000000000000" pitchFamily="2" charset="2"/>
              <a:buAutoNum type="alphaUcParenBoth"/>
              <a:defRPr/>
            </a:pPr>
            <a:r>
              <a:rPr lang="ja-JP" altLang="en-US" sz="1200" b="0" dirty="0"/>
              <a:t>後発医薬品品質相談</a:t>
            </a:r>
            <a:endParaRPr lang="en-US" altLang="ja-JP" sz="1200" b="0" dirty="0"/>
          </a:p>
          <a:p>
            <a:pPr marL="514350" indent="-514350" eaLnBrk="1" hangingPunct="1">
              <a:buFont typeface="Wingdings" panose="05000000000000000000" pitchFamily="2" charset="2"/>
              <a:buAutoNum type="alphaUcParenBoth"/>
              <a:defRPr/>
            </a:pPr>
            <a:r>
              <a:rPr lang="ja-JP" altLang="en-US" sz="1200" b="0" dirty="0"/>
              <a:t>医薬品</a:t>
            </a:r>
            <a:r>
              <a:rPr lang="zh-TW" altLang="en-US" sz="1200" b="0" dirty="0"/>
              <a:t>軽微変更届事前確認相談</a:t>
            </a:r>
            <a:r>
              <a:rPr lang="ja-JP" altLang="en-US" sz="1200" b="0" dirty="0"/>
              <a:t>（</a:t>
            </a:r>
            <a:r>
              <a:rPr lang="en-US" altLang="ja-JP" sz="1200" b="0" dirty="0"/>
              <a:t>PMI</a:t>
            </a:r>
            <a:r>
              <a:rPr lang="ja-JP" altLang="en-US" sz="1200" b="0" dirty="0"/>
              <a:t>相談）</a:t>
            </a:r>
            <a:endParaRPr lang="en-US" altLang="ja-JP" sz="1200" b="0" dirty="0"/>
          </a:p>
          <a:p>
            <a:pPr marL="514350" indent="-514350" eaLnBrk="1" hangingPunct="1">
              <a:buFont typeface="Wingdings" panose="05000000000000000000" pitchFamily="2" charset="2"/>
              <a:buAutoNum type="alphaUcParenBoth"/>
              <a:defRPr/>
            </a:pPr>
            <a:r>
              <a:rPr lang="ja-JP" altLang="en-US" sz="1200" b="0" dirty="0">
                <a:solidFill>
                  <a:schemeClr val="tx2"/>
                </a:solidFill>
              </a:rPr>
              <a:t>簡易相談（</a:t>
            </a:r>
            <a:r>
              <a:rPr lang="en-US" altLang="ja-JP" sz="1200" b="0" dirty="0">
                <a:solidFill>
                  <a:schemeClr val="tx2"/>
                </a:solidFill>
              </a:rPr>
              <a:t>(D)</a:t>
            </a:r>
            <a:r>
              <a:rPr lang="ja-JP" altLang="en-US" sz="1200" b="0" dirty="0">
                <a:solidFill>
                  <a:schemeClr val="tx2"/>
                </a:solidFill>
              </a:rPr>
              <a:t>を除く）</a:t>
            </a:r>
            <a:endParaRPr lang="en-US" altLang="ja-JP" sz="1200" b="0" dirty="0">
              <a:solidFill>
                <a:schemeClr val="tx2"/>
              </a:solidFill>
            </a:endParaRPr>
          </a:p>
          <a:p>
            <a:pPr marL="514350" indent="-514350" eaLnBrk="1" hangingPunct="1">
              <a:buFont typeface="Wingdings" panose="05000000000000000000" pitchFamily="2" charset="2"/>
              <a:buAutoNum type="alphaUcParenBoth"/>
              <a:defRPr/>
            </a:pPr>
            <a:r>
              <a:rPr lang="ja-JP" altLang="en-US" sz="1200" b="0" dirty="0"/>
              <a:t>後発</a:t>
            </a:r>
            <a:r>
              <a:rPr lang="zh-TW" altLang="en-US" sz="1200" b="0" dirty="0"/>
              <a:t>医薬品変更届出事前確認簡易相談</a:t>
            </a:r>
            <a:r>
              <a:rPr lang="ja-JP" altLang="en-US" sz="1200" b="0" dirty="0"/>
              <a:t>（</a:t>
            </a:r>
            <a:r>
              <a:rPr lang="en-US" altLang="ja-JP" sz="1200" b="0" dirty="0"/>
              <a:t>GCN</a:t>
            </a:r>
            <a:r>
              <a:rPr lang="ja-JP" altLang="en-US" sz="1200" b="0" dirty="0"/>
              <a:t>相談）</a:t>
            </a:r>
            <a:endParaRPr lang="en-US" altLang="zh-TW" sz="1200" b="0" dirty="0"/>
          </a:p>
          <a:p>
            <a:pPr marL="514350" indent="-514350" eaLnBrk="1" hangingPunct="1">
              <a:buFont typeface="Wingdings" panose="05000000000000000000" pitchFamily="2" charset="2"/>
              <a:buAutoNum type="alphaUcParenBoth"/>
              <a:defRPr/>
            </a:pPr>
            <a:r>
              <a:rPr lang="ja-JP" altLang="en-US" sz="1200" b="0" dirty="0"/>
              <a:t>後発医薬品変更管理事前確認相談（</a:t>
            </a:r>
            <a:r>
              <a:rPr lang="en-US" altLang="ja-JP" sz="1200" b="0" dirty="0"/>
              <a:t>CCG</a:t>
            </a:r>
            <a:r>
              <a:rPr lang="ja-JP" altLang="en-US" sz="1200" b="0" dirty="0"/>
              <a:t>相談）</a:t>
            </a:r>
            <a:endParaRPr lang="en-US" altLang="ja-JP" sz="1200" b="0" dirty="0"/>
          </a:p>
          <a:p>
            <a:pPr marL="514350" indent="-514350" eaLnBrk="1" hangingPunct="1">
              <a:buFont typeface="Wingdings" panose="05000000000000000000" pitchFamily="2" charset="2"/>
              <a:buAutoNum type="alphaUcParenBoth"/>
              <a:defRPr/>
            </a:pPr>
            <a:r>
              <a:rPr lang="zh-TW" altLang="en-US" sz="1200" b="0" dirty="0"/>
              <a:t>後発医薬品</a:t>
            </a:r>
            <a:r>
              <a:rPr lang="en-US" altLang="zh-TW" sz="1200" b="0" dirty="0"/>
              <a:t>MF</a:t>
            </a:r>
            <a:r>
              <a:rPr lang="zh-TW" altLang="en-US" sz="1200" b="0" dirty="0"/>
              <a:t>確認相談</a:t>
            </a:r>
            <a:endParaRPr lang="en-US" altLang="ja-JP" sz="1200" b="0" dirty="0"/>
          </a:p>
          <a:p>
            <a:pPr eaLnBrk="1" hangingPunct="1"/>
            <a:endParaRPr lang="en-US" altLang="ja-JP" dirty="0"/>
          </a:p>
          <a:p>
            <a:pPr eaLnBrk="1" hangingPunct="1"/>
            <a:endParaRPr lang="en-US"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3EA344C9-AB97-E16E-1361-D8DB360B0D0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A6004F2B-5700-4125-BFB3-668FBD0E02E6}" type="slidenum">
              <a:rPr lang="en-US" altLang="ja-JP" smtClean="0">
                <a:ea typeface="ＭＳ Ｐゴシック" panose="020B0600070205080204" pitchFamily="50" charset="-128"/>
              </a:rPr>
              <a:pPr>
                <a:spcBef>
                  <a:spcPct val="0"/>
                </a:spcBef>
              </a:pPr>
              <a:t>4</a:t>
            </a:fld>
            <a:endParaRPr lang="en-US" altLang="ja-JP">
              <a:ea typeface="ＭＳ Ｐゴシック" panose="020B0600070205080204" pitchFamily="50" charset="-128"/>
            </a:endParaRPr>
          </a:p>
        </p:txBody>
      </p:sp>
      <p:sp>
        <p:nvSpPr>
          <p:cNvPr id="14339" name="Rectangle 2">
            <a:extLst>
              <a:ext uri="{FF2B5EF4-FFF2-40B4-BE49-F238E27FC236}">
                <a16:creationId xmlns:a16="http://schemas.microsoft.com/office/drawing/2014/main" id="{AE1DD4A6-002E-7863-DCD5-49B7FED69A02}"/>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46E8AD31-FA60-3F5F-B741-5014F4FDBB4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ja-JP" altLang="en-US" dirty="0">
                <a:latin typeface="ＭＳ Ｐ明朝" panose="02020600040205080304" pitchFamily="18" charset="-128"/>
                <a:ea typeface="ＭＳ Ｐ明朝" panose="02020600040205080304" pitchFamily="18" charset="-128"/>
              </a:rPr>
              <a:t>初めに、後発医薬品品質相談について説明します。</a:t>
            </a:r>
            <a:endParaRPr lang="en-US" altLang="ja-JP" dirty="0">
              <a:latin typeface="ＭＳ Ｐ明朝" panose="02020600040205080304" pitchFamily="18" charset="-128"/>
              <a:ea typeface="ＭＳ Ｐ明朝" panose="02020600040205080304" pitchFamily="18" charset="-128"/>
            </a:endParaRPr>
          </a:p>
          <a:p>
            <a:pPr eaLnBrk="1" hangingPunct="1">
              <a:spcBef>
                <a:spcPct val="0"/>
              </a:spcBef>
            </a:pPr>
            <a:r>
              <a:rPr lang="ja-JP" altLang="en-US" dirty="0">
                <a:latin typeface="ＭＳ Ｐ明朝" panose="02020600040205080304" pitchFamily="18" charset="-128"/>
                <a:ea typeface="ＭＳ Ｐ明朝" panose="02020600040205080304" pitchFamily="18" charset="-128"/>
              </a:rPr>
              <a:t>後発医薬品品質相談では、後発医薬品のうち生物学的製剤等を除くものを対象に，安定性試験等の品質に係る資料の十分性等について相談することができます。</a:t>
            </a:r>
            <a:endParaRPr lang="en-US" altLang="ja-JP" dirty="0">
              <a:latin typeface="ＭＳ Ｐ明朝" panose="02020600040205080304" pitchFamily="18" charset="-128"/>
              <a:ea typeface="ＭＳ Ｐ明朝" panose="02020600040205080304" pitchFamily="18" charset="-128"/>
            </a:endParaRPr>
          </a:p>
          <a:p>
            <a:pPr eaLnBrk="1" hangingPunct="1">
              <a:spcBef>
                <a:spcPct val="0"/>
              </a:spcBef>
            </a:pPr>
            <a:endParaRPr lang="ja-JP" altLang="en-US" dirty="0"/>
          </a:p>
          <a:p>
            <a:pPr eaLnBrk="1" hangingPunct="1"/>
            <a:endParaRPr lang="en-US" altLang="ja-JP" dirty="0"/>
          </a:p>
          <a:p>
            <a:pPr eaLnBrk="1" hangingPunct="1"/>
            <a:endParaRPr lang="en-US"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76F9C83F-66BA-D7E9-D748-3A804C2A67E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E0575BA3-84A3-4428-9520-67291D814684}" type="slidenum">
              <a:rPr lang="en-US" altLang="ja-JP" smtClean="0">
                <a:ea typeface="ＭＳ Ｐゴシック" panose="020B0600070205080204" pitchFamily="50" charset="-128"/>
              </a:rPr>
              <a:pPr>
                <a:spcBef>
                  <a:spcPct val="0"/>
                </a:spcBef>
              </a:pPr>
              <a:t>5</a:t>
            </a:fld>
            <a:endParaRPr lang="en-US" altLang="ja-JP">
              <a:ea typeface="ＭＳ Ｐゴシック" panose="020B0600070205080204" pitchFamily="50" charset="-128"/>
            </a:endParaRPr>
          </a:p>
        </p:txBody>
      </p:sp>
      <p:sp>
        <p:nvSpPr>
          <p:cNvPr id="24579" name="Rectangle 2">
            <a:extLst>
              <a:ext uri="{FF2B5EF4-FFF2-40B4-BE49-F238E27FC236}">
                <a16:creationId xmlns:a16="http://schemas.microsoft.com/office/drawing/2014/main" id="{6740D376-4AB3-A0A9-CF07-C0737D1777BE}"/>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C9B686A9-2A0B-B242-0C55-9C9038594CC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en-US" sz="1800" dirty="0">
                <a:solidFill>
                  <a:srgbClr val="000000"/>
                </a:solidFill>
                <a:latin typeface="ＭＳ 明朝" panose="02020609040205080304" pitchFamily="17" charset="-128"/>
                <a:ea typeface="ＭＳ 明朝" panose="02020609040205080304" pitchFamily="17" charset="-128"/>
              </a:rPr>
              <a:t>相談の流れを説明します。</a:t>
            </a:r>
            <a:endParaRPr lang="en-US" altLang="ja-JP" sz="1800" dirty="0">
              <a:solidFill>
                <a:srgbClr val="000000"/>
              </a:solidFill>
              <a:latin typeface="ＭＳ 明朝" panose="02020609040205080304" pitchFamily="17" charset="-128"/>
              <a:ea typeface="ＭＳ 明朝" panose="02020609040205080304" pitchFamily="17" charset="-128"/>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ja-JP" sz="1800" dirty="0">
                <a:solidFill>
                  <a:srgbClr val="000000"/>
                </a:solidFill>
                <a:latin typeface="ＭＳ 明朝" panose="02020609040205080304" pitchFamily="17" charset="-128"/>
                <a:ea typeface="ＭＳ 明朝" panose="02020609040205080304" pitchFamily="17" charset="-128"/>
              </a:rPr>
              <a:t>【</a:t>
            </a:r>
            <a:r>
              <a:rPr lang="ja-JP" altLang="en-US" sz="1800" dirty="0">
                <a:solidFill>
                  <a:srgbClr val="000000"/>
                </a:solidFill>
                <a:latin typeface="ＭＳ 明朝" panose="02020609040205080304" pitchFamily="17" charset="-128"/>
                <a:ea typeface="ＭＳ 明朝" panose="02020609040205080304" pitchFamily="17" charset="-128"/>
              </a:rPr>
              <a:t>事前面談～申込</a:t>
            </a:r>
            <a:r>
              <a:rPr lang="en-US" altLang="ja-JP" sz="1800" dirty="0">
                <a:solidFill>
                  <a:srgbClr val="000000"/>
                </a:solidFill>
                <a:latin typeface="ＭＳ 明朝" panose="02020609040205080304" pitchFamily="17" charset="-128"/>
                <a:ea typeface="ＭＳ 明朝" panose="02020609040205080304" pitchFamily="17" charset="-128"/>
              </a:rPr>
              <a:t>】</a:t>
            </a:r>
          </a:p>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en-US" sz="2800" b="0" i="0" dirty="0">
                <a:solidFill>
                  <a:srgbClr val="000000"/>
                </a:solidFill>
                <a:effectLst/>
                <a:latin typeface="Arial" panose="020B0604020202020204" pitchFamily="34" charset="0"/>
              </a:rPr>
              <a:t>対面助言を円滑に進めるため、</a:t>
            </a:r>
            <a:r>
              <a:rPr lang="ja-JP" altLang="en-US" sz="1800" dirty="0">
                <a:solidFill>
                  <a:srgbClr val="000000"/>
                </a:solidFill>
                <a:latin typeface="ＭＳ 明朝" panose="02020609040205080304" pitchFamily="17" charset="-128"/>
                <a:ea typeface="ＭＳ 明朝" panose="02020609040205080304" pitchFamily="17" charset="-128"/>
              </a:rPr>
              <a:t>必要に応じて事前面談を実施した後、「対面助言日程調整依頼書」を相談予定時期の約</a:t>
            </a:r>
            <a:r>
              <a:rPr lang="en-US" altLang="ja-JP" sz="1800" dirty="0">
                <a:solidFill>
                  <a:srgbClr val="000000"/>
                </a:solidFill>
                <a:latin typeface="ＭＳ 明朝" panose="02020609040205080304" pitchFamily="17" charset="-128"/>
                <a:ea typeface="ＭＳ 明朝" panose="02020609040205080304" pitchFamily="17" charset="-128"/>
              </a:rPr>
              <a:t>2</a:t>
            </a:r>
            <a:r>
              <a:rPr lang="ja-JP" altLang="en-US" sz="1800" dirty="0">
                <a:solidFill>
                  <a:srgbClr val="000000"/>
                </a:solidFill>
                <a:latin typeface="ＭＳ 明朝" panose="02020609040205080304" pitchFamily="17" charset="-128"/>
                <a:ea typeface="ＭＳ 明朝" panose="02020609040205080304" pitchFamily="17" charset="-128"/>
              </a:rPr>
              <a:t>か月前に機構に提出します。</a:t>
            </a:r>
            <a:endParaRPr lang="en-US" altLang="ja-JP" sz="1800" dirty="0">
              <a:solidFill>
                <a:srgbClr val="000000"/>
              </a:solidFill>
              <a:latin typeface="ＭＳ 明朝" panose="02020609040205080304" pitchFamily="17" charset="-128"/>
              <a:ea typeface="ＭＳ 明朝" panose="02020609040205080304" pitchFamily="17" charset="-128"/>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en-US" sz="1800" dirty="0">
                <a:solidFill>
                  <a:srgbClr val="000000"/>
                </a:solidFill>
                <a:latin typeface="ＭＳ 明朝" panose="02020609040205080304" pitchFamily="17" charset="-128"/>
                <a:ea typeface="ＭＳ 明朝" panose="02020609040205080304" pitchFamily="17" charset="-128"/>
              </a:rPr>
              <a:t>機構から日程等の案内を受領した後、相談者は手数料を振込み、医薬品対面助言申込書を提出します。</a:t>
            </a:r>
            <a:endParaRPr lang="en-US" altLang="ja-JP" sz="1800" dirty="0">
              <a:solidFill>
                <a:srgbClr val="000000"/>
              </a:solidFill>
              <a:latin typeface="ＭＳ 明朝" panose="02020609040205080304" pitchFamily="17" charset="-128"/>
              <a:ea typeface="ＭＳ 明朝" panose="02020609040205080304" pitchFamily="17" charset="-128"/>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altLang="ja-JP" sz="1800" dirty="0">
              <a:solidFill>
                <a:srgbClr val="000000"/>
              </a:solidFill>
              <a:latin typeface="ＭＳ 明朝" panose="02020609040205080304" pitchFamily="17" charset="-128"/>
              <a:ea typeface="ＭＳ 明朝" panose="02020609040205080304" pitchFamily="17" charset="-128"/>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ja-JP" sz="1800" dirty="0">
                <a:solidFill>
                  <a:srgbClr val="000000"/>
                </a:solidFill>
                <a:latin typeface="ＭＳ 明朝" panose="02020609040205080304" pitchFamily="17" charset="-128"/>
                <a:ea typeface="ＭＳ 明朝" panose="02020609040205080304" pitchFamily="17" charset="-128"/>
              </a:rPr>
              <a:t>【</a:t>
            </a:r>
            <a:r>
              <a:rPr lang="ja-JP" altLang="en-US" sz="1800" dirty="0">
                <a:solidFill>
                  <a:srgbClr val="000000"/>
                </a:solidFill>
                <a:latin typeface="ＭＳ 明朝" panose="02020609040205080304" pitchFamily="17" charset="-128"/>
                <a:ea typeface="ＭＳ 明朝" panose="02020609040205080304" pitchFamily="17" charset="-128"/>
              </a:rPr>
              <a:t>資料の提出</a:t>
            </a:r>
            <a:r>
              <a:rPr lang="en-US" altLang="ja-JP" sz="1800" dirty="0">
                <a:solidFill>
                  <a:srgbClr val="000000"/>
                </a:solidFill>
                <a:latin typeface="ＭＳ 明朝" panose="02020609040205080304" pitchFamily="17" charset="-128"/>
                <a:ea typeface="ＭＳ 明朝" panose="02020609040205080304" pitchFamily="17" charset="-128"/>
              </a:rPr>
              <a:t>】</a:t>
            </a:r>
          </a:p>
          <a:p>
            <a:pPr eaLnBrk="1" hangingPunct="1"/>
            <a:r>
              <a:rPr lang="ja-JP" altLang="en-US" sz="1800" dirty="0">
                <a:solidFill>
                  <a:srgbClr val="000000"/>
                </a:solidFill>
                <a:latin typeface="ＭＳ 明朝" panose="02020609040205080304" pitchFamily="17" charset="-128"/>
                <a:ea typeface="ＭＳ 明朝" panose="02020609040205080304" pitchFamily="17" charset="-128"/>
              </a:rPr>
              <a:t>対面助言の資料は、申請電子データシステムを利用したオンライン提出、もしくは持参又は郵送により、ジェネリック医薬品等審査部に提出します。相談資料の提出日は対面助言実施のご案内の備考欄に記入されています。</a:t>
            </a:r>
            <a:endParaRPr lang="en-US" altLang="ja-JP" sz="1800" dirty="0">
              <a:solidFill>
                <a:srgbClr val="000000"/>
              </a:solidFill>
              <a:latin typeface="ＭＳ 明朝" panose="02020609040205080304" pitchFamily="17" charset="-128"/>
              <a:ea typeface="ＭＳ 明朝" panose="02020609040205080304" pitchFamily="17" charset="-128"/>
            </a:endParaRPr>
          </a:p>
          <a:p>
            <a:pPr eaLnBrk="1" hangingPunct="1"/>
            <a:endParaRPr lang="en-US" altLang="ja-JP" sz="1800" dirty="0">
              <a:solidFill>
                <a:srgbClr val="000000"/>
              </a:solidFill>
              <a:latin typeface="ＭＳ 明朝" panose="02020609040205080304" pitchFamily="17" charset="-128"/>
              <a:ea typeface="ＭＳ 明朝" panose="02020609040205080304" pitchFamily="17" charset="-128"/>
            </a:endParaRPr>
          </a:p>
          <a:p>
            <a:pPr eaLnBrk="1" hangingPunct="1"/>
            <a:r>
              <a:rPr lang="ja-JP" altLang="en-US" dirty="0"/>
              <a:t>相談資料に</a:t>
            </a:r>
            <a:r>
              <a:rPr lang="ja-JP" altLang="en-US" sz="1200" dirty="0">
                <a:solidFill>
                  <a:srgbClr val="000000"/>
                </a:solidFill>
                <a:latin typeface="ＭＳ 明朝" panose="02020609040205080304" pitchFamily="17" charset="-128"/>
                <a:ea typeface="ＭＳ 明朝" panose="02020609040205080304" pitchFamily="17" charset="-128"/>
              </a:rPr>
              <a:t>盛り込む内容は、相談事項によって異なりますが、以下の情報が全体として含まれていれば有用と考えられます。 </a:t>
            </a:r>
            <a:endParaRPr lang="en-US" altLang="ja-JP" sz="1200" dirty="0">
              <a:solidFill>
                <a:srgbClr val="000000"/>
              </a:solidFill>
              <a:latin typeface="ＭＳ 明朝" panose="02020609040205080304" pitchFamily="17" charset="-128"/>
              <a:ea typeface="ＭＳ 明朝" panose="02020609040205080304" pitchFamily="17" charset="-128"/>
            </a:endParaRPr>
          </a:p>
          <a:p>
            <a:r>
              <a:rPr lang="ja-JP" altLang="en-US" sz="1200" dirty="0">
                <a:solidFill>
                  <a:srgbClr val="000000"/>
                </a:solidFill>
                <a:latin typeface="ＭＳ 明朝" panose="02020609040205080304" pitchFamily="17" charset="-128"/>
                <a:ea typeface="ＭＳ 明朝" panose="02020609040205080304" pitchFamily="17" charset="-128"/>
              </a:rPr>
              <a:t>① 起原又は発見の経緯及び開発の経緯 </a:t>
            </a:r>
          </a:p>
          <a:p>
            <a:r>
              <a:rPr lang="ja-JP" altLang="en-US" sz="1200" dirty="0">
                <a:solidFill>
                  <a:srgbClr val="000000"/>
                </a:solidFill>
                <a:latin typeface="ＭＳ 明朝" panose="02020609040205080304" pitchFamily="17" charset="-128"/>
                <a:ea typeface="ＭＳ 明朝" panose="02020609040205080304" pitchFamily="17" charset="-128"/>
              </a:rPr>
              <a:t>② 先発医薬品に関する情報（販売名、有効成分名及びその分量、剤形、効能又は効果、用法及び用量、再審査期間、特許情報等） </a:t>
            </a:r>
          </a:p>
          <a:p>
            <a:r>
              <a:rPr lang="ja-JP" altLang="en-US" sz="1200" dirty="0">
                <a:solidFill>
                  <a:srgbClr val="000000"/>
                </a:solidFill>
                <a:latin typeface="ＭＳ 明朝" panose="02020609040205080304" pitchFamily="17" charset="-128"/>
                <a:ea typeface="ＭＳ 明朝" panose="02020609040205080304" pitchFamily="17" charset="-128"/>
              </a:rPr>
              <a:t>③ 外国における後発医薬品の使用状況及びその承認情報（品質の評価方法等） </a:t>
            </a:r>
          </a:p>
          <a:p>
            <a:r>
              <a:rPr lang="ja-JP" altLang="en-US" sz="1200" dirty="0">
                <a:solidFill>
                  <a:srgbClr val="000000"/>
                </a:solidFill>
                <a:latin typeface="ＭＳ 明朝" panose="02020609040205080304" pitchFamily="17" charset="-128"/>
                <a:ea typeface="ＭＳ 明朝" panose="02020609040205080304" pitchFamily="17" charset="-128"/>
              </a:rPr>
              <a:t>④ 関係論文（重要なもののみ） </a:t>
            </a:r>
          </a:p>
          <a:p>
            <a:r>
              <a:rPr lang="ja-JP" altLang="en-US" sz="1200" dirty="0">
                <a:solidFill>
                  <a:srgbClr val="000000"/>
                </a:solidFill>
                <a:latin typeface="ＭＳ 明朝" panose="02020609040205080304" pitchFamily="17" charset="-128"/>
                <a:ea typeface="ＭＳ 明朝" panose="02020609040205080304" pitchFamily="17" charset="-128"/>
              </a:rPr>
              <a:t>⑤ 過去の対面助言又は簡易相談の記録（該当する場合） </a:t>
            </a:r>
          </a:p>
          <a:p>
            <a:pPr eaLnBrk="1" hangingPunct="1"/>
            <a:endParaRPr lang="en-US" altLang="ja-JP" dirty="0"/>
          </a:p>
          <a:p>
            <a:pPr eaLnBrk="1" hangingPunct="1"/>
            <a:r>
              <a:rPr lang="en-US" altLang="ja-JP" dirty="0"/>
              <a:t>【</a:t>
            </a:r>
            <a:r>
              <a:rPr lang="ja-JP" altLang="en-US" dirty="0"/>
              <a:t>対面助言の実施～記録の伝達</a:t>
            </a:r>
            <a:r>
              <a:rPr lang="en-US" altLang="ja-JP" dirty="0"/>
              <a:t>】</a:t>
            </a:r>
          </a:p>
          <a:p>
            <a:pPr eaLnBrk="1" hangingPunct="1"/>
            <a:r>
              <a:rPr lang="ja-JP" altLang="en-US" sz="1800" b="0" i="0" u="none" strike="noStrike" baseline="0" dirty="0">
                <a:solidFill>
                  <a:srgbClr val="000000"/>
                </a:solidFill>
                <a:latin typeface="ＭＳ 明朝" panose="02020609040205080304" pitchFamily="17" charset="-128"/>
                <a:ea typeface="ＭＳ 明朝" panose="02020609040205080304" pitchFamily="17" charset="-128"/>
              </a:rPr>
              <a:t>対面助言は機構にて実施され、相談時間は</a:t>
            </a:r>
            <a:r>
              <a:rPr lang="en-US" altLang="ja-JP" sz="1800" b="0" i="0" u="none" strike="noStrike" baseline="0" dirty="0">
                <a:solidFill>
                  <a:srgbClr val="000000"/>
                </a:solidFill>
                <a:latin typeface="ＭＳ 明朝" panose="02020609040205080304" pitchFamily="17" charset="-128"/>
                <a:ea typeface="ＭＳ 明朝" panose="02020609040205080304" pitchFamily="17" charset="-128"/>
              </a:rPr>
              <a:t>40</a:t>
            </a:r>
            <a:r>
              <a:rPr lang="ja-JP" altLang="en-US" sz="1800" b="0" i="0" u="none" strike="noStrike" baseline="0" dirty="0">
                <a:solidFill>
                  <a:srgbClr val="000000"/>
                </a:solidFill>
                <a:latin typeface="ＭＳ 明朝" panose="02020609040205080304" pitchFamily="17" charset="-128"/>
                <a:ea typeface="ＭＳ 明朝" panose="02020609040205080304" pitchFamily="17" charset="-128"/>
              </a:rPr>
              <a:t>分程度です。</a:t>
            </a:r>
            <a:r>
              <a:rPr lang="ja-JP" altLang="en-US" sz="1800" b="0" i="0" u="none" strike="noStrike" baseline="0" dirty="0">
                <a:solidFill>
                  <a:srgbClr val="000000"/>
                </a:solidFill>
              </a:rPr>
              <a:t>プレゼンテーション用資料の写しは事前に相談担当者に提出しておく必要があります。</a:t>
            </a:r>
            <a:r>
              <a:rPr lang="ja-JP" altLang="en-US" sz="1800" b="0" i="0" u="none" strike="noStrike" baseline="0" dirty="0">
                <a:solidFill>
                  <a:srgbClr val="000000"/>
                </a:solidFill>
                <a:latin typeface="ＭＳ 明朝" panose="02020609040205080304" pitchFamily="17" charset="-128"/>
                <a:ea typeface="ＭＳ 明朝" panose="02020609040205080304" pitchFamily="17" charset="-128"/>
              </a:rPr>
              <a:t>対面助言が終了した後に、相談者に内容を確認の上、機構においてポイントを簡潔に整理した記録が作成され、相談者に伝達されます。 </a:t>
            </a:r>
            <a:endParaRPr lang="en-US" altLang="ja-JP" sz="1800" b="0" i="0" u="none" strike="noStrike" baseline="0" dirty="0">
              <a:solidFill>
                <a:srgbClr val="000000"/>
              </a:solidFill>
              <a:latin typeface="ＭＳ 明朝" panose="02020609040205080304" pitchFamily="17" charset="-128"/>
              <a:ea typeface="ＭＳ 明朝" panose="02020609040205080304" pitchFamily="17" charset="-128"/>
            </a:endParaRPr>
          </a:p>
          <a:p>
            <a:pPr eaLnBrk="1" hangingPunct="1"/>
            <a:endParaRPr lang="en-US" altLang="ja-JP" sz="1800" b="0" i="0" u="none" strike="noStrike" baseline="0" dirty="0">
              <a:solidFill>
                <a:srgbClr val="000000"/>
              </a:solidFill>
              <a:latin typeface="ＭＳ 明朝" panose="02020609040205080304" pitchFamily="17" charset="-128"/>
              <a:ea typeface="ＭＳ 明朝" panose="02020609040205080304" pitchFamily="17" charset="-128"/>
            </a:endParaRPr>
          </a:p>
          <a:p>
            <a:pPr eaLnBrk="1" hangingPunct="1"/>
            <a:r>
              <a:rPr lang="ja-JP" altLang="en-US" sz="1800" b="0" i="0" u="none" strike="noStrike" baseline="0" dirty="0">
                <a:solidFill>
                  <a:srgbClr val="000000"/>
                </a:solidFill>
                <a:latin typeface="ＭＳ 明朝" panose="02020609040205080304" pitchFamily="17" charset="-128"/>
                <a:ea typeface="ＭＳ 明朝" panose="02020609040205080304" pitchFamily="17" charset="-128"/>
              </a:rPr>
              <a:t>後発医薬品品質相談の説明は以上です。</a:t>
            </a:r>
            <a:endParaRPr lang="en-US" altLang="ja-JP" dirty="0"/>
          </a:p>
        </p:txBody>
      </p:sp>
    </p:spTree>
    <p:extLst>
      <p:ext uri="{BB962C8B-B14F-4D97-AF65-F5344CB8AC3E}">
        <p14:creationId xmlns:p14="http://schemas.microsoft.com/office/powerpoint/2010/main" val="216736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 イメージ プレースホルダ 1">
            <a:extLst>
              <a:ext uri="{FF2B5EF4-FFF2-40B4-BE49-F238E27FC236}">
                <a16:creationId xmlns:a16="http://schemas.microsoft.com/office/drawing/2014/main" id="{60678999-7BFB-A274-5458-3B78EF7AE55B}"/>
              </a:ext>
            </a:extLst>
          </p:cNvPr>
          <p:cNvSpPr>
            <a:spLocks noGrp="1" noRot="1" noChangeAspect="1" noChangeArrowheads="1" noTextEdit="1"/>
          </p:cNvSpPr>
          <p:nvPr>
            <p:ph type="sldImg"/>
          </p:nvPr>
        </p:nvSpPr>
        <p:spPr>
          <a:ln/>
        </p:spPr>
      </p:sp>
      <p:sp>
        <p:nvSpPr>
          <p:cNvPr id="6147" name="ノート プレースホルダ 2">
            <a:extLst>
              <a:ext uri="{FF2B5EF4-FFF2-40B4-BE49-F238E27FC236}">
                <a16:creationId xmlns:a16="http://schemas.microsoft.com/office/drawing/2014/main" id="{0943EC71-2E2A-B415-1C9A-E8595B89EE8D}"/>
              </a:ext>
            </a:extLst>
          </p:cNvPr>
          <p:cNvSpPr>
            <a:spLocks noGrp="1"/>
          </p:cNvSpPr>
          <p:nvPr>
            <p:ph type="body" idx="1"/>
          </p:nvPr>
        </p:nvSpPr>
        <p:spPr>
          <a:ln/>
        </p:spPr>
        <p:txBody>
          <a:bodyPr/>
          <a:lstStyle/>
          <a:p>
            <a:pPr eaLnBrk="1" hangingPunct="1">
              <a:defRPr/>
            </a:pPr>
            <a:r>
              <a:rPr lang="ja-JP" altLang="en-US" dirty="0">
                <a:solidFill>
                  <a:schemeClr val="accent4"/>
                </a:solidFill>
                <a:latin typeface="Times New Roman" panose="02020603050405020304" pitchFamily="18" charset="0"/>
                <a:ea typeface="ＭＳ Ｐ明朝" panose="02020600040205080304" pitchFamily="18" charset="-128"/>
                <a:cs typeface="Times New Roman" panose="02020603050405020304" pitchFamily="18" charset="0"/>
              </a:rPr>
              <a:t>医薬品軽微変更届事前確認相談（</a:t>
            </a:r>
            <a:r>
              <a:rPr lang="en-US" altLang="ja-JP" dirty="0">
                <a:solidFill>
                  <a:schemeClr val="accent4"/>
                </a:solidFill>
                <a:latin typeface="Times New Roman" panose="02020603050405020304" pitchFamily="18" charset="0"/>
                <a:ea typeface="ＭＳ Ｐ明朝" panose="02020600040205080304" pitchFamily="18" charset="-128"/>
                <a:cs typeface="Times New Roman" panose="02020603050405020304" pitchFamily="18" charset="0"/>
              </a:rPr>
              <a:t>PMI</a:t>
            </a:r>
            <a:r>
              <a:rPr lang="ja-JP" altLang="en-US" dirty="0">
                <a:solidFill>
                  <a:schemeClr val="accent4"/>
                </a:solidFill>
                <a:latin typeface="Times New Roman" panose="02020603050405020304" pitchFamily="18" charset="0"/>
                <a:ea typeface="ＭＳ Ｐ明朝" panose="02020600040205080304" pitchFamily="18" charset="-128"/>
                <a:cs typeface="Times New Roman" panose="02020603050405020304" pitchFamily="18" charset="0"/>
              </a:rPr>
              <a:t>相談）について説明いたします。</a:t>
            </a:r>
            <a:endParaRPr lang="en-US" altLang="ja-JP" dirty="0">
              <a:solidFill>
                <a:schemeClr val="accent4"/>
              </a:solidFill>
              <a:latin typeface="Times New Roman" panose="02020603050405020304" pitchFamily="18" charset="0"/>
              <a:ea typeface="ＭＳ Ｐ明朝" panose="02020600040205080304" pitchFamily="18" charset="-128"/>
              <a:cs typeface="Times New Roman" panose="02020603050405020304" pitchFamily="18" charset="0"/>
            </a:endParaRPr>
          </a:p>
          <a:p>
            <a:pPr eaLnBrk="1" hangingPunct="1">
              <a:defRPr/>
            </a:pPr>
            <a:r>
              <a:rPr lang="ja-JP" altLang="en-US" dirty="0">
                <a:solidFill>
                  <a:schemeClr val="accent4"/>
                </a:solidFill>
                <a:latin typeface="Times New Roman" panose="02020603050405020304" pitchFamily="18" charset="0"/>
                <a:ea typeface="ＭＳ Ｐ明朝" panose="02020600040205080304" pitchFamily="18" charset="-128"/>
                <a:cs typeface="Times New Roman" panose="02020603050405020304" pitchFamily="18" charset="0"/>
              </a:rPr>
              <a:t>この相談は、製造方法等の変更における軽微変更届出事項への該当性に関する、「簡易な内容」に対応する簡易相談とは別に、「事前のデータ評価が必須となる事案」に対する相談です。</a:t>
            </a:r>
            <a:endParaRPr lang="en-US" altLang="ja-JP" dirty="0">
              <a:solidFill>
                <a:schemeClr val="accent4"/>
              </a:solidFill>
              <a:latin typeface="Times New Roman" panose="02020603050405020304" pitchFamily="18" charset="0"/>
              <a:ea typeface="ＭＳ Ｐ明朝" panose="02020600040205080304" pitchFamily="18" charset="-128"/>
              <a:cs typeface="Times New Roman" panose="02020603050405020304" pitchFamily="18" charset="0"/>
            </a:endParaRPr>
          </a:p>
          <a:p>
            <a:pPr eaLnBrk="1" hangingPunct="1">
              <a:defRPr/>
            </a:pPr>
            <a:endParaRPr lang="en-US" altLang="ja-JP" dirty="0">
              <a:solidFill>
                <a:schemeClr val="accent4"/>
              </a:solidFill>
              <a:latin typeface="Times New Roman" panose="02020603050405020304" pitchFamily="18" charset="0"/>
              <a:ea typeface="ＭＳ Ｐ明朝" panose="02020600040205080304" pitchFamily="18" charset="-128"/>
              <a:cs typeface="Times New Roman" panose="02020603050405020304" pitchFamily="18" charset="0"/>
            </a:endParaRPr>
          </a:p>
          <a:p>
            <a:pPr eaLnBrk="1" hangingPunct="1">
              <a:defRPr/>
            </a:pPr>
            <a:r>
              <a:rPr lang="ja-JP" altLang="en-US" dirty="0">
                <a:solidFill>
                  <a:schemeClr val="accent4"/>
                </a:solidFill>
                <a:latin typeface="Times New Roman" panose="02020603050405020304" pitchFamily="18" charset="0"/>
                <a:ea typeface="ＭＳ Ｐ明朝" panose="02020600040205080304" pitchFamily="18" charset="-128"/>
                <a:cs typeface="Times New Roman" panose="02020603050405020304" pitchFamily="18" charset="0"/>
              </a:rPr>
              <a:t>その対象範囲は、</a:t>
            </a:r>
            <a:endParaRPr lang="en-US" altLang="ja-JP" dirty="0">
              <a:solidFill>
                <a:schemeClr val="accent4"/>
              </a:solidFill>
              <a:latin typeface="Times New Roman" panose="02020603050405020304" pitchFamily="18" charset="0"/>
              <a:ea typeface="ＭＳ Ｐ明朝" panose="02020600040205080304" pitchFamily="18" charset="-128"/>
              <a:cs typeface="Times New Roman" panose="02020603050405020304" pitchFamily="18" charset="0"/>
            </a:endParaRPr>
          </a:p>
          <a:p>
            <a:pPr>
              <a:defRPr/>
            </a:pPr>
            <a:r>
              <a:rPr lang="ja-JP" altLang="en-US" dirty="0">
                <a:solidFill>
                  <a:schemeClr val="accent4"/>
                </a:solidFill>
                <a:latin typeface="Times New Roman" panose="02020603050405020304" pitchFamily="18" charset="0"/>
                <a:ea typeface="ＭＳ Ｐ明朝" panose="02020600040205080304" pitchFamily="18" charset="-128"/>
                <a:cs typeface="Times New Roman" panose="02020603050405020304" pitchFamily="18" charset="0"/>
              </a:rPr>
              <a:t>①その他の医薬品（再審査期間中でないもの）に該当する場合であって、施行規則第</a:t>
            </a:r>
            <a:r>
              <a:rPr lang="en-US" altLang="ja-JP" dirty="0">
                <a:solidFill>
                  <a:schemeClr val="accent4"/>
                </a:solidFill>
                <a:latin typeface="Times New Roman" panose="02020603050405020304" pitchFamily="18" charset="0"/>
                <a:ea typeface="ＭＳ Ｐ明朝" panose="02020600040205080304" pitchFamily="18" charset="-128"/>
                <a:cs typeface="Times New Roman" panose="02020603050405020304" pitchFamily="18" charset="0"/>
              </a:rPr>
              <a:t>47</a:t>
            </a:r>
            <a:r>
              <a:rPr lang="ja-JP" altLang="en-US" dirty="0">
                <a:solidFill>
                  <a:schemeClr val="accent4"/>
                </a:solidFill>
                <a:latin typeface="Times New Roman" panose="02020603050405020304" pitchFamily="18" charset="0"/>
                <a:ea typeface="ＭＳ Ｐ明朝" panose="02020600040205080304" pitchFamily="18" charset="-128"/>
                <a:cs typeface="Times New Roman" panose="02020603050405020304" pitchFamily="18" charset="0"/>
              </a:rPr>
              <a:t>条にて軽微な変更の範囲とされているもの</a:t>
            </a:r>
            <a:endParaRPr lang="en-US" altLang="ja-JP" dirty="0">
              <a:solidFill>
                <a:schemeClr val="accent4"/>
              </a:solidFill>
              <a:latin typeface="Times New Roman" panose="02020603050405020304" pitchFamily="18" charset="0"/>
              <a:ea typeface="ＭＳ Ｐ明朝" panose="02020600040205080304" pitchFamily="18" charset="-128"/>
              <a:cs typeface="Times New Roman" panose="02020603050405020304" pitchFamily="18" charset="0"/>
            </a:endParaRPr>
          </a:p>
          <a:p>
            <a:pPr>
              <a:defRPr/>
            </a:pPr>
            <a:endParaRPr lang="en-US" altLang="ja-JP" dirty="0">
              <a:solidFill>
                <a:schemeClr val="accent4"/>
              </a:solidFill>
              <a:latin typeface="Times New Roman" panose="02020603050405020304" pitchFamily="18" charset="0"/>
              <a:ea typeface="ＭＳ Ｐ明朝" panose="02020600040205080304" pitchFamily="18" charset="-128"/>
              <a:cs typeface="Times New Roman" panose="02020603050405020304" pitchFamily="18" charset="0"/>
            </a:endParaRPr>
          </a:p>
          <a:p>
            <a:pPr>
              <a:defRPr/>
            </a:pPr>
            <a:r>
              <a:rPr lang="ja-JP" altLang="en-US" dirty="0">
                <a:solidFill>
                  <a:schemeClr val="accent4"/>
                </a:solidFill>
                <a:latin typeface="Times New Roman" panose="02020603050405020304" pitchFamily="18" charset="0"/>
                <a:ea typeface="ＭＳ Ｐ明朝" panose="02020600040205080304" pitchFamily="18" charset="-128"/>
                <a:cs typeface="Times New Roman" panose="02020603050405020304" pitchFamily="18" charset="0"/>
              </a:rPr>
              <a:t>②成分及び分量又は本質欄、貯蔵方法及び有効期間欄、規格及び試験方法欄（別紙規格含む）に該当するもの（これらに連動して製造方法欄が変更される場合も含みます） </a:t>
            </a:r>
            <a:endParaRPr lang="en-US" altLang="ja-JP" dirty="0">
              <a:solidFill>
                <a:schemeClr val="accent4"/>
              </a:solidFill>
              <a:latin typeface="Times New Roman" panose="02020603050405020304" pitchFamily="18" charset="0"/>
              <a:ea typeface="ＭＳ Ｐ明朝" panose="02020600040205080304" pitchFamily="18" charset="-128"/>
              <a:cs typeface="Times New Roman" panose="02020603050405020304" pitchFamily="18" charset="0"/>
            </a:endParaRPr>
          </a:p>
          <a:p>
            <a:pPr>
              <a:defRPr/>
            </a:pPr>
            <a:endParaRPr lang="en-US" altLang="ja-JP" dirty="0">
              <a:solidFill>
                <a:schemeClr val="accent4"/>
              </a:solidFill>
              <a:latin typeface="Times New Roman" panose="02020603050405020304" pitchFamily="18" charset="0"/>
              <a:ea typeface="ＭＳ Ｐ明朝" panose="02020600040205080304" pitchFamily="18" charset="-128"/>
              <a:cs typeface="Times New Roman" panose="02020603050405020304" pitchFamily="18" charset="0"/>
            </a:endParaRPr>
          </a:p>
          <a:p>
            <a:pPr>
              <a:defRPr/>
            </a:pPr>
            <a:r>
              <a:rPr lang="ja-JP" altLang="en-US" dirty="0">
                <a:solidFill>
                  <a:schemeClr val="accent4"/>
                </a:solidFill>
                <a:latin typeface="Times New Roman" panose="02020603050405020304" pitchFamily="18" charset="0"/>
                <a:ea typeface="ＭＳ Ｐ明朝" panose="02020600040205080304" pitchFamily="18" charset="-128"/>
                <a:cs typeface="Times New Roman" panose="02020603050405020304" pitchFamily="18" charset="0"/>
              </a:rPr>
              <a:t>③品質、有効性及び安全性に関する影響が軽微であること又はないことを説明可能なデータが提出できるもの</a:t>
            </a:r>
            <a:endParaRPr lang="en-US" altLang="ja-JP" dirty="0">
              <a:solidFill>
                <a:schemeClr val="accent4"/>
              </a:solidFill>
              <a:latin typeface="Times New Roman" panose="02020603050405020304" pitchFamily="18" charset="0"/>
              <a:ea typeface="ＭＳ Ｐ明朝" panose="02020600040205080304" pitchFamily="18" charset="-128"/>
              <a:cs typeface="Times New Roman" panose="02020603050405020304" pitchFamily="18" charset="0"/>
            </a:endParaRPr>
          </a:p>
          <a:p>
            <a:pPr>
              <a:defRPr/>
            </a:pPr>
            <a:r>
              <a:rPr lang="ja-JP" altLang="en-US" dirty="0">
                <a:solidFill>
                  <a:schemeClr val="accent4"/>
                </a:solidFill>
                <a:latin typeface="Times New Roman" panose="02020603050405020304" pitchFamily="18" charset="0"/>
                <a:ea typeface="ＭＳ Ｐ明朝" panose="02020600040205080304" pitchFamily="18" charset="-128"/>
                <a:cs typeface="Times New Roman" panose="02020603050405020304" pitchFamily="18" charset="0"/>
              </a:rPr>
              <a:t>となっています。</a:t>
            </a:r>
            <a:endParaRPr lang="en-US" altLang="ja-JP" dirty="0">
              <a:solidFill>
                <a:schemeClr val="accent4"/>
              </a:solidFill>
              <a:latin typeface="Times New Roman" panose="02020603050405020304" pitchFamily="18" charset="0"/>
              <a:ea typeface="ＭＳ Ｐ明朝" panose="02020600040205080304" pitchFamily="18" charset="-128"/>
              <a:cs typeface="Times New Roman" panose="02020603050405020304" pitchFamily="18" charset="0"/>
            </a:endParaRPr>
          </a:p>
          <a:p>
            <a:pPr>
              <a:defRPr/>
            </a:pPr>
            <a:endParaRPr lang="en-US" altLang="ja-JP" dirty="0">
              <a:solidFill>
                <a:schemeClr val="accent4"/>
              </a:solidFill>
              <a:latin typeface="Times New Roman" panose="02020603050405020304" pitchFamily="18" charset="0"/>
              <a:ea typeface="ＭＳ Ｐ明朝" panose="02020600040205080304" pitchFamily="18" charset="-128"/>
              <a:cs typeface="Times New Roman" panose="02020603050405020304" pitchFamily="18" charset="0"/>
            </a:endParaRPr>
          </a:p>
          <a:p>
            <a:pPr>
              <a:defRPr/>
            </a:pPr>
            <a:r>
              <a:rPr lang="ja-JP" altLang="en-US" dirty="0">
                <a:solidFill>
                  <a:schemeClr val="accent4"/>
                </a:solidFill>
                <a:latin typeface="Times New Roman" panose="02020603050405020304" pitchFamily="18" charset="0"/>
                <a:ea typeface="ＭＳ Ｐ明朝" panose="02020600040205080304" pitchFamily="18" charset="-128"/>
                <a:cs typeface="Times New Roman" panose="02020603050405020304" pitchFamily="18" charset="0"/>
              </a:rPr>
              <a:t>この相談は、本来は製剤を対象とする相談ですが、</a:t>
            </a:r>
            <a:r>
              <a:rPr lang="ja-JP" altLang="en-US" u="none" dirty="0">
                <a:solidFill>
                  <a:schemeClr val="accent4"/>
                </a:solidFill>
                <a:latin typeface="Times New Roman" panose="02020603050405020304" pitchFamily="18" charset="0"/>
                <a:ea typeface="ＭＳ Ｐ明朝" panose="02020600040205080304" pitchFamily="18" charset="-128"/>
                <a:cs typeface="Times New Roman" panose="02020603050405020304" pitchFamily="18" charset="0"/>
              </a:rPr>
              <a:t>原薬のリテスト期間に関する相談</a:t>
            </a:r>
            <a:r>
              <a:rPr lang="ja-JP" altLang="en-US" dirty="0">
                <a:solidFill>
                  <a:schemeClr val="accent4"/>
                </a:solidFill>
                <a:latin typeface="Times New Roman" panose="02020603050405020304" pitchFamily="18" charset="0"/>
                <a:ea typeface="ＭＳ Ｐ明朝" panose="02020600040205080304" pitchFamily="18" charset="-128"/>
                <a:cs typeface="Times New Roman" panose="02020603050405020304" pitchFamily="18" charset="0"/>
              </a:rPr>
              <a:t>は原薬事業者も行うことができます。</a:t>
            </a:r>
          </a:p>
          <a:p>
            <a:pPr>
              <a:defRPr/>
            </a:pPr>
            <a:endParaRPr lang="en-US" altLang="ja-JP" dirty="0">
              <a:solidFill>
                <a:schemeClr val="accent4"/>
              </a:solidFill>
              <a:latin typeface="Times New Roman" panose="02020603050405020304" pitchFamily="18" charset="0"/>
              <a:ea typeface="ＭＳ Ｐ明朝" panose="02020600040205080304" pitchFamily="18" charset="-128"/>
              <a:cs typeface="Times New Roman" panose="02020603050405020304" pitchFamily="18" charset="0"/>
            </a:endParaRPr>
          </a:p>
          <a:p>
            <a:pPr eaLnBrk="1" hangingPunct="1">
              <a:defRPr/>
            </a:pPr>
            <a:endParaRPr lang="ja-JP" altLang="en-US" dirty="0">
              <a:solidFill>
                <a:schemeClr val="accent4"/>
              </a:solidFill>
              <a:latin typeface="Times New Roman" panose="02020603050405020304" pitchFamily="18" charset="0"/>
              <a:ea typeface="ＭＳ Ｐ明朝" panose="02020600040205080304" pitchFamily="18" charset="-128"/>
              <a:cs typeface="Times New Roman" panose="02020603050405020304" pitchFamily="18" charset="0"/>
            </a:endParaRPr>
          </a:p>
          <a:p>
            <a:pPr eaLnBrk="1" hangingPunct="1">
              <a:defRPr/>
            </a:pPr>
            <a:endParaRPr lang="ja-JP" altLang="en-US" dirty="0"/>
          </a:p>
        </p:txBody>
      </p:sp>
      <p:sp>
        <p:nvSpPr>
          <p:cNvPr id="28676" name="スライド番号プレースホルダ 3">
            <a:extLst>
              <a:ext uri="{FF2B5EF4-FFF2-40B4-BE49-F238E27FC236}">
                <a16:creationId xmlns:a16="http://schemas.microsoft.com/office/drawing/2014/main" id="{04DE4B23-A4A8-88BC-07EC-038408D5965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1363" indent="-28416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1413" indent="-227013">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98613" indent="-227013">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5813" indent="-227013">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3013" indent="-2270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0213" indent="-2270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7413" indent="-2270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4613" indent="-2270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65EADEC3-4D80-4250-A1ED-A8B5F0E4B2E8}" type="slidenum">
              <a:rPr lang="en-US" altLang="ja-JP" smtClean="0">
                <a:ea typeface="ＭＳ Ｐゴシック" panose="020B0600070205080204" pitchFamily="50" charset="-128"/>
              </a:rPr>
              <a:pPr>
                <a:spcBef>
                  <a:spcPct val="0"/>
                </a:spcBef>
              </a:pPr>
              <a:t>6</a:t>
            </a:fld>
            <a:endParaRPr lang="en-US" altLang="ja-JP">
              <a:ea typeface="ＭＳ Ｐゴシック" panose="020B0600070205080204" pitchFamily="50"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スライド イメージ プレースホルダ 1">
            <a:extLst>
              <a:ext uri="{FF2B5EF4-FFF2-40B4-BE49-F238E27FC236}">
                <a16:creationId xmlns:a16="http://schemas.microsoft.com/office/drawing/2014/main" id="{8E84F20F-53D1-F1E4-4B64-1FD8ADC51F79}"/>
              </a:ext>
            </a:extLst>
          </p:cNvPr>
          <p:cNvSpPr>
            <a:spLocks noGrp="1" noRot="1" noChangeAspect="1" noChangeArrowheads="1" noTextEdit="1"/>
          </p:cNvSpPr>
          <p:nvPr>
            <p:ph type="sldImg"/>
          </p:nvPr>
        </p:nvSpPr>
        <p:spPr>
          <a:ln/>
        </p:spPr>
      </p:sp>
      <p:sp>
        <p:nvSpPr>
          <p:cNvPr id="18435" name="ノート プレースホルダ 2">
            <a:extLst>
              <a:ext uri="{FF2B5EF4-FFF2-40B4-BE49-F238E27FC236}">
                <a16:creationId xmlns:a16="http://schemas.microsoft.com/office/drawing/2014/main" id="{048677FE-097F-467D-3F76-C77885DA38D4}"/>
              </a:ext>
            </a:extLst>
          </p:cNvPr>
          <p:cNvSpPr>
            <a:spLocks noGrp="1"/>
          </p:cNvSpPr>
          <p:nvPr>
            <p:ph type="body" idx="1"/>
          </p:nvPr>
        </p:nvSpPr>
        <p:spPr>
          <a:ln/>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相談の手順をこちらに図示いたしました。</a:t>
            </a:r>
            <a:endParaRPr lang="en-US" altLang="ja-JP" dirty="0">
              <a:latin typeface="Times New Roman" panose="02020603050405020304" pitchFamily="18" charset="0"/>
              <a:ea typeface="ＭＳ Ｐ明朝" panose="02020600040205080304" pitchFamily="18" charset="-128"/>
              <a:cs typeface="Times New Roman" panose="02020603050405020304" pitchFamily="18" charset="0"/>
            </a:endParaRPr>
          </a:p>
          <a:p>
            <a:pPr eaLnBrk="1" hangingPunct="1"/>
            <a:r>
              <a:rPr lang="en-US" altLang="ja-JP" dirty="0">
                <a:latin typeface="Times New Roman" panose="02020603050405020304" pitchFamily="18" charset="0"/>
                <a:ea typeface="ＭＳ Ｐ明朝" panose="02020600040205080304" pitchFamily="18" charset="-128"/>
                <a:cs typeface="Times New Roman" panose="02020603050405020304" pitchFamily="18" charset="0"/>
              </a:rPr>
              <a:t>【</a:t>
            </a:r>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事前面談</a:t>
            </a:r>
            <a:r>
              <a:rPr lang="en-US" altLang="ja-JP" dirty="0">
                <a:latin typeface="Times New Roman" panose="02020603050405020304" pitchFamily="18" charset="0"/>
                <a:ea typeface="ＭＳ Ｐ明朝" panose="02020600040205080304" pitchFamily="18" charset="-128"/>
                <a:cs typeface="Times New Roman" panose="02020603050405020304" pitchFamily="18" charset="0"/>
              </a:rPr>
              <a:t>】</a:t>
            </a:r>
          </a:p>
          <a:p>
            <a:pPr eaLnBrk="1" hangingPunct="1"/>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軽微変更届事前確認相談の実施を希望する場合は、相談申込みに先立ち、事前面談（費用無料）が必要となります。</a:t>
            </a:r>
            <a:endParaRPr lang="en-US" altLang="ja-JP" dirty="0">
              <a:latin typeface="Times New Roman" panose="02020603050405020304" pitchFamily="18" charset="0"/>
              <a:ea typeface="ＭＳ Ｐ明朝" panose="02020600040205080304" pitchFamily="18" charset="-128"/>
              <a:cs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事前面談は、軽微変更届事前確認相談資料の提出可能時期の１か月程度前には実施できるように準備を進める必要があります。</a:t>
            </a:r>
            <a:endParaRPr lang="en-US" altLang="ja-JP" dirty="0">
              <a:latin typeface="Times New Roman" panose="02020603050405020304" pitchFamily="18" charset="0"/>
              <a:ea typeface="ＭＳ Ｐ明朝" panose="02020600040205080304" pitchFamily="18" charset="-128"/>
              <a:cs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事前面談では、相談事項、提出資料の内容、相談実施予定時期、資料搬入予定時期、申込書提出予定日等について機構担当者と打ち合わせを行います。</a:t>
            </a:r>
            <a:endParaRPr lang="en-US" altLang="ja-JP" dirty="0">
              <a:latin typeface="Times New Roman" panose="02020603050405020304" pitchFamily="18" charset="0"/>
              <a:ea typeface="ＭＳ Ｐ明朝" panose="02020600040205080304" pitchFamily="18" charset="-128"/>
              <a:cs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altLang="ja-JP" dirty="0">
              <a:latin typeface="Times New Roman" panose="02020603050405020304" pitchFamily="18" charset="0"/>
              <a:ea typeface="ＭＳ Ｐ明朝" panose="02020600040205080304" pitchFamily="18" charset="-128"/>
              <a:cs typeface="Times New Roman" panose="02020603050405020304" pitchFamily="18" charset="0"/>
            </a:endParaRPr>
          </a:p>
          <a:p>
            <a:pPr eaLnBrk="1" hangingPunct="1"/>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事前面談終了後、機構及び相談者において確認された相談実施予定時期について、機構より「日程確認書」が届きます。</a:t>
            </a:r>
            <a:endParaRPr lang="en-US" altLang="ja-JP" dirty="0">
              <a:latin typeface="Times New Roman" panose="02020603050405020304" pitchFamily="18" charset="0"/>
              <a:ea typeface="ＭＳ Ｐ明朝" panose="02020600040205080304" pitchFamily="18" charset="-128"/>
              <a:cs typeface="Times New Roman" panose="02020603050405020304" pitchFamily="18" charset="0"/>
            </a:endParaRPr>
          </a:p>
          <a:p>
            <a:pPr eaLnBrk="1" hangingPunct="1"/>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この日程確認書は当該相談の申込時に必須となります。</a:t>
            </a:r>
            <a:endParaRPr lang="en-US" altLang="ja-JP" dirty="0">
              <a:latin typeface="Times New Roman" panose="02020603050405020304" pitchFamily="18" charset="0"/>
              <a:ea typeface="ＭＳ Ｐ明朝" panose="02020600040205080304" pitchFamily="18" charset="-128"/>
              <a:cs typeface="Times New Roman" panose="02020603050405020304" pitchFamily="18" charset="0"/>
            </a:endParaRPr>
          </a:p>
          <a:p>
            <a:pPr eaLnBrk="1" hangingPunct="1"/>
            <a:endParaRPr lang="en-US" altLang="ja-JP" dirty="0">
              <a:latin typeface="Times New Roman" panose="02020603050405020304" pitchFamily="18" charset="0"/>
              <a:ea typeface="ＭＳ Ｐ明朝" panose="02020600040205080304" pitchFamily="18" charset="-128"/>
              <a:cs typeface="Times New Roman" panose="02020603050405020304" pitchFamily="18" charset="0"/>
            </a:endParaRPr>
          </a:p>
          <a:p>
            <a:pPr eaLnBrk="1" hangingPunct="1"/>
            <a:r>
              <a:rPr lang="en-US" altLang="ja-JP" dirty="0">
                <a:latin typeface="Times New Roman" panose="02020603050405020304" pitchFamily="18" charset="0"/>
                <a:ea typeface="ＭＳ Ｐ明朝" panose="02020600040205080304" pitchFamily="18" charset="-128"/>
                <a:cs typeface="Times New Roman" panose="02020603050405020304" pitchFamily="18" charset="0"/>
              </a:rPr>
              <a:t>【</a:t>
            </a:r>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手数料振込と申込</a:t>
            </a:r>
            <a:r>
              <a:rPr lang="en-US" altLang="ja-JP" dirty="0">
                <a:latin typeface="Times New Roman" panose="02020603050405020304" pitchFamily="18" charset="0"/>
                <a:ea typeface="ＭＳ Ｐ明朝" panose="02020600040205080304" pitchFamily="18" charset="-128"/>
                <a:cs typeface="Times New Roman" panose="02020603050405020304" pitchFamily="18" charset="0"/>
              </a:rPr>
              <a:t>】</a:t>
            </a:r>
            <a:endParaRPr lang="ja-JP" altLang="en-US" dirty="0">
              <a:latin typeface="Times New Roman" panose="02020603050405020304" pitchFamily="18" charset="0"/>
              <a:ea typeface="ＭＳ Ｐ明朝" panose="02020600040205080304" pitchFamily="18" charset="-128"/>
              <a:cs typeface="Times New Roman" panose="02020603050405020304" pitchFamily="18" charset="0"/>
            </a:endParaRPr>
          </a:p>
          <a:p>
            <a:pPr eaLnBrk="1" hangingPunct="1"/>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軽微変更届事前確認相談の申込みにあたっては、当該相談の区分の手数料を振り込んだ上で、「相談申込書」に必要事項を記入するとともに、事前面談時に発行された「日程確認書の写し」及び「振込金受取書等の写し」を添付の上、電子メールにより審査マネジメント部審査マネジメント課に提出してください。</a:t>
            </a:r>
            <a:endParaRPr lang="en-US" altLang="ja-JP" dirty="0">
              <a:latin typeface="Times New Roman" panose="02020603050405020304" pitchFamily="18" charset="0"/>
              <a:ea typeface="ＭＳ Ｐ明朝" panose="02020600040205080304" pitchFamily="18" charset="-128"/>
              <a:cs typeface="Times New Roman" panose="02020603050405020304" pitchFamily="18" charset="0"/>
            </a:endParaRPr>
          </a:p>
          <a:p>
            <a:pPr eaLnBrk="1" hangingPunct="1"/>
            <a:endParaRPr lang="en-US" altLang="ja-JP" dirty="0">
              <a:latin typeface="Times New Roman" panose="02020603050405020304" pitchFamily="18" charset="0"/>
              <a:ea typeface="ＭＳ Ｐ明朝" panose="02020600040205080304" pitchFamily="18" charset="-128"/>
              <a:cs typeface="Times New Roman" panose="02020603050405020304" pitchFamily="18" charset="0"/>
            </a:endParaRPr>
          </a:p>
          <a:p>
            <a:pPr eaLnBrk="1" hangingPunct="1"/>
            <a:r>
              <a:rPr lang="en-US" altLang="ja-JP" dirty="0">
                <a:latin typeface="Times New Roman" panose="02020603050405020304" pitchFamily="18" charset="0"/>
                <a:ea typeface="ＭＳ Ｐ明朝" panose="02020600040205080304" pitchFamily="18" charset="-128"/>
                <a:cs typeface="Times New Roman" panose="02020603050405020304" pitchFamily="18" charset="0"/>
              </a:rPr>
              <a:t>【</a:t>
            </a:r>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資料の提出</a:t>
            </a:r>
            <a:r>
              <a:rPr lang="en-US" altLang="ja-JP" dirty="0">
                <a:latin typeface="Times New Roman" panose="02020603050405020304" pitchFamily="18" charset="0"/>
                <a:ea typeface="ＭＳ Ｐ明朝" panose="02020600040205080304" pitchFamily="18" charset="-128"/>
                <a:cs typeface="Times New Roman" panose="02020603050405020304" pitchFamily="18" charset="0"/>
              </a:rPr>
              <a:t>】</a:t>
            </a:r>
          </a:p>
          <a:p>
            <a:pPr eaLnBrk="1" hangingPunct="1"/>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相談資料は、申込書提出日から</a:t>
            </a:r>
            <a:r>
              <a:rPr lang="en-US" altLang="ja-JP" dirty="0">
                <a:latin typeface="Times New Roman" panose="02020603050405020304" pitchFamily="18" charset="0"/>
                <a:ea typeface="ＭＳ Ｐ明朝" panose="02020600040205080304" pitchFamily="18" charset="-128"/>
                <a:cs typeface="Times New Roman" panose="02020603050405020304" pitchFamily="18" charset="0"/>
              </a:rPr>
              <a:t>2</a:t>
            </a:r>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週間以内に、ジェネリック医薬品等審査部に提出します。</a:t>
            </a:r>
            <a:endParaRPr lang="en-US" altLang="ja-JP" dirty="0">
              <a:latin typeface="Times New Roman" panose="02020603050405020304" pitchFamily="18" charset="0"/>
              <a:ea typeface="ＭＳ Ｐ明朝" panose="02020600040205080304" pitchFamily="18" charset="-128"/>
              <a:cs typeface="Times New Roman" panose="02020603050405020304" pitchFamily="18" charset="0"/>
            </a:endParaRPr>
          </a:p>
          <a:p>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相談資料に盛り込む内容としましては，</a:t>
            </a:r>
          </a:p>
          <a:p>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・製造販売承認事項軽微変更届書（案）</a:t>
            </a:r>
            <a:endParaRPr lang="en-US" altLang="ja-JP" dirty="0">
              <a:latin typeface="Times New Roman" panose="02020603050405020304" pitchFamily="18" charset="0"/>
              <a:ea typeface="ＭＳ Ｐ明朝" panose="02020600040205080304" pitchFamily="18" charset="-128"/>
              <a:cs typeface="Times New Roman" panose="02020603050405020304" pitchFamily="18" charset="0"/>
            </a:endParaRPr>
          </a:p>
          <a:p>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・新旧対照表</a:t>
            </a:r>
            <a:endParaRPr lang="en-US" altLang="ja-JP" dirty="0">
              <a:latin typeface="Times New Roman" panose="02020603050405020304" pitchFamily="18" charset="0"/>
              <a:ea typeface="ＭＳ Ｐ明朝" panose="02020600040205080304" pitchFamily="18" charset="-128"/>
              <a:cs typeface="Times New Roman" panose="02020603050405020304" pitchFamily="18" charset="0"/>
            </a:endParaRPr>
          </a:p>
          <a:p>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・変更に関する資料及び軽微変更届の範囲と考える理由・根拠に関する資料 </a:t>
            </a:r>
          </a:p>
          <a:p>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（一変申請時の添付資料と同等の資料）</a:t>
            </a:r>
            <a:endParaRPr lang="en-US" altLang="ja-JP" dirty="0">
              <a:latin typeface="Times New Roman" panose="02020603050405020304" pitchFamily="18" charset="0"/>
              <a:ea typeface="ＭＳ Ｐ明朝" panose="02020600040205080304" pitchFamily="18" charset="-128"/>
              <a:cs typeface="Times New Roman" panose="02020603050405020304" pitchFamily="18" charset="0"/>
            </a:endParaRPr>
          </a:p>
          <a:p>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が必要となります。</a:t>
            </a:r>
            <a:endParaRPr lang="en-US" altLang="ja-JP" dirty="0">
              <a:latin typeface="Times New Roman" panose="02020603050405020304" pitchFamily="18" charset="0"/>
              <a:ea typeface="ＭＳ Ｐ明朝" panose="02020600040205080304" pitchFamily="18" charset="-128"/>
              <a:cs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相談資料については、社内ＱＡ／ＱＣを完了しておくこととされております。</a:t>
            </a:r>
            <a:endParaRPr lang="en-US" altLang="ja-JP" dirty="0">
              <a:latin typeface="Times New Roman" panose="02020603050405020304" pitchFamily="18" charset="0"/>
              <a:ea typeface="ＭＳ Ｐ明朝" panose="02020600040205080304" pitchFamily="18" charset="-128"/>
              <a:cs typeface="Times New Roman" panose="02020603050405020304" pitchFamily="18" charset="0"/>
            </a:endParaRPr>
          </a:p>
          <a:p>
            <a:pPr eaLnBrk="1" hangingPunct="1"/>
            <a:endParaRPr lang="en-US" altLang="ja-JP" dirty="0">
              <a:latin typeface="Times New Roman" panose="02020603050405020304" pitchFamily="18" charset="0"/>
              <a:ea typeface="ＭＳ Ｐ明朝" panose="02020600040205080304" pitchFamily="18" charset="-128"/>
              <a:cs typeface="Times New Roman" panose="02020603050405020304" pitchFamily="18" charset="0"/>
            </a:endParaRPr>
          </a:p>
          <a:p>
            <a:pPr eaLnBrk="1" hangingPunct="1"/>
            <a:r>
              <a:rPr lang="en-US" altLang="ja-JP" dirty="0">
                <a:latin typeface="Times New Roman" panose="02020603050405020304" pitchFamily="18" charset="0"/>
                <a:ea typeface="ＭＳ Ｐ明朝" panose="02020600040205080304" pitchFamily="18" charset="-128"/>
                <a:cs typeface="Times New Roman" panose="02020603050405020304" pitchFamily="18" charset="0"/>
              </a:rPr>
              <a:t>【</a:t>
            </a:r>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相談の実施</a:t>
            </a:r>
            <a:r>
              <a:rPr lang="en-US" altLang="ja-JP" dirty="0">
                <a:latin typeface="Times New Roman" panose="02020603050405020304" pitchFamily="18" charset="0"/>
                <a:ea typeface="ＭＳ Ｐ明朝" panose="02020600040205080304" pitchFamily="18" charset="-128"/>
                <a:cs typeface="Times New Roman" panose="02020603050405020304" pitchFamily="18" charset="0"/>
              </a:rPr>
              <a:t>】</a:t>
            </a:r>
          </a:p>
          <a:p>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（１）資料提出から</a:t>
            </a:r>
            <a:r>
              <a:rPr lang="en-US" altLang="ja-JP" dirty="0">
                <a:latin typeface="Times New Roman" panose="02020603050405020304" pitchFamily="18" charset="0"/>
                <a:ea typeface="ＭＳ Ｐ明朝" panose="02020600040205080304" pitchFamily="18" charset="-128"/>
                <a:cs typeface="Times New Roman" panose="02020603050405020304" pitchFamily="18" charset="0"/>
              </a:rPr>
              <a:t>20</a:t>
            </a:r>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a:t>
            </a:r>
            <a:r>
              <a:rPr lang="en-US" altLang="ja-JP" dirty="0">
                <a:latin typeface="Times New Roman" panose="02020603050405020304" pitchFamily="18" charset="0"/>
                <a:ea typeface="ＭＳ Ｐ明朝" panose="02020600040205080304" pitchFamily="18" charset="-128"/>
                <a:cs typeface="Times New Roman" panose="02020603050405020304" pitchFamily="18" charset="0"/>
              </a:rPr>
              <a:t>40</a:t>
            </a:r>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勤務日以内をめどに、機構から相談者に照会事項が送付されます。 </a:t>
            </a:r>
            <a:endParaRPr lang="en-US" altLang="ja-JP" dirty="0">
              <a:latin typeface="Times New Roman" panose="02020603050405020304" pitchFamily="18" charset="0"/>
              <a:ea typeface="ＭＳ Ｐ明朝" panose="02020600040205080304" pitchFamily="18" charset="-128"/>
              <a:cs typeface="Times New Roman" panose="02020603050405020304" pitchFamily="18" charset="0"/>
            </a:endParaRPr>
          </a:p>
          <a:p>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（２）照会事項送付から</a:t>
            </a:r>
            <a:r>
              <a:rPr lang="en-US" altLang="ja-JP" dirty="0">
                <a:latin typeface="Times New Roman" panose="02020603050405020304" pitchFamily="18" charset="0"/>
                <a:ea typeface="ＭＳ Ｐ明朝" panose="02020600040205080304" pitchFamily="18" charset="-128"/>
                <a:cs typeface="Times New Roman" panose="02020603050405020304" pitchFamily="18" charset="0"/>
              </a:rPr>
              <a:t>15</a:t>
            </a:r>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勤務日以内をめどに、照会事項に対する回答を提出します。</a:t>
            </a:r>
            <a:endParaRPr lang="en-US" altLang="ja-JP" dirty="0">
              <a:latin typeface="Times New Roman" panose="02020603050405020304" pitchFamily="18" charset="0"/>
              <a:ea typeface="ＭＳ Ｐ明朝" panose="02020600040205080304" pitchFamily="18" charset="-128"/>
              <a:cs typeface="Times New Roman" panose="02020603050405020304" pitchFamily="18" charset="0"/>
            </a:endParaRPr>
          </a:p>
          <a:p>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（３）回答書の提出から</a:t>
            </a:r>
            <a:r>
              <a:rPr lang="en-US" altLang="ja-JP" dirty="0">
                <a:latin typeface="Times New Roman" panose="02020603050405020304" pitchFamily="18" charset="0"/>
                <a:ea typeface="ＭＳ Ｐ明朝" panose="02020600040205080304" pitchFamily="18" charset="-128"/>
                <a:cs typeface="Times New Roman" panose="02020603050405020304" pitchFamily="18" charset="0"/>
              </a:rPr>
              <a:t>20</a:t>
            </a:r>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a:t>
            </a:r>
            <a:r>
              <a:rPr lang="en-US" altLang="ja-JP" dirty="0">
                <a:latin typeface="Times New Roman" panose="02020603050405020304" pitchFamily="18" charset="0"/>
                <a:ea typeface="ＭＳ Ｐ明朝" panose="02020600040205080304" pitchFamily="18" charset="-128"/>
                <a:cs typeface="Times New Roman" panose="02020603050405020304" pitchFamily="18" charset="0"/>
              </a:rPr>
              <a:t>35</a:t>
            </a:r>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勤務日以内をめどに相談記録が作成され、相談者に伝達されます。 </a:t>
            </a:r>
            <a:endParaRPr lang="en-US" altLang="ja-JP" dirty="0">
              <a:latin typeface="Times New Roman" panose="02020603050405020304" pitchFamily="18" charset="0"/>
              <a:ea typeface="ＭＳ Ｐ明朝" panose="02020600040205080304" pitchFamily="18" charset="-128"/>
              <a:cs typeface="Times New Roman" panose="02020603050405020304" pitchFamily="18" charset="0"/>
            </a:endParaRPr>
          </a:p>
          <a:p>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（４）相談記録の伝達から</a:t>
            </a:r>
            <a:r>
              <a:rPr lang="en-US" altLang="ja-JP" dirty="0">
                <a:latin typeface="Times New Roman" panose="02020603050405020304" pitchFamily="18" charset="0"/>
                <a:ea typeface="ＭＳ Ｐ明朝" panose="02020600040205080304" pitchFamily="18" charset="-128"/>
                <a:cs typeface="Times New Roman" panose="02020603050405020304" pitchFamily="18" charset="0"/>
              </a:rPr>
              <a:t>15</a:t>
            </a:r>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勤務日以内をめどに必要であれば修正等を行い、相談記録が確定されます。</a:t>
            </a:r>
            <a:endParaRPr lang="en-US" altLang="ja-JP" dirty="0">
              <a:latin typeface="Times New Roman" panose="02020603050405020304" pitchFamily="18" charset="0"/>
              <a:ea typeface="ＭＳ Ｐ明朝" panose="02020600040205080304" pitchFamily="18" charset="-128"/>
              <a:cs typeface="Times New Roman" panose="02020603050405020304" pitchFamily="18" charset="0"/>
            </a:endParaRPr>
          </a:p>
          <a:p>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　　　　その際、必要に応じて、当該品目の申請に向けた課題等の共通の理解の確認を目的とした面談も実施されます。 </a:t>
            </a:r>
            <a:endParaRPr lang="en-US" altLang="ja-JP" dirty="0">
              <a:latin typeface="Times New Roman" panose="02020603050405020304" pitchFamily="18" charset="0"/>
              <a:ea typeface="ＭＳ Ｐ明朝" panose="02020600040205080304" pitchFamily="18" charset="-128"/>
              <a:cs typeface="Times New Roman" panose="02020603050405020304" pitchFamily="18" charset="0"/>
            </a:endParaRPr>
          </a:p>
          <a:p>
            <a:endParaRPr lang="en-US" altLang="ja-JP" dirty="0">
              <a:latin typeface="Times New Roman" panose="02020603050405020304" pitchFamily="18" charset="0"/>
              <a:ea typeface="ＭＳ Ｐ明朝" panose="02020600040205080304" pitchFamily="18" charset="-128"/>
              <a:cs typeface="Times New Roman" panose="02020603050405020304" pitchFamily="18" charset="0"/>
            </a:endParaRPr>
          </a:p>
          <a:p>
            <a:pPr>
              <a:spcBef>
                <a:spcPct val="0"/>
              </a:spcBef>
            </a:pPr>
            <a:r>
              <a:rPr lang="ja-JP" altLang="en-US" dirty="0">
                <a:latin typeface="Times New Roman" panose="02020603050405020304" pitchFamily="18" charset="0"/>
                <a:ea typeface="ＭＳ Ｐ明朝" panose="02020600040205080304" pitchFamily="18" charset="-128"/>
                <a:cs typeface="Times New Roman" panose="02020603050405020304" pitchFamily="18" charset="0"/>
              </a:rPr>
              <a:t>軽微変更届事前確認相談の結果、軽微変更届による対応が可能とされた場合には、軽微変更届書提出時に、当該相談記録を添付してください。</a:t>
            </a:r>
          </a:p>
          <a:p>
            <a:pPr eaLnBrk="1" hangingPunct="1">
              <a:defRPr/>
            </a:pPr>
            <a:endParaRPr lang="en-US" altLang="ja-JP" dirty="0">
              <a:latin typeface="Times New Roman" panose="02020603050405020304" pitchFamily="18" charset="0"/>
              <a:ea typeface="ＭＳ Ｐ明朝" panose="02020600040205080304" pitchFamily="18" charset="-128"/>
              <a:cs typeface="Times New Roman" panose="02020603050405020304" pitchFamily="18" charset="0"/>
            </a:endParaRPr>
          </a:p>
          <a:p>
            <a:pPr marL="342900" indent="-342900" eaLnBrk="1" hangingPunct="1">
              <a:spcBef>
                <a:spcPts val="0"/>
              </a:spcBef>
              <a:spcAft>
                <a:spcPts val="0"/>
              </a:spcAft>
              <a:buClr>
                <a:schemeClr val="bg2"/>
              </a:buClr>
              <a:buSzPct val="75000"/>
              <a:buFont typeface="Wingdings" pitchFamily="2" charset="2"/>
              <a:buNone/>
              <a:defRPr/>
            </a:pPr>
            <a:endParaRPr lang="en-US" altLang="ja-JP" kern="0" dirty="0">
              <a:latin typeface="Times New Roman" panose="02020603050405020304" pitchFamily="18" charset="0"/>
              <a:ea typeface="ＭＳ Ｐ明朝" panose="02020600040205080304" pitchFamily="18" charset="-128"/>
              <a:cs typeface="Times New Roman" panose="02020603050405020304" pitchFamily="18" charset="0"/>
            </a:endParaRPr>
          </a:p>
          <a:p>
            <a:pPr marL="342900" indent="-342900" eaLnBrk="1" hangingPunct="1">
              <a:spcBef>
                <a:spcPts val="0"/>
              </a:spcBef>
              <a:spcAft>
                <a:spcPts val="0"/>
              </a:spcAft>
              <a:buClr>
                <a:schemeClr val="bg2"/>
              </a:buClr>
              <a:buSzPct val="75000"/>
              <a:buFont typeface="Wingdings" pitchFamily="2" charset="2"/>
              <a:buNone/>
              <a:defRPr/>
            </a:pPr>
            <a:r>
              <a:rPr lang="ja-JP" altLang="en-US" kern="0" dirty="0">
                <a:latin typeface="Times New Roman" panose="02020603050405020304" pitchFamily="18" charset="0"/>
                <a:ea typeface="ＭＳ Ｐ明朝" panose="02020600040205080304" pitchFamily="18" charset="-128"/>
                <a:cs typeface="Times New Roman" panose="02020603050405020304" pitchFamily="18" charset="0"/>
              </a:rPr>
              <a:t>医薬品軽微変更届 事前確認相談につきましては、以上となります。</a:t>
            </a:r>
            <a:endParaRPr lang="en-US" altLang="ja-JP" kern="0" dirty="0">
              <a:latin typeface="Times New Roman" panose="02020603050405020304" pitchFamily="18" charset="0"/>
              <a:ea typeface="ＭＳ Ｐ明朝" panose="02020600040205080304" pitchFamily="18" charset="-128"/>
              <a:cs typeface="Times New Roman" panose="02020603050405020304" pitchFamily="18" charset="0"/>
            </a:endParaRPr>
          </a:p>
          <a:p>
            <a:pPr eaLnBrk="1" hangingPunct="1">
              <a:defRPr/>
            </a:pPr>
            <a:endParaRPr lang="ja-JP" altLang="en-US" dirty="0"/>
          </a:p>
        </p:txBody>
      </p:sp>
      <p:sp>
        <p:nvSpPr>
          <p:cNvPr id="43012" name="スライド番号プレースホルダ 3">
            <a:extLst>
              <a:ext uri="{FF2B5EF4-FFF2-40B4-BE49-F238E27FC236}">
                <a16:creationId xmlns:a16="http://schemas.microsoft.com/office/drawing/2014/main" id="{46197AA9-7D03-F3BC-1D7D-8003DE5308D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1363" indent="-28416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1413" indent="-227013">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98613" indent="-227013">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5813" indent="-227013">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3013" indent="-2270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0213" indent="-2270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7413" indent="-2270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4613" indent="-2270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D2F94B74-4270-4143-8E73-0FBC7BBBD194}" type="slidenum">
              <a:rPr lang="en-US" altLang="ja-JP" smtClean="0">
                <a:ea typeface="ＭＳ Ｐゴシック" panose="020B0600070205080204" pitchFamily="50" charset="-128"/>
              </a:rPr>
              <a:pPr>
                <a:spcBef>
                  <a:spcPct val="0"/>
                </a:spcBef>
              </a:pPr>
              <a:t>7</a:t>
            </a:fld>
            <a:endParaRPr lang="en-US" altLang="ja-JP">
              <a:ea typeface="ＭＳ Ｐゴシック" panose="020B0600070205080204" pitchFamily="50"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スライド イメージ プレースホルダ 1">
            <a:extLst>
              <a:ext uri="{FF2B5EF4-FFF2-40B4-BE49-F238E27FC236}">
                <a16:creationId xmlns:a16="http://schemas.microsoft.com/office/drawing/2014/main" id="{64DEEBD7-B915-7C4B-C00D-1D88F52B4A8F}"/>
              </a:ext>
            </a:extLst>
          </p:cNvPr>
          <p:cNvSpPr>
            <a:spLocks noGrp="1" noRot="1" noChangeAspect="1" noChangeArrowheads="1" noTextEdit="1"/>
          </p:cNvSpPr>
          <p:nvPr>
            <p:ph type="sldImg"/>
          </p:nvPr>
        </p:nvSpPr>
        <p:spPr>
          <a:ln/>
        </p:spPr>
      </p:sp>
      <p:sp>
        <p:nvSpPr>
          <p:cNvPr id="47107" name="ノート プレースホルダ 2">
            <a:extLst>
              <a:ext uri="{FF2B5EF4-FFF2-40B4-BE49-F238E27FC236}">
                <a16:creationId xmlns:a16="http://schemas.microsoft.com/office/drawing/2014/main" id="{A624C8C9-F26F-6F3B-523C-F7AF4C7470C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t>続いて、簡易相談についてです。</a:t>
            </a:r>
            <a:endParaRPr lang="en-US" altLang="ja-JP" dirty="0"/>
          </a:p>
          <a:p>
            <a:pPr eaLnBrk="1" hangingPunct="1"/>
            <a:r>
              <a:rPr lang="ja-JP" altLang="en-US" dirty="0"/>
              <a:t>簡易相談は、医薬品軽微変更届出事前確認相談とは異なり、</a:t>
            </a:r>
            <a:endParaRPr lang="en-US" altLang="ja-JP" dirty="0"/>
          </a:p>
          <a:p>
            <a:pPr eaLnBrk="1" hangingPunct="1"/>
            <a:r>
              <a:rPr lang="ja-JP" altLang="en-US" dirty="0"/>
              <a:t>データ評価を伴わない簡易な相談となります。</a:t>
            </a:r>
            <a:endParaRPr lang="en-US" altLang="ja-JP" dirty="0"/>
          </a:p>
          <a:p>
            <a:pPr eaLnBrk="1" hangingPunct="1"/>
            <a:r>
              <a:rPr lang="ja-JP" altLang="en-US" dirty="0"/>
              <a:t>データを添付して送付することは可能ですので、先ずはこちらの相談制度を用いるという手法もあります。</a:t>
            </a:r>
            <a:endParaRPr lang="en-US" altLang="ja-JP" dirty="0"/>
          </a:p>
          <a:p>
            <a:pPr eaLnBrk="1" hangingPunct="1"/>
            <a:endParaRPr lang="en-US" altLang="ja-JP" dirty="0"/>
          </a:p>
          <a:p>
            <a:pPr eaLnBrk="1" hangingPunct="1"/>
            <a:r>
              <a:rPr lang="ja-JP" altLang="en-US" dirty="0"/>
              <a:t>相談の対象範囲は、</a:t>
            </a:r>
            <a:endParaRPr lang="en-US" altLang="ja-JP" dirty="0"/>
          </a:p>
          <a:p>
            <a:pPr marL="0" indent="0">
              <a:buFont typeface="Wingdings" panose="05000000000000000000" pitchFamily="2" charset="2"/>
              <a:buNone/>
              <a:defRPr/>
            </a:pPr>
            <a:r>
              <a:rPr lang="zh-CN" altLang="en-US" sz="1200" dirty="0">
                <a:latin typeface="+mn-ea"/>
              </a:rPr>
              <a:t>後発医療用医薬品</a:t>
            </a:r>
            <a:r>
              <a:rPr lang="ja-JP" altLang="en-US" sz="1200" dirty="0">
                <a:latin typeface="+mn-ea"/>
              </a:rPr>
              <a:t>や</a:t>
            </a:r>
            <a:r>
              <a:rPr lang="zh-CN" altLang="en-US" sz="1200" dirty="0">
                <a:latin typeface="+mn-ea"/>
              </a:rPr>
              <a:t>一般用医薬品、新医薬品</a:t>
            </a:r>
            <a:r>
              <a:rPr lang="ja-JP" altLang="en-US" sz="1200" dirty="0">
                <a:latin typeface="+mn-ea"/>
              </a:rPr>
              <a:t>の承認申請や</a:t>
            </a:r>
            <a:r>
              <a:rPr lang="en-US" altLang="ja-JP" sz="1200" dirty="0">
                <a:latin typeface="+mn-ea"/>
              </a:rPr>
              <a:t>MF</a:t>
            </a:r>
            <a:r>
              <a:rPr lang="ja-JP" altLang="en-US" sz="1200" dirty="0">
                <a:latin typeface="+mn-ea"/>
              </a:rPr>
              <a:t>登録申請に関するもののほか、</a:t>
            </a:r>
            <a:r>
              <a:rPr lang="zh-CN" altLang="en-US" sz="1200" dirty="0">
                <a:latin typeface="+mn-ea"/>
              </a:rPr>
              <a:t>医薬品</a:t>
            </a:r>
            <a:r>
              <a:rPr lang="en-US" altLang="zh-CN" sz="1200" dirty="0">
                <a:latin typeface="+mn-ea"/>
              </a:rPr>
              <a:t>GCP/GLP/GPSP</a:t>
            </a:r>
            <a:r>
              <a:rPr lang="zh-CN" altLang="en-US" sz="1200" dirty="0">
                <a:latin typeface="+mn-ea"/>
              </a:rPr>
              <a:t>調査</a:t>
            </a:r>
            <a:r>
              <a:rPr lang="ja-JP" altLang="en-US" sz="1200" dirty="0">
                <a:latin typeface="+mn-ea"/>
              </a:rPr>
              <a:t>や</a:t>
            </a:r>
            <a:r>
              <a:rPr lang="en-US" altLang="zh-CN" sz="1200" dirty="0">
                <a:latin typeface="+mn-ea"/>
              </a:rPr>
              <a:t>GMP/QMS</a:t>
            </a:r>
            <a:r>
              <a:rPr lang="zh-CN" altLang="en-US" sz="1200" dirty="0">
                <a:latin typeface="+mn-ea"/>
              </a:rPr>
              <a:t>調査</a:t>
            </a:r>
            <a:r>
              <a:rPr lang="ja-JP" altLang="en-US" sz="1200" dirty="0">
                <a:latin typeface="+mn-ea"/>
              </a:rPr>
              <a:t>等に関するものなど、多岐にわたります。</a:t>
            </a:r>
            <a:endParaRPr lang="en-US" altLang="ja-JP" sz="1200" dirty="0">
              <a:latin typeface="+mn-ea"/>
            </a:endParaRPr>
          </a:p>
          <a:p>
            <a:pPr eaLnBrk="1" hangingPunct="1"/>
            <a:endParaRPr lang="en-US" altLang="ja-JP" dirty="0"/>
          </a:p>
          <a:p>
            <a:pPr eaLnBrk="1" hangingPunct="1"/>
            <a:endParaRPr lang="en-US" altLang="ja-JP" dirty="0"/>
          </a:p>
          <a:p>
            <a:pPr eaLnBrk="1" hangingPunct="1"/>
            <a:endParaRPr lang="en-US" altLang="ja-JP" dirty="0"/>
          </a:p>
          <a:p>
            <a:pPr eaLnBrk="1" hangingPunct="1"/>
            <a:endParaRPr lang="ja-JP" altLang="en-US" dirty="0"/>
          </a:p>
        </p:txBody>
      </p:sp>
      <p:sp>
        <p:nvSpPr>
          <p:cNvPr id="47108" name="スライド番号プレースホルダ 3">
            <a:extLst>
              <a:ext uri="{FF2B5EF4-FFF2-40B4-BE49-F238E27FC236}">
                <a16:creationId xmlns:a16="http://schemas.microsoft.com/office/drawing/2014/main" id="{DF5CB6A2-3E98-2AAD-C76A-EAC243A0F7F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38ED68D9-D47E-4DDE-AC7D-C016168ADB72}" type="slidenum">
              <a:rPr lang="en-US" altLang="ja-JP" smtClean="0">
                <a:ea typeface="ＭＳ Ｐゴシック" panose="020B0600070205080204" pitchFamily="50" charset="-128"/>
              </a:rPr>
              <a:pPr>
                <a:spcBef>
                  <a:spcPct val="0"/>
                </a:spcBef>
              </a:pPr>
              <a:t>8</a:t>
            </a:fld>
            <a:endParaRPr lang="en-US" altLang="ja-JP">
              <a:ea typeface="ＭＳ Ｐゴシック" panose="020B0600070205080204" pitchFamily="50" charset="-128"/>
            </a:endParaRPr>
          </a:p>
        </p:txBody>
      </p:sp>
    </p:spTree>
    <p:extLst>
      <p:ext uri="{BB962C8B-B14F-4D97-AF65-F5344CB8AC3E}">
        <p14:creationId xmlns:p14="http://schemas.microsoft.com/office/powerpoint/2010/main" val="17978931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スライド イメージ プレースホルダ 1">
            <a:extLst>
              <a:ext uri="{FF2B5EF4-FFF2-40B4-BE49-F238E27FC236}">
                <a16:creationId xmlns:a16="http://schemas.microsoft.com/office/drawing/2014/main" id="{64DEEBD7-B915-7C4B-C00D-1D88F52B4A8F}"/>
              </a:ext>
            </a:extLst>
          </p:cNvPr>
          <p:cNvSpPr>
            <a:spLocks noGrp="1" noRot="1" noChangeAspect="1" noChangeArrowheads="1" noTextEdit="1"/>
          </p:cNvSpPr>
          <p:nvPr>
            <p:ph type="sldImg"/>
          </p:nvPr>
        </p:nvSpPr>
        <p:spPr>
          <a:ln/>
        </p:spPr>
      </p:sp>
      <p:sp>
        <p:nvSpPr>
          <p:cNvPr id="47107" name="ノート プレースホルダ 2">
            <a:extLst>
              <a:ext uri="{FF2B5EF4-FFF2-40B4-BE49-F238E27FC236}">
                <a16:creationId xmlns:a16="http://schemas.microsoft.com/office/drawing/2014/main" id="{A624C8C9-F26F-6F3B-523C-F7AF4C7470C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1800" b="0" i="0" u="none" strike="noStrike" baseline="0" dirty="0">
                <a:solidFill>
                  <a:srgbClr val="000000"/>
                </a:solidFill>
                <a:latin typeface="ＭＳ 明朝" panose="02020609040205080304" pitchFamily="17" charset="-128"/>
                <a:ea typeface="ＭＳ 明朝" panose="02020609040205080304" pitchFamily="17" charset="-128"/>
              </a:rPr>
              <a:t>後発医療用医薬品の記載整備及びＭＦに関する簡易相談は、「改正薬事法に基づく医薬品等の製造販売承認申請書記載事項に関する指針について」及び「原薬等登録原簿の利用に関する指針について」において、機構に相談を行うことができる又は相談することとされている内容が対象となります。</a:t>
            </a:r>
            <a:endParaRPr lang="en-US" altLang="ja-JP" sz="1800" b="0" i="0" u="none" strike="noStrike" baseline="0" dirty="0">
              <a:solidFill>
                <a:srgbClr val="000000"/>
              </a:solidFill>
              <a:latin typeface="ＭＳ 明朝" panose="02020609040205080304" pitchFamily="17" charset="-128"/>
              <a:ea typeface="ＭＳ 明朝" panose="02020609040205080304" pitchFamily="17" charset="-128"/>
            </a:endParaRPr>
          </a:p>
          <a:p>
            <a:r>
              <a:rPr lang="ja-JP" altLang="en-US" sz="1800" b="0" i="0" u="none" strike="noStrike" baseline="0" dirty="0">
                <a:solidFill>
                  <a:srgbClr val="000000"/>
                </a:solidFill>
                <a:latin typeface="ＭＳ 明朝" panose="02020609040205080304" pitchFamily="17" charset="-128"/>
                <a:ea typeface="ＭＳ 明朝" panose="02020609040205080304" pitchFamily="17" charset="-128"/>
              </a:rPr>
              <a:t>具体的な相談内容の例としては、</a:t>
            </a:r>
          </a:p>
          <a:p>
            <a:r>
              <a:rPr lang="ja-JP" altLang="en-US" sz="1800" b="0" i="0" u="none" strike="noStrike" baseline="0" dirty="0">
                <a:solidFill>
                  <a:srgbClr val="000000"/>
                </a:solidFill>
                <a:latin typeface="ＭＳ 明朝" panose="02020609040205080304" pitchFamily="17" charset="-128"/>
                <a:ea typeface="ＭＳ 明朝" panose="02020609040205080304" pitchFamily="17" charset="-128"/>
              </a:rPr>
              <a:t>・ＭＦ登録申請の製造方法等の変更における一部変更承認申請の対象事項への該当性、例えば実施する評価プロ　　トコルの妥当性や、実施した試験結果から、品質に明らかに影響がないとする判断の適否など</a:t>
            </a:r>
          </a:p>
          <a:p>
            <a:r>
              <a:rPr lang="ja-JP" altLang="en-US" sz="1800" b="0" i="0" u="none" strike="noStrike" baseline="0" dirty="0">
                <a:solidFill>
                  <a:srgbClr val="000000"/>
                </a:solidFill>
                <a:latin typeface="ＭＳ 明朝" panose="02020609040205080304" pitchFamily="17" charset="-128"/>
                <a:ea typeface="ＭＳ 明朝" panose="02020609040205080304" pitchFamily="17" charset="-128"/>
              </a:rPr>
              <a:t>・ＭＦ登録事項の大幅な変更にあたっての一部変更承認申請か新規申請かについて </a:t>
            </a:r>
          </a:p>
          <a:p>
            <a:r>
              <a:rPr lang="ja-JP" altLang="en-US" sz="1800" b="0" i="0" u="none" strike="noStrike" baseline="0" dirty="0">
                <a:solidFill>
                  <a:srgbClr val="000000"/>
                </a:solidFill>
                <a:latin typeface="ＭＳ 明朝" panose="02020609040205080304" pitchFamily="17" charset="-128"/>
                <a:ea typeface="ＭＳ 明朝" panose="02020609040205080304" pitchFamily="17" charset="-128"/>
              </a:rPr>
              <a:t>・変更計画の変更における軽微変更届出への該当性 </a:t>
            </a:r>
            <a:endParaRPr lang="en-US" altLang="ja-JP" sz="1800" b="0" i="0" u="none" strike="noStrike" baseline="0" dirty="0">
              <a:solidFill>
                <a:srgbClr val="000000"/>
              </a:solidFill>
              <a:latin typeface="ＭＳ 明朝" panose="02020609040205080304" pitchFamily="17" charset="-128"/>
              <a:ea typeface="ＭＳ 明朝" panose="02020609040205080304" pitchFamily="17" charset="-128"/>
            </a:endParaRPr>
          </a:p>
          <a:p>
            <a:r>
              <a:rPr lang="ja-JP" altLang="en-US" sz="1800" b="0" i="0" u="none" strike="noStrike" baseline="0" dirty="0">
                <a:solidFill>
                  <a:srgbClr val="000000"/>
                </a:solidFill>
                <a:latin typeface="ＭＳ 明朝" panose="02020609040205080304" pitchFamily="17" charset="-128"/>
                <a:ea typeface="ＭＳ 明朝" panose="02020609040205080304" pitchFamily="17" charset="-128"/>
              </a:rPr>
              <a:t>などがあります。</a:t>
            </a:r>
            <a:endParaRPr lang="en-US" altLang="ja-JP" sz="1800" b="0" i="0" u="none" strike="noStrike" baseline="0" dirty="0">
              <a:solidFill>
                <a:srgbClr val="000000"/>
              </a:solidFill>
              <a:latin typeface="ＭＳ 明朝" panose="02020609040205080304" pitchFamily="17" charset="-128"/>
              <a:ea typeface="ＭＳ 明朝" panose="02020609040205080304" pitchFamily="17" charset="-128"/>
            </a:endParaRPr>
          </a:p>
          <a:p>
            <a:r>
              <a:rPr lang="ja-JP" altLang="en-US" sz="1800" b="0" i="0" u="none" strike="noStrike" baseline="0" dirty="0">
                <a:solidFill>
                  <a:srgbClr val="000000"/>
                </a:solidFill>
                <a:latin typeface="ＭＳ 明朝" panose="02020609040205080304" pitchFamily="17" charset="-128"/>
                <a:ea typeface="ＭＳ 明朝" panose="02020609040205080304" pitchFamily="17" charset="-128"/>
              </a:rPr>
              <a:t>但し、許可に関するもの、規格及び試験方法の妥当性に関するもの、個別の試験方法や試験結果の妥当性の確認など事前審査に該当するもの、及び表示又は広告に関するもの などは簡易相談の対象外となりますのでご注意ください。</a:t>
            </a:r>
            <a:endParaRPr lang="en-US" altLang="ja-JP" sz="1800" b="0" i="0" u="none" strike="noStrike" baseline="0" dirty="0">
              <a:solidFill>
                <a:srgbClr val="000000"/>
              </a:solidFill>
              <a:latin typeface="ＭＳ 明朝" panose="02020609040205080304" pitchFamily="17" charset="-128"/>
              <a:ea typeface="ＭＳ 明朝" panose="02020609040205080304" pitchFamily="17" charset="-128"/>
            </a:endParaRPr>
          </a:p>
          <a:p>
            <a:endParaRPr lang="en-US" altLang="ja-JP" sz="1800" b="0" i="0" u="none" strike="noStrike" baseline="0" dirty="0">
              <a:solidFill>
                <a:srgbClr val="000000"/>
              </a:solidFill>
              <a:latin typeface="ＭＳ 明朝" panose="02020609040205080304" pitchFamily="17" charset="-128"/>
              <a:ea typeface="ＭＳ 明朝" panose="02020609040205080304" pitchFamily="17" charset="-128"/>
            </a:endParaRPr>
          </a:p>
          <a:p>
            <a:r>
              <a:rPr lang="ja-JP" altLang="en-US" sz="1800" b="0" i="0" u="none" strike="noStrike" baseline="0" dirty="0">
                <a:solidFill>
                  <a:srgbClr val="000000"/>
                </a:solidFill>
                <a:latin typeface="ＭＳ 明朝" panose="02020609040205080304" pitchFamily="17" charset="-128"/>
                <a:ea typeface="ＭＳ 明朝" panose="02020609040205080304" pitchFamily="17" charset="-128"/>
              </a:rPr>
              <a:t>また、機構が調査権者となるＧＭＰ／ＱＭＳ調査に係る手続きに関する事項も簡易相談の対象になります。具体的な相談内容は、申請形態や申請方法の確認に関するもの、具体的な構造設備（大臣許可施設）の変更予定内容に関するもの、バリデーションの考え方に関するもの などが挙げられます。</a:t>
            </a:r>
          </a:p>
        </p:txBody>
      </p:sp>
      <p:sp>
        <p:nvSpPr>
          <p:cNvPr id="47108" name="スライド番号プレースホルダ 3">
            <a:extLst>
              <a:ext uri="{FF2B5EF4-FFF2-40B4-BE49-F238E27FC236}">
                <a16:creationId xmlns:a16="http://schemas.microsoft.com/office/drawing/2014/main" id="{DF5CB6A2-3E98-2AAD-C76A-EAC243A0F7F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38ED68D9-D47E-4DDE-AC7D-C016168ADB72}" type="slidenum">
              <a:rPr lang="en-US" altLang="ja-JP" smtClean="0">
                <a:ea typeface="ＭＳ Ｐゴシック" panose="020B0600070205080204" pitchFamily="50" charset="-128"/>
              </a:rPr>
              <a:pPr>
                <a:spcBef>
                  <a:spcPct val="0"/>
                </a:spcBef>
              </a:pPr>
              <a:t>9</a:t>
            </a:fld>
            <a:endParaRPr lang="en-US" altLang="ja-JP">
              <a:ea typeface="ＭＳ Ｐゴシック" panose="020B0600070205080204" pitchFamily="50" charset="-128"/>
            </a:endParaRPr>
          </a:p>
        </p:txBody>
      </p:sp>
    </p:spTree>
    <p:extLst>
      <p:ext uri="{BB962C8B-B14F-4D97-AF65-F5344CB8AC3E}">
        <p14:creationId xmlns:p14="http://schemas.microsoft.com/office/powerpoint/2010/main" val="707361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96275" name="Rectangle 19"/>
          <p:cNvSpPr>
            <a:spLocks noGrp="1" noChangeArrowheads="1"/>
          </p:cNvSpPr>
          <p:nvPr>
            <p:ph type="ctrTitle"/>
          </p:nvPr>
        </p:nvSpPr>
        <p:spPr>
          <a:xfrm>
            <a:off x="979488" y="1247775"/>
            <a:ext cx="7173912" cy="2916238"/>
          </a:xfrm>
        </p:spPr>
        <p:txBody>
          <a:bodyPr/>
          <a:lstStyle>
            <a:lvl1pPr algn="ctr">
              <a:defRPr sz="4800"/>
            </a:lvl1pPr>
          </a:lstStyle>
          <a:p>
            <a:r>
              <a:rPr lang="ja-JP" altLang="en-US"/>
              <a:t>マスタ タイトルの書式設定</a:t>
            </a:r>
          </a:p>
        </p:txBody>
      </p:sp>
      <p:sp>
        <p:nvSpPr>
          <p:cNvPr id="2" name="Rectangle 16">
            <a:extLst>
              <a:ext uri="{FF2B5EF4-FFF2-40B4-BE49-F238E27FC236}">
                <a16:creationId xmlns:a16="http://schemas.microsoft.com/office/drawing/2014/main" id="{B576AB9B-DC6A-61C0-31C1-0CC458BB8462}"/>
              </a:ext>
            </a:extLst>
          </p:cNvPr>
          <p:cNvSpPr>
            <a:spLocks noGrp="1" noChangeArrowheads="1"/>
          </p:cNvSpPr>
          <p:nvPr>
            <p:ph type="dt" sz="half" idx="10"/>
          </p:nvPr>
        </p:nvSpPr>
        <p:spPr>
          <a:xfrm>
            <a:off x="457200" y="6248400"/>
            <a:ext cx="2133600" cy="457200"/>
          </a:xfrm>
        </p:spPr>
        <p:txBody>
          <a:bodyPr/>
          <a:lstStyle>
            <a:lvl1pPr>
              <a:defRPr/>
            </a:lvl1pPr>
          </a:lstStyle>
          <a:p>
            <a:pPr>
              <a:defRPr/>
            </a:pPr>
            <a:r>
              <a:rPr lang="ja-JP" altLang="en-US"/>
              <a:t>第９回　原薬工研修・懇談会</a:t>
            </a:r>
            <a:endParaRPr lang="en-US" altLang="ja-JP"/>
          </a:p>
        </p:txBody>
      </p:sp>
      <p:sp>
        <p:nvSpPr>
          <p:cNvPr id="3" name="Rectangle 17">
            <a:extLst>
              <a:ext uri="{FF2B5EF4-FFF2-40B4-BE49-F238E27FC236}">
                <a16:creationId xmlns:a16="http://schemas.microsoft.com/office/drawing/2014/main" id="{D989D918-4C36-061C-C263-E2A39E544990}"/>
              </a:ext>
            </a:extLst>
          </p:cNvPr>
          <p:cNvSpPr>
            <a:spLocks noGrp="1" noChangeArrowheads="1"/>
          </p:cNvSpPr>
          <p:nvPr>
            <p:ph type="ftr" sz="quarter" idx="11"/>
          </p:nvPr>
        </p:nvSpPr>
        <p:spPr/>
        <p:txBody>
          <a:bodyPr/>
          <a:lstStyle>
            <a:lvl1pPr>
              <a:defRPr/>
            </a:lvl1pPr>
          </a:lstStyle>
          <a:p>
            <a:pPr>
              <a:defRPr/>
            </a:pPr>
            <a:r>
              <a:rPr lang="en-US" altLang="ja-JP"/>
              <a:t>日本医薬品原薬工業会　法規委員会</a:t>
            </a:r>
          </a:p>
        </p:txBody>
      </p:sp>
      <p:sp>
        <p:nvSpPr>
          <p:cNvPr id="4" name="Rectangle 18">
            <a:extLst>
              <a:ext uri="{FF2B5EF4-FFF2-40B4-BE49-F238E27FC236}">
                <a16:creationId xmlns:a16="http://schemas.microsoft.com/office/drawing/2014/main" id="{F272665A-DF84-ABE5-EC5A-C074083C21AC}"/>
              </a:ext>
            </a:extLst>
          </p:cNvPr>
          <p:cNvSpPr>
            <a:spLocks noGrp="1" noChangeArrowheads="1"/>
          </p:cNvSpPr>
          <p:nvPr>
            <p:ph type="sldNum" sz="quarter" idx="12"/>
          </p:nvPr>
        </p:nvSpPr>
        <p:spPr/>
        <p:txBody>
          <a:bodyPr/>
          <a:lstStyle>
            <a:lvl1pPr>
              <a:defRPr/>
            </a:lvl1pPr>
          </a:lstStyle>
          <a:p>
            <a:pPr>
              <a:defRPr/>
            </a:pPr>
            <a:fld id="{2C450BAF-7901-440C-9B0B-3E45238AE461}" type="slidenum">
              <a:rPr lang="en-US" altLang="ja-JP"/>
              <a:pPr>
                <a:defRPr/>
              </a:pPr>
              <a:t>‹#›</a:t>
            </a:fld>
            <a:endParaRPr lang="en-US" altLang="ja-JP"/>
          </a:p>
        </p:txBody>
      </p:sp>
    </p:spTree>
    <p:extLst>
      <p:ext uri="{BB962C8B-B14F-4D97-AF65-F5344CB8AC3E}">
        <p14:creationId xmlns:p14="http://schemas.microsoft.com/office/powerpoint/2010/main" val="2934919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a:extLst>
              <a:ext uri="{FF2B5EF4-FFF2-40B4-BE49-F238E27FC236}">
                <a16:creationId xmlns:a16="http://schemas.microsoft.com/office/drawing/2014/main" id="{C8B1F857-CE65-B8CE-E798-E2D4AB001AB6}"/>
              </a:ext>
            </a:extLst>
          </p:cNvPr>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a:extLst>
              <a:ext uri="{FF2B5EF4-FFF2-40B4-BE49-F238E27FC236}">
                <a16:creationId xmlns:a16="http://schemas.microsoft.com/office/drawing/2014/main" id="{2C2F634A-0046-9FBB-9EC5-7CD4AC9AD02D}"/>
              </a:ext>
            </a:extLst>
          </p:cNvPr>
          <p:cNvSpPr>
            <a:spLocks noGrp="1" noChangeArrowheads="1"/>
          </p:cNvSpPr>
          <p:nvPr>
            <p:ph type="sldNum" sz="quarter" idx="11"/>
          </p:nvPr>
        </p:nvSpPr>
        <p:spPr>
          <a:ln/>
        </p:spPr>
        <p:txBody>
          <a:bodyPr/>
          <a:lstStyle>
            <a:lvl1pPr>
              <a:defRPr/>
            </a:lvl1pPr>
          </a:lstStyle>
          <a:p>
            <a:pPr>
              <a:defRPr/>
            </a:pPr>
            <a:fld id="{14EC08FD-34B4-4592-8427-2EACA7D5B981}" type="slidenum">
              <a:rPr lang="en-US" altLang="ja-JP"/>
              <a:pPr>
                <a:defRPr/>
              </a:pPr>
              <a:t>‹#›</a:t>
            </a:fld>
            <a:endParaRPr lang="en-US" altLang="ja-JP"/>
          </a:p>
        </p:txBody>
      </p:sp>
      <p:sp>
        <p:nvSpPr>
          <p:cNvPr id="6" name="Rectangle 16">
            <a:extLst>
              <a:ext uri="{FF2B5EF4-FFF2-40B4-BE49-F238E27FC236}">
                <a16:creationId xmlns:a16="http://schemas.microsoft.com/office/drawing/2014/main" id="{5959A2D9-0E1E-25C5-3389-E46561DFC63E}"/>
              </a:ext>
            </a:extLst>
          </p:cNvPr>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1766223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672138"/>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457200"/>
            <a:ext cx="6019800" cy="5672138"/>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a:extLst>
              <a:ext uri="{FF2B5EF4-FFF2-40B4-BE49-F238E27FC236}">
                <a16:creationId xmlns:a16="http://schemas.microsoft.com/office/drawing/2014/main" id="{B86195C9-95DE-E0AC-0302-832453036FD9}"/>
              </a:ext>
            </a:extLst>
          </p:cNvPr>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a:extLst>
              <a:ext uri="{FF2B5EF4-FFF2-40B4-BE49-F238E27FC236}">
                <a16:creationId xmlns:a16="http://schemas.microsoft.com/office/drawing/2014/main" id="{65460EC2-8E5F-191C-5626-134D65930DDD}"/>
              </a:ext>
            </a:extLst>
          </p:cNvPr>
          <p:cNvSpPr>
            <a:spLocks noGrp="1" noChangeArrowheads="1"/>
          </p:cNvSpPr>
          <p:nvPr>
            <p:ph type="sldNum" sz="quarter" idx="11"/>
          </p:nvPr>
        </p:nvSpPr>
        <p:spPr>
          <a:ln/>
        </p:spPr>
        <p:txBody>
          <a:bodyPr/>
          <a:lstStyle>
            <a:lvl1pPr>
              <a:defRPr/>
            </a:lvl1pPr>
          </a:lstStyle>
          <a:p>
            <a:pPr>
              <a:defRPr/>
            </a:pPr>
            <a:fld id="{2EB410E3-5BD1-4F17-AD8E-F248699A4111}" type="slidenum">
              <a:rPr lang="en-US" altLang="ja-JP"/>
              <a:pPr>
                <a:defRPr/>
              </a:pPr>
              <a:t>‹#›</a:t>
            </a:fld>
            <a:endParaRPr lang="en-US" altLang="ja-JP"/>
          </a:p>
        </p:txBody>
      </p:sp>
      <p:sp>
        <p:nvSpPr>
          <p:cNvPr id="6" name="Rectangle 16">
            <a:extLst>
              <a:ext uri="{FF2B5EF4-FFF2-40B4-BE49-F238E27FC236}">
                <a16:creationId xmlns:a16="http://schemas.microsoft.com/office/drawing/2014/main" id="{782BFA0D-F15B-C6C2-4607-2FB6C17FAF9E}"/>
              </a:ext>
            </a:extLst>
          </p:cNvPr>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4220751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457200"/>
            <a:ext cx="8229600" cy="567213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2">
            <a:extLst>
              <a:ext uri="{FF2B5EF4-FFF2-40B4-BE49-F238E27FC236}">
                <a16:creationId xmlns:a16="http://schemas.microsoft.com/office/drawing/2014/main" id="{4D77C5D5-916D-C445-36C2-43A36EC288A2}"/>
              </a:ext>
            </a:extLst>
          </p:cNvPr>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4" name="Rectangle 3">
            <a:extLst>
              <a:ext uri="{FF2B5EF4-FFF2-40B4-BE49-F238E27FC236}">
                <a16:creationId xmlns:a16="http://schemas.microsoft.com/office/drawing/2014/main" id="{FEA44344-0236-2773-AB2A-C7095DAA1DF6}"/>
              </a:ext>
            </a:extLst>
          </p:cNvPr>
          <p:cNvSpPr>
            <a:spLocks noGrp="1" noChangeArrowheads="1"/>
          </p:cNvSpPr>
          <p:nvPr>
            <p:ph type="sldNum" sz="quarter" idx="11"/>
          </p:nvPr>
        </p:nvSpPr>
        <p:spPr>
          <a:ln/>
        </p:spPr>
        <p:txBody>
          <a:bodyPr/>
          <a:lstStyle>
            <a:lvl1pPr>
              <a:defRPr/>
            </a:lvl1pPr>
          </a:lstStyle>
          <a:p>
            <a:pPr>
              <a:defRPr/>
            </a:pPr>
            <a:fld id="{1A3D2314-0147-4466-8844-051856911881}" type="slidenum">
              <a:rPr lang="en-US" altLang="ja-JP"/>
              <a:pPr>
                <a:defRPr/>
              </a:pPr>
              <a:t>‹#›</a:t>
            </a:fld>
            <a:endParaRPr lang="en-US" altLang="ja-JP"/>
          </a:p>
        </p:txBody>
      </p:sp>
      <p:sp>
        <p:nvSpPr>
          <p:cNvPr id="5" name="Rectangle 16">
            <a:extLst>
              <a:ext uri="{FF2B5EF4-FFF2-40B4-BE49-F238E27FC236}">
                <a16:creationId xmlns:a16="http://schemas.microsoft.com/office/drawing/2014/main" id="{ED1E521A-E6C9-C195-76A2-E832F66B0311}"/>
              </a:ext>
            </a:extLst>
          </p:cNvPr>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3833501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a:extLst>
              <a:ext uri="{FF2B5EF4-FFF2-40B4-BE49-F238E27FC236}">
                <a16:creationId xmlns:a16="http://schemas.microsoft.com/office/drawing/2014/main" id="{77B26DA5-034E-5F1D-0C43-AABF08AA8878}"/>
              </a:ext>
            </a:extLst>
          </p:cNvPr>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a:extLst>
              <a:ext uri="{FF2B5EF4-FFF2-40B4-BE49-F238E27FC236}">
                <a16:creationId xmlns:a16="http://schemas.microsoft.com/office/drawing/2014/main" id="{0F1649B2-6DE0-9B4A-1E39-758EA2F7D5FF}"/>
              </a:ext>
            </a:extLst>
          </p:cNvPr>
          <p:cNvSpPr>
            <a:spLocks noGrp="1" noChangeArrowheads="1"/>
          </p:cNvSpPr>
          <p:nvPr>
            <p:ph type="sldNum" sz="quarter" idx="11"/>
          </p:nvPr>
        </p:nvSpPr>
        <p:spPr>
          <a:ln/>
        </p:spPr>
        <p:txBody>
          <a:bodyPr/>
          <a:lstStyle>
            <a:lvl1pPr>
              <a:defRPr/>
            </a:lvl1pPr>
          </a:lstStyle>
          <a:p>
            <a:pPr>
              <a:defRPr/>
            </a:pPr>
            <a:fld id="{6B6A2C57-C4B4-44BE-9C60-2A751B6DEE1A}" type="slidenum">
              <a:rPr lang="en-US" altLang="ja-JP"/>
              <a:pPr>
                <a:defRPr/>
              </a:pPr>
              <a:t>‹#›</a:t>
            </a:fld>
            <a:endParaRPr lang="en-US" altLang="ja-JP"/>
          </a:p>
        </p:txBody>
      </p:sp>
      <p:sp>
        <p:nvSpPr>
          <p:cNvPr id="6" name="Rectangle 16">
            <a:extLst>
              <a:ext uri="{FF2B5EF4-FFF2-40B4-BE49-F238E27FC236}">
                <a16:creationId xmlns:a16="http://schemas.microsoft.com/office/drawing/2014/main" id="{909087DE-7438-DC3C-B9D8-2F7486C3CB8E}"/>
              </a:ext>
            </a:extLst>
          </p:cNvPr>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1694004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2">
            <a:extLst>
              <a:ext uri="{FF2B5EF4-FFF2-40B4-BE49-F238E27FC236}">
                <a16:creationId xmlns:a16="http://schemas.microsoft.com/office/drawing/2014/main" id="{DD279E17-FD4B-7829-9ED5-E2AA81564C5E}"/>
              </a:ext>
            </a:extLst>
          </p:cNvPr>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a:extLst>
              <a:ext uri="{FF2B5EF4-FFF2-40B4-BE49-F238E27FC236}">
                <a16:creationId xmlns:a16="http://schemas.microsoft.com/office/drawing/2014/main" id="{12016960-B0B4-3460-C7B6-321377DD95E3}"/>
              </a:ext>
            </a:extLst>
          </p:cNvPr>
          <p:cNvSpPr>
            <a:spLocks noGrp="1" noChangeArrowheads="1"/>
          </p:cNvSpPr>
          <p:nvPr>
            <p:ph type="sldNum" sz="quarter" idx="11"/>
          </p:nvPr>
        </p:nvSpPr>
        <p:spPr>
          <a:ln/>
        </p:spPr>
        <p:txBody>
          <a:bodyPr/>
          <a:lstStyle>
            <a:lvl1pPr>
              <a:defRPr/>
            </a:lvl1pPr>
          </a:lstStyle>
          <a:p>
            <a:pPr>
              <a:defRPr/>
            </a:pPr>
            <a:fld id="{4405D803-BBD6-47F6-B4CC-9CD8F3052D9E}" type="slidenum">
              <a:rPr lang="en-US" altLang="ja-JP"/>
              <a:pPr>
                <a:defRPr/>
              </a:pPr>
              <a:t>‹#›</a:t>
            </a:fld>
            <a:endParaRPr lang="en-US" altLang="ja-JP"/>
          </a:p>
        </p:txBody>
      </p:sp>
      <p:sp>
        <p:nvSpPr>
          <p:cNvPr id="6" name="Rectangle 16">
            <a:extLst>
              <a:ext uri="{FF2B5EF4-FFF2-40B4-BE49-F238E27FC236}">
                <a16:creationId xmlns:a16="http://schemas.microsoft.com/office/drawing/2014/main" id="{39DD30DE-2B35-E676-9227-10CE7217FB04}"/>
              </a:ext>
            </a:extLst>
          </p:cNvPr>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4266783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160463"/>
            <a:ext cx="4038600"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160463"/>
            <a:ext cx="4038600"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2">
            <a:extLst>
              <a:ext uri="{FF2B5EF4-FFF2-40B4-BE49-F238E27FC236}">
                <a16:creationId xmlns:a16="http://schemas.microsoft.com/office/drawing/2014/main" id="{81D964CF-C266-4E3B-40D4-FAF45794963E}"/>
              </a:ext>
            </a:extLst>
          </p:cNvPr>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6" name="Rectangle 3">
            <a:extLst>
              <a:ext uri="{FF2B5EF4-FFF2-40B4-BE49-F238E27FC236}">
                <a16:creationId xmlns:a16="http://schemas.microsoft.com/office/drawing/2014/main" id="{9AD9DCD1-9C26-EF02-2C97-8A01C686C32F}"/>
              </a:ext>
            </a:extLst>
          </p:cNvPr>
          <p:cNvSpPr>
            <a:spLocks noGrp="1" noChangeArrowheads="1"/>
          </p:cNvSpPr>
          <p:nvPr>
            <p:ph type="sldNum" sz="quarter" idx="11"/>
          </p:nvPr>
        </p:nvSpPr>
        <p:spPr>
          <a:ln/>
        </p:spPr>
        <p:txBody>
          <a:bodyPr/>
          <a:lstStyle>
            <a:lvl1pPr>
              <a:defRPr/>
            </a:lvl1pPr>
          </a:lstStyle>
          <a:p>
            <a:pPr>
              <a:defRPr/>
            </a:pPr>
            <a:fld id="{B54FDC6E-8C7B-4854-B3CA-0F1482DD114F}" type="slidenum">
              <a:rPr lang="en-US" altLang="ja-JP"/>
              <a:pPr>
                <a:defRPr/>
              </a:pPr>
              <a:t>‹#›</a:t>
            </a:fld>
            <a:endParaRPr lang="en-US" altLang="ja-JP"/>
          </a:p>
        </p:txBody>
      </p:sp>
      <p:sp>
        <p:nvSpPr>
          <p:cNvPr id="7" name="Rectangle 16">
            <a:extLst>
              <a:ext uri="{FF2B5EF4-FFF2-40B4-BE49-F238E27FC236}">
                <a16:creationId xmlns:a16="http://schemas.microsoft.com/office/drawing/2014/main" id="{F3B6BB4C-A4BB-899D-2F42-2301E6406BAA}"/>
              </a:ext>
            </a:extLst>
          </p:cNvPr>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763985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2">
            <a:extLst>
              <a:ext uri="{FF2B5EF4-FFF2-40B4-BE49-F238E27FC236}">
                <a16:creationId xmlns:a16="http://schemas.microsoft.com/office/drawing/2014/main" id="{C392BB1D-ECBE-DD50-5A66-7F0A8F0D5829}"/>
              </a:ext>
            </a:extLst>
          </p:cNvPr>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8" name="Rectangle 3">
            <a:extLst>
              <a:ext uri="{FF2B5EF4-FFF2-40B4-BE49-F238E27FC236}">
                <a16:creationId xmlns:a16="http://schemas.microsoft.com/office/drawing/2014/main" id="{8A7F635B-1939-8872-5B90-24911CB1D09C}"/>
              </a:ext>
            </a:extLst>
          </p:cNvPr>
          <p:cNvSpPr>
            <a:spLocks noGrp="1" noChangeArrowheads="1"/>
          </p:cNvSpPr>
          <p:nvPr>
            <p:ph type="sldNum" sz="quarter" idx="11"/>
          </p:nvPr>
        </p:nvSpPr>
        <p:spPr>
          <a:ln/>
        </p:spPr>
        <p:txBody>
          <a:bodyPr/>
          <a:lstStyle>
            <a:lvl1pPr>
              <a:defRPr/>
            </a:lvl1pPr>
          </a:lstStyle>
          <a:p>
            <a:pPr>
              <a:defRPr/>
            </a:pPr>
            <a:fld id="{A8DA7F82-DD0B-49DA-92F6-410AD06DA1DC}" type="slidenum">
              <a:rPr lang="en-US" altLang="ja-JP"/>
              <a:pPr>
                <a:defRPr/>
              </a:pPr>
              <a:t>‹#›</a:t>
            </a:fld>
            <a:endParaRPr lang="en-US" altLang="ja-JP"/>
          </a:p>
        </p:txBody>
      </p:sp>
      <p:sp>
        <p:nvSpPr>
          <p:cNvPr id="9" name="Rectangle 16">
            <a:extLst>
              <a:ext uri="{FF2B5EF4-FFF2-40B4-BE49-F238E27FC236}">
                <a16:creationId xmlns:a16="http://schemas.microsoft.com/office/drawing/2014/main" id="{14B9118C-F4C7-E12B-4278-298210336525}"/>
              </a:ext>
            </a:extLst>
          </p:cNvPr>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1096331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2">
            <a:extLst>
              <a:ext uri="{FF2B5EF4-FFF2-40B4-BE49-F238E27FC236}">
                <a16:creationId xmlns:a16="http://schemas.microsoft.com/office/drawing/2014/main" id="{C270513D-6969-A771-8E42-3C725F869889}"/>
              </a:ext>
            </a:extLst>
          </p:cNvPr>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4" name="Rectangle 3">
            <a:extLst>
              <a:ext uri="{FF2B5EF4-FFF2-40B4-BE49-F238E27FC236}">
                <a16:creationId xmlns:a16="http://schemas.microsoft.com/office/drawing/2014/main" id="{E53058EF-F1BC-B505-F9DD-8B8122307B6E}"/>
              </a:ext>
            </a:extLst>
          </p:cNvPr>
          <p:cNvSpPr>
            <a:spLocks noGrp="1" noChangeArrowheads="1"/>
          </p:cNvSpPr>
          <p:nvPr>
            <p:ph type="sldNum" sz="quarter" idx="11"/>
          </p:nvPr>
        </p:nvSpPr>
        <p:spPr>
          <a:ln/>
        </p:spPr>
        <p:txBody>
          <a:bodyPr/>
          <a:lstStyle>
            <a:lvl1pPr>
              <a:defRPr/>
            </a:lvl1pPr>
          </a:lstStyle>
          <a:p>
            <a:pPr>
              <a:defRPr/>
            </a:pPr>
            <a:fld id="{78AEC6FE-1192-47B7-8905-9994AE7C5324}" type="slidenum">
              <a:rPr lang="en-US" altLang="ja-JP"/>
              <a:pPr>
                <a:defRPr/>
              </a:pPr>
              <a:t>‹#›</a:t>
            </a:fld>
            <a:endParaRPr lang="en-US" altLang="ja-JP"/>
          </a:p>
        </p:txBody>
      </p:sp>
      <p:sp>
        <p:nvSpPr>
          <p:cNvPr id="5" name="Rectangle 16">
            <a:extLst>
              <a:ext uri="{FF2B5EF4-FFF2-40B4-BE49-F238E27FC236}">
                <a16:creationId xmlns:a16="http://schemas.microsoft.com/office/drawing/2014/main" id="{3149536E-A126-3E7E-B082-7E9562A4C574}"/>
              </a:ext>
            </a:extLst>
          </p:cNvPr>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4002743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68989204-A455-7079-03AE-C7A655876473}"/>
              </a:ext>
            </a:extLst>
          </p:cNvPr>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3" name="Rectangle 3">
            <a:extLst>
              <a:ext uri="{FF2B5EF4-FFF2-40B4-BE49-F238E27FC236}">
                <a16:creationId xmlns:a16="http://schemas.microsoft.com/office/drawing/2014/main" id="{933B9DB2-7F4E-5EC4-EFBB-4E3C7C67F96A}"/>
              </a:ext>
            </a:extLst>
          </p:cNvPr>
          <p:cNvSpPr>
            <a:spLocks noGrp="1" noChangeArrowheads="1"/>
          </p:cNvSpPr>
          <p:nvPr>
            <p:ph type="sldNum" sz="quarter" idx="11"/>
          </p:nvPr>
        </p:nvSpPr>
        <p:spPr>
          <a:ln/>
        </p:spPr>
        <p:txBody>
          <a:bodyPr/>
          <a:lstStyle>
            <a:lvl1pPr>
              <a:defRPr/>
            </a:lvl1pPr>
          </a:lstStyle>
          <a:p>
            <a:pPr>
              <a:defRPr/>
            </a:pPr>
            <a:fld id="{2F0BC52D-E8CC-45F0-8522-73BF83838836}" type="slidenum">
              <a:rPr lang="en-US" altLang="ja-JP"/>
              <a:pPr>
                <a:defRPr/>
              </a:pPr>
              <a:t>‹#›</a:t>
            </a:fld>
            <a:endParaRPr lang="en-US" altLang="ja-JP"/>
          </a:p>
        </p:txBody>
      </p:sp>
      <p:sp>
        <p:nvSpPr>
          <p:cNvPr id="4" name="Rectangle 16">
            <a:extLst>
              <a:ext uri="{FF2B5EF4-FFF2-40B4-BE49-F238E27FC236}">
                <a16:creationId xmlns:a16="http://schemas.microsoft.com/office/drawing/2014/main" id="{13F1D822-CDBE-F0FB-2B59-B5272FEA2F84}"/>
              </a:ext>
            </a:extLst>
          </p:cNvPr>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791347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2">
            <a:extLst>
              <a:ext uri="{FF2B5EF4-FFF2-40B4-BE49-F238E27FC236}">
                <a16:creationId xmlns:a16="http://schemas.microsoft.com/office/drawing/2014/main" id="{CB18FCAC-D564-8B88-2D07-8372B4C91E3C}"/>
              </a:ext>
            </a:extLst>
          </p:cNvPr>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6" name="Rectangle 3">
            <a:extLst>
              <a:ext uri="{FF2B5EF4-FFF2-40B4-BE49-F238E27FC236}">
                <a16:creationId xmlns:a16="http://schemas.microsoft.com/office/drawing/2014/main" id="{43E81D6E-D22C-BCDA-6161-E26F260D6B05}"/>
              </a:ext>
            </a:extLst>
          </p:cNvPr>
          <p:cNvSpPr>
            <a:spLocks noGrp="1" noChangeArrowheads="1"/>
          </p:cNvSpPr>
          <p:nvPr>
            <p:ph type="sldNum" sz="quarter" idx="11"/>
          </p:nvPr>
        </p:nvSpPr>
        <p:spPr>
          <a:ln/>
        </p:spPr>
        <p:txBody>
          <a:bodyPr/>
          <a:lstStyle>
            <a:lvl1pPr>
              <a:defRPr/>
            </a:lvl1pPr>
          </a:lstStyle>
          <a:p>
            <a:pPr>
              <a:defRPr/>
            </a:pPr>
            <a:fld id="{931D4FA6-099B-4899-8D9B-4C7A444A5CDF}" type="slidenum">
              <a:rPr lang="en-US" altLang="ja-JP"/>
              <a:pPr>
                <a:defRPr/>
              </a:pPr>
              <a:t>‹#›</a:t>
            </a:fld>
            <a:endParaRPr lang="en-US" altLang="ja-JP"/>
          </a:p>
        </p:txBody>
      </p:sp>
      <p:sp>
        <p:nvSpPr>
          <p:cNvPr id="7" name="Rectangle 16">
            <a:extLst>
              <a:ext uri="{FF2B5EF4-FFF2-40B4-BE49-F238E27FC236}">
                <a16:creationId xmlns:a16="http://schemas.microsoft.com/office/drawing/2014/main" id="{10D5229D-6210-1E9D-FE1A-4E48F39664F5}"/>
              </a:ext>
            </a:extLst>
          </p:cNvPr>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1764672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2">
            <a:extLst>
              <a:ext uri="{FF2B5EF4-FFF2-40B4-BE49-F238E27FC236}">
                <a16:creationId xmlns:a16="http://schemas.microsoft.com/office/drawing/2014/main" id="{33E433B8-5E3B-6E5F-D2A9-B147D004BCD4}"/>
              </a:ext>
            </a:extLst>
          </p:cNvPr>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6" name="Rectangle 3">
            <a:extLst>
              <a:ext uri="{FF2B5EF4-FFF2-40B4-BE49-F238E27FC236}">
                <a16:creationId xmlns:a16="http://schemas.microsoft.com/office/drawing/2014/main" id="{F51058BD-F629-AF2B-CC19-13F3914B8E88}"/>
              </a:ext>
            </a:extLst>
          </p:cNvPr>
          <p:cNvSpPr>
            <a:spLocks noGrp="1" noChangeArrowheads="1"/>
          </p:cNvSpPr>
          <p:nvPr>
            <p:ph type="sldNum" sz="quarter" idx="11"/>
          </p:nvPr>
        </p:nvSpPr>
        <p:spPr>
          <a:ln/>
        </p:spPr>
        <p:txBody>
          <a:bodyPr/>
          <a:lstStyle>
            <a:lvl1pPr>
              <a:defRPr/>
            </a:lvl1pPr>
          </a:lstStyle>
          <a:p>
            <a:pPr>
              <a:defRPr/>
            </a:pPr>
            <a:fld id="{903FBC93-D81B-4E0C-A1F3-3040411EAB86}" type="slidenum">
              <a:rPr lang="en-US" altLang="ja-JP"/>
              <a:pPr>
                <a:defRPr/>
              </a:pPr>
              <a:t>‹#›</a:t>
            </a:fld>
            <a:endParaRPr lang="en-US" altLang="ja-JP"/>
          </a:p>
        </p:txBody>
      </p:sp>
      <p:sp>
        <p:nvSpPr>
          <p:cNvPr id="7" name="Rectangle 16">
            <a:extLst>
              <a:ext uri="{FF2B5EF4-FFF2-40B4-BE49-F238E27FC236}">
                <a16:creationId xmlns:a16="http://schemas.microsoft.com/office/drawing/2014/main" id="{3B3E6754-E849-C141-5DC3-18D17C8F630C}"/>
              </a:ext>
            </a:extLst>
          </p:cNvPr>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2435261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C1AD402F-9954-A73E-DA99-CD88ABD0646F}"/>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lnSpc>
                <a:spcPct val="100000"/>
              </a:lnSpc>
              <a:spcBef>
                <a:spcPct val="0"/>
              </a:spcBef>
              <a:buSzTx/>
              <a:buFontTx/>
              <a:buNone/>
              <a:defRPr kumimoji="0" sz="1200">
                <a:latin typeface="Arial" charset="0"/>
                <a:ea typeface="ＭＳ Ｐゴシック" charset="-128"/>
              </a:defRPr>
            </a:lvl1pPr>
          </a:lstStyle>
          <a:p>
            <a:pPr>
              <a:defRPr/>
            </a:pPr>
            <a:r>
              <a:rPr lang="en-US" altLang="ja-JP"/>
              <a:t>日本医薬品原薬工業会　法規委員会</a:t>
            </a:r>
          </a:p>
        </p:txBody>
      </p:sp>
      <p:sp>
        <p:nvSpPr>
          <p:cNvPr id="95235" name="Rectangle 3">
            <a:extLst>
              <a:ext uri="{FF2B5EF4-FFF2-40B4-BE49-F238E27FC236}">
                <a16:creationId xmlns:a16="http://schemas.microsoft.com/office/drawing/2014/main" id="{5163F466-5493-F20A-1428-B4D1CC879ABB}"/>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kumimoji="0" sz="1200">
                <a:latin typeface="Arial Black" panose="020B0A04020102020204" pitchFamily="34" charset="0"/>
              </a:defRPr>
            </a:lvl1pPr>
          </a:lstStyle>
          <a:p>
            <a:pPr>
              <a:defRPr/>
            </a:pPr>
            <a:fld id="{B4EF4070-1409-4155-A894-CC1EB1228028}" type="slidenum">
              <a:rPr lang="en-US" altLang="ja-JP"/>
              <a:pPr>
                <a:defRPr/>
              </a:pPr>
              <a:t>‹#›</a:t>
            </a:fld>
            <a:endParaRPr lang="en-US" altLang="ja-JP"/>
          </a:p>
        </p:txBody>
      </p:sp>
      <p:grpSp>
        <p:nvGrpSpPr>
          <p:cNvPr id="1028" name="Group 4">
            <a:extLst>
              <a:ext uri="{FF2B5EF4-FFF2-40B4-BE49-F238E27FC236}">
                <a16:creationId xmlns:a16="http://schemas.microsoft.com/office/drawing/2014/main" id="{9D6D9EBF-4F01-2CF5-BCA8-0696DE408CE6}"/>
              </a:ext>
            </a:extLst>
          </p:cNvPr>
          <p:cNvGrpSpPr>
            <a:grpSpLocks/>
          </p:cNvGrpSpPr>
          <p:nvPr/>
        </p:nvGrpSpPr>
        <p:grpSpPr bwMode="auto">
          <a:xfrm>
            <a:off x="0" y="0"/>
            <a:ext cx="9144000" cy="546100"/>
            <a:chOff x="0" y="0"/>
            <a:chExt cx="5760" cy="344"/>
          </a:xfrm>
        </p:grpSpPr>
        <p:sp>
          <p:nvSpPr>
            <p:cNvPr id="1032" name="Rectangle 5">
              <a:extLst>
                <a:ext uri="{FF2B5EF4-FFF2-40B4-BE49-F238E27FC236}">
                  <a16:creationId xmlns:a16="http://schemas.microsoft.com/office/drawing/2014/main" id="{9E507116-BE94-9372-900A-7C2F0F50E592}"/>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defRPr/>
              </a:pPr>
              <a:endParaRPr kumimoji="0" lang="ja-JP" altLang="ja-JP" sz="2400">
                <a:latin typeface="Times New Roman" pitchFamily="18" charset="0"/>
              </a:endParaRPr>
            </a:p>
          </p:txBody>
        </p:sp>
        <p:sp>
          <p:nvSpPr>
            <p:cNvPr id="1033" name="Rectangle 6">
              <a:extLst>
                <a:ext uri="{FF2B5EF4-FFF2-40B4-BE49-F238E27FC236}">
                  <a16:creationId xmlns:a16="http://schemas.microsoft.com/office/drawing/2014/main" id="{3984E89F-4F7C-AA32-14BB-9268C80CDE51}"/>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p:spPr>
          <p:txBody>
            <a:bodyP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eaLnBrk="1" hangingPunct="1">
                <a:defRPr/>
              </a:pPr>
              <a:endParaRPr kumimoji="0" lang="ja-JP" altLang="ja-JP" sz="2400">
                <a:latin typeface="Times New Roman" pitchFamily="18" charset="0"/>
              </a:endParaRPr>
            </a:p>
          </p:txBody>
        </p:sp>
        <p:sp>
          <p:nvSpPr>
            <p:cNvPr id="1034" name="Rectangle 7">
              <a:extLst>
                <a:ext uri="{FF2B5EF4-FFF2-40B4-BE49-F238E27FC236}">
                  <a16:creationId xmlns:a16="http://schemas.microsoft.com/office/drawing/2014/main" id="{A93989E2-A7A4-CCB3-6F8B-319D3344A53D}"/>
                </a:ext>
              </a:extLst>
            </p:cNvPr>
            <p:cNvSpPr>
              <a:spLocks noChangeArrowheads="1"/>
            </p:cNvSpPr>
            <p:nvPr/>
          </p:nvSpPr>
          <p:spPr bwMode="auto">
            <a:xfrm>
              <a:off x="258" y="85"/>
              <a:ext cx="87" cy="89"/>
            </a:xfrm>
            <a:prstGeom prst="rect">
              <a:avLst/>
            </a:prstGeom>
            <a:solidFill>
              <a:schemeClr val="folHlink"/>
            </a:solidFill>
            <a:ln>
              <a:noFill/>
            </a:ln>
          </p:spPr>
          <p:txBody>
            <a:bodyP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eaLnBrk="1" hangingPunct="1">
                <a:defRPr/>
              </a:pPr>
              <a:endParaRPr kumimoji="0" lang="ja-JP" altLang="ja-JP" sz="1800">
                <a:solidFill>
                  <a:schemeClr val="hlink"/>
                </a:solidFill>
              </a:endParaRPr>
            </a:p>
          </p:txBody>
        </p:sp>
        <p:sp>
          <p:nvSpPr>
            <p:cNvPr id="1035" name="Rectangle 8">
              <a:extLst>
                <a:ext uri="{FF2B5EF4-FFF2-40B4-BE49-F238E27FC236}">
                  <a16:creationId xmlns:a16="http://schemas.microsoft.com/office/drawing/2014/main" id="{185702D5-65BA-1592-D430-1248CA767775}"/>
                </a:ext>
              </a:extLst>
            </p:cNvPr>
            <p:cNvSpPr>
              <a:spLocks noChangeArrowheads="1"/>
            </p:cNvSpPr>
            <p:nvPr/>
          </p:nvSpPr>
          <p:spPr bwMode="auto">
            <a:xfrm>
              <a:off x="345" y="0"/>
              <a:ext cx="88" cy="87"/>
            </a:xfrm>
            <a:prstGeom prst="rect">
              <a:avLst/>
            </a:prstGeom>
            <a:solidFill>
              <a:schemeClr val="folHlink"/>
            </a:solidFill>
            <a:ln>
              <a:noFill/>
            </a:ln>
          </p:spPr>
          <p:txBody>
            <a:bodyP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eaLnBrk="1" hangingPunct="1">
                <a:defRPr/>
              </a:pPr>
              <a:endParaRPr kumimoji="0" lang="ja-JP" altLang="ja-JP" sz="1800">
                <a:solidFill>
                  <a:schemeClr val="hlink"/>
                </a:solidFill>
              </a:endParaRPr>
            </a:p>
          </p:txBody>
        </p:sp>
        <p:sp>
          <p:nvSpPr>
            <p:cNvPr id="1036" name="Rectangle 9">
              <a:extLst>
                <a:ext uri="{FF2B5EF4-FFF2-40B4-BE49-F238E27FC236}">
                  <a16:creationId xmlns:a16="http://schemas.microsoft.com/office/drawing/2014/main" id="{F0EB66D6-9860-4379-B5D4-46E1EE5D40DF}"/>
                </a:ext>
              </a:extLst>
            </p:cNvPr>
            <p:cNvSpPr>
              <a:spLocks noChangeArrowheads="1"/>
            </p:cNvSpPr>
            <p:nvPr/>
          </p:nvSpPr>
          <p:spPr bwMode="auto">
            <a:xfrm>
              <a:off x="345" y="85"/>
              <a:ext cx="88" cy="89"/>
            </a:xfrm>
            <a:prstGeom prst="rect">
              <a:avLst/>
            </a:prstGeom>
            <a:solidFill>
              <a:schemeClr val="accent2"/>
            </a:solidFill>
            <a:ln>
              <a:noFill/>
            </a:ln>
          </p:spPr>
          <p:txBody>
            <a:bodyP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eaLnBrk="1" hangingPunct="1">
                <a:defRPr/>
              </a:pPr>
              <a:endParaRPr kumimoji="0" lang="ja-JP" altLang="ja-JP" sz="1800">
                <a:solidFill>
                  <a:schemeClr val="accent2"/>
                </a:solidFill>
              </a:endParaRPr>
            </a:p>
          </p:txBody>
        </p:sp>
        <p:sp>
          <p:nvSpPr>
            <p:cNvPr id="1037" name="Rectangle 10">
              <a:extLst>
                <a:ext uri="{FF2B5EF4-FFF2-40B4-BE49-F238E27FC236}">
                  <a16:creationId xmlns:a16="http://schemas.microsoft.com/office/drawing/2014/main" id="{39AB4A92-4E20-2D19-3F5F-EB581040318B}"/>
                </a:ext>
              </a:extLst>
            </p:cNvPr>
            <p:cNvSpPr>
              <a:spLocks noChangeArrowheads="1"/>
            </p:cNvSpPr>
            <p:nvPr/>
          </p:nvSpPr>
          <p:spPr bwMode="auto">
            <a:xfrm>
              <a:off x="173" y="173"/>
              <a:ext cx="86" cy="87"/>
            </a:xfrm>
            <a:prstGeom prst="rect">
              <a:avLst/>
            </a:prstGeom>
            <a:solidFill>
              <a:schemeClr val="folHlink"/>
            </a:solidFill>
            <a:ln>
              <a:noFill/>
            </a:ln>
          </p:spPr>
          <p:txBody>
            <a:bodyP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eaLnBrk="1" hangingPunct="1">
                <a:defRPr/>
              </a:pPr>
              <a:endParaRPr kumimoji="0" lang="ja-JP" altLang="ja-JP" sz="1800">
                <a:solidFill>
                  <a:schemeClr val="hlink"/>
                </a:solidFill>
              </a:endParaRPr>
            </a:p>
          </p:txBody>
        </p:sp>
        <p:sp>
          <p:nvSpPr>
            <p:cNvPr id="1038" name="Rectangle 11">
              <a:extLst>
                <a:ext uri="{FF2B5EF4-FFF2-40B4-BE49-F238E27FC236}">
                  <a16:creationId xmlns:a16="http://schemas.microsoft.com/office/drawing/2014/main" id="{F5160E87-A781-8EF4-A883-02522E9866D6}"/>
                </a:ext>
              </a:extLst>
            </p:cNvPr>
            <p:cNvSpPr>
              <a:spLocks noChangeArrowheads="1"/>
            </p:cNvSpPr>
            <p:nvPr/>
          </p:nvSpPr>
          <p:spPr bwMode="auto">
            <a:xfrm>
              <a:off x="83" y="86"/>
              <a:ext cx="89" cy="87"/>
            </a:xfrm>
            <a:prstGeom prst="rect">
              <a:avLst/>
            </a:prstGeom>
            <a:solidFill>
              <a:schemeClr val="bg2"/>
            </a:solidFill>
            <a:ln>
              <a:noFill/>
            </a:ln>
          </p:spPr>
          <p:txBody>
            <a:bodyP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eaLnBrk="1" hangingPunct="1">
                <a:defRPr/>
              </a:pPr>
              <a:endParaRPr kumimoji="0" lang="ja-JP" altLang="ja-JP" sz="2400">
                <a:latin typeface="Times New Roman" pitchFamily="18" charset="0"/>
              </a:endParaRPr>
            </a:p>
          </p:txBody>
        </p:sp>
        <p:sp>
          <p:nvSpPr>
            <p:cNvPr id="1039" name="Rectangle 12">
              <a:extLst>
                <a:ext uri="{FF2B5EF4-FFF2-40B4-BE49-F238E27FC236}">
                  <a16:creationId xmlns:a16="http://schemas.microsoft.com/office/drawing/2014/main" id="{C71EF596-CCBF-15B1-930F-85D678F7AE3F}"/>
                </a:ext>
              </a:extLst>
            </p:cNvPr>
            <p:cNvSpPr>
              <a:spLocks noChangeArrowheads="1"/>
            </p:cNvSpPr>
            <p:nvPr/>
          </p:nvSpPr>
          <p:spPr bwMode="auto">
            <a:xfrm>
              <a:off x="258" y="171"/>
              <a:ext cx="87" cy="87"/>
            </a:xfrm>
            <a:prstGeom prst="rect">
              <a:avLst/>
            </a:prstGeom>
            <a:solidFill>
              <a:schemeClr val="accent2"/>
            </a:solidFill>
            <a:ln>
              <a:noFill/>
            </a:ln>
          </p:spPr>
          <p:txBody>
            <a:bodyP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eaLnBrk="1" hangingPunct="1">
                <a:defRPr/>
              </a:pPr>
              <a:endParaRPr kumimoji="0" lang="ja-JP" altLang="ja-JP" sz="1800">
                <a:solidFill>
                  <a:schemeClr val="accent2"/>
                </a:solidFill>
              </a:endParaRPr>
            </a:p>
          </p:txBody>
        </p:sp>
        <p:sp>
          <p:nvSpPr>
            <p:cNvPr id="1040" name="Rectangle 13">
              <a:extLst>
                <a:ext uri="{FF2B5EF4-FFF2-40B4-BE49-F238E27FC236}">
                  <a16:creationId xmlns:a16="http://schemas.microsoft.com/office/drawing/2014/main" id="{D6264793-DE1F-C777-E631-3104C45FF71A}"/>
                </a:ext>
              </a:extLst>
            </p:cNvPr>
            <p:cNvSpPr>
              <a:spLocks noChangeArrowheads="1"/>
            </p:cNvSpPr>
            <p:nvPr/>
          </p:nvSpPr>
          <p:spPr bwMode="auto">
            <a:xfrm>
              <a:off x="173" y="258"/>
              <a:ext cx="86" cy="86"/>
            </a:xfrm>
            <a:prstGeom prst="rect">
              <a:avLst/>
            </a:prstGeom>
            <a:solidFill>
              <a:schemeClr val="accent2"/>
            </a:solidFill>
            <a:ln>
              <a:noFill/>
            </a:ln>
          </p:spPr>
          <p:txBody>
            <a:bodyP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eaLnBrk="1" hangingPunct="1">
                <a:defRPr/>
              </a:pPr>
              <a:endParaRPr kumimoji="0" lang="ja-JP" altLang="ja-JP" sz="1800">
                <a:solidFill>
                  <a:schemeClr val="accent2"/>
                </a:solidFill>
              </a:endParaRPr>
            </a:p>
          </p:txBody>
        </p:sp>
      </p:grpSp>
      <p:sp>
        <p:nvSpPr>
          <p:cNvPr id="1029" name="Rectangle 14">
            <a:extLst>
              <a:ext uri="{FF2B5EF4-FFF2-40B4-BE49-F238E27FC236}">
                <a16:creationId xmlns:a16="http://schemas.microsoft.com/office/drawing/2014/main" id="{1AE52C39-1585-4D6C-B710-BE8D7FC45D03}"/>
              </a:ext>
            </a:extLst>
          </p:cNvPr>
          <p:cNvSpPr>
            <a:spLocks noGrp="1" noChangeArrowheads="1"/>
          </p:cNvSpPr>
          <p:nvPr>
            <p:ph type="title"/>
          </p:nvPr>
        </p:nvSpPr>
        <p:spPr bwMode="auto">
          <a:xfrm>
            <a:off x="457200" y="457200"/>
            <a:ext cx="822960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30" name="Rectangle 15">
            <a:extLst>
              <a:ext uri="{FF2B5EF4-FFF2-40B4-BE49-F238E27FC236}">
                <a16:creationId xmlns:a16="http://schemas.microsoft.com/office/drawing/2014/main" id="{0DF2D24D-05E1-8145-2A56-1488C1E6D683}"/>
              </a:ext>
            </a:extLst>
          </p:cNvPr>
          <p:cNvSpPr>
            <a:spLocks noGrp="1" noChangeArrowheads="1"/>
          </p:cNvSpPr>
          <p:nvPr>
            <p:ph type="body" idx="1"/>
          </p:nvPr>
        </p:nvSpPr>
        <p:spPr bwMode="auto">
          <a:xfrm>
            <a:off x="457200" y="1160463"/>
            <a:ext cx="8229600"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5248" name="Rectangle 16">
            <a:extLst>
              <a:ext uri="{FF2B5EF4-FFF2-40B4-BE49-F238E27FC236}">
                <a16:creationId xmlns:a16="http://schemas.microsoft.com/office/drawing/2014/main" id="{47EE9ADE-3FCD-751D-95C5-513269888287}"/>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SzTx/>
              <a:buFontTx/>
              <a:buNone/>
              <a:defRPr kumimoji="0" sz="1200">
                <a:latin typeface="Arial" charset="0"/>
                <a:ea typeface="ＭＳ Ｐゴシック" charset="-128"/>
              </a:defRPr>
            </a:lvl1pPr>
          </a:lstStyle>
          <a:p>
            <a:pPr>
              <a:defRPr/>
            </a:pPr>
            <a:r>
              <a:rPr lang="ja-JP" altLang="en-US"/>
              <a:t>第９回　原薬工研修・懇談会</a:t>
            </a:r>
            <a:endParaRPr lang="en-US" altLang="ja-JP"/>
          </a:p>
        </p:txBody>
      </p:sp>
    </p:spTree>
  </p:cSld>
  <p:clrMap bg1="lt1" tx1="dk1" bg2="lt2" tx2="dk2" accent1="accent1" accent2="accent2" accent3="accent3" accent4="accent4" accent5="accent5" accent6="accent6" hlink="hlink" folHlink="folHlink"/>
  <p:sldLayoutIdLst>
    <p:sldLayoutId id="2147484080" r:id="rId1"/>
    <p:sldLayoutId id="2147484069" r:id="rId2"/>
    <p:sldLayoutId id="2147484070" r:id="rId3"/>
    <p:sldLayoutId id="2147484071" r:id="rId4"/>
    <p:sldLayoutId id="2147484072" r:id="rId5"/>
    <p:sldLayoutId id="2147484073" r:id="rId6"/>
    <p:sldLayoutId id="2147484074" r:id="rId7"/>
    <p:sldLayoutId id="2147484075" r:id="rId8"/>
    <p:sldLayoutId id="2147484076" r:id="rId9"/>
    <p:sldLayoutId id="2147484077" r:id="rId10"/>
    <p:sldLayoutId id="2147484078" r:id="rId11"/>
    <p:sldLayoutId id="2147484079" r:id="rId12"/>
  </p:sldLayoutIdLst>
  <p:hf hdr="0" dt="0"/>
  <p:txStyles>
    <p:titleStyle>
      <a:lvl1pPr algn="l" rtl="0" eaLnBrk="0" fontAlgn="base" hangingPunct="0">
        <a:spcBef>
          <a:spcPct val="0"/>
        </a:spcBef>
        <a:spcAft>
          <a:spcPct val="0"/>
        </a:spcAft>
        <a:defRPr kumimoji="1" sz="3200">
          <a:solidFill>
            <a:schemeClr val="tx1"/>
          </a:solidFill>
          <a:latin typeface="+mj-lt"/>
          <a:ea typeface="+mj-ea"/>
          <a:cs typeface="+mj-cs"/>
        </a:defRPr>
      </a:lvl1pPr>
      <a:lvl2pPr algn="l" rtl="0" eaLnBrk="0" fontAlgn="base" hangingPunct="0">
        <a:spcBef>
          <a:spcPct val="0"/>
        </a:spcBef>
        <a:spcAft>
          <a:spcPct val="0"/>
        </a:spcAft>
        <a:defRPr kumimoji="1" sz="3200">
          <a:solidFill>
            <a:schemeClr val="tx1"/>
          </a:solidFill>
          <a:latin typeface="Arial" charset="0"/>
          <a:ea typeface="ＭＳ Ｐゴシック" charset="-128"/>
        </a:defRPr>
      </a:lvl2pPr>
      <a:lvl3pPr algn="l" rtl="0" eaLnBrk="0" fontAlgn="base" hangingPunct="0">
        <a:spcBef>
          <a:spcPct val="0"/>
        </a:spcBef>
        <a:spcAft>
          <a:spcPct val="0"/>
        </a:spcAft>
        <a:defRPr kumimoji="1" sz="3200">
          <a:solidFill>
            <a:schemeClr val="tx1"/>
          </a:solidFill>
          <a:latin typeface="Arial" charset="0"/>
          <a:ea typeface="ＭＳ Ｐゴシック" charset="-128"/>
        </a:defRPr>
      </a:lvl3pPr>
      <a:lvl4pPr algn="l" rtl="0" eaLnBrk="0" fontAlgn="base" hangingPunct="0">
        <a:spcBef>
          <a:spcPct val="0"/>
        </a:spcBef>
        <a:spcAft>
          <a:spcPct val="0"/>
        </a:spcAft>
        <a:defRPr kumimoji="1" sz="3200">
          <a:solidFill>
            <a:schemeClr val="tx1"/>
          </a:solidFill>
          <a:latin typeface="Arial" charset="0"/>
          <a:ea typeface="ＭＳ Ｐゴシック" charset="-128"/>
        </a:defRPr>
      </a:lvl4pPr>
      <a:lvl5pPr algn="l" rtl="0" eaLnBrk="0" fontAlgn="base" hangingPunct="0">
        <a:spcBef>
          <a:spcPct val="0"/>
        </a:spcBef>
        <a:spcAft>
          <a:spcPct val="0"/>
        </a:spcAft>
        <a:defRPr kumimoji="1" sz="3200">
          <a:solidFill>
            <a:schemeClr val="tx1"/>
          </a:solidFill>
          <a:latin typeface="Arial" charset="0"/>
          <a:ea typeface="ＭＳ Ｐゴシック" charset="-128"/>
        </a:defRPr>
      </a:lvl5pPr>
      <a:lvl6pPr marL="457200" algn="l" rtl="0" fontAlgn="base">
        <a:spcBef>
          <a:spcPct val="0"/>
        </a:spcBef>
        <a:spcAft>
          <a:spcPct val="0"/>
        </a:spcAft>
        <a:defRPr kumimoji="1" sz="3200">
          <a:solidFill>
            <a:schemeClr val="tx1"/>
          </a:solidFill>
          <a:latin typeface="Arial" charset="0"/>
          <a:ea typeface="ＭＳ Ｐゴシック" charset="-128"/>
        </a:defRPr>
      </a:lvl6pPr>
      <a:lvl7pPr marL="914400" algn="l" rtl="0" fontAlgn="base">
        <a:spcBef>
          <a:spcPct val="0"/>
        </a:spcBef>
        <a:spcAft>
          <a:spcPct val="0"/>
        </a:spcAft>
        <a:defRPr kumimoji="1" sz="3200">
          <a:solidFill>
            <a:schemeClr val="tx1"/>
          </a:solidFill>
          <a:latin typeface="Arial" charset="0"/>
          <a:ea typeface="ＭＳ Ｐゴシック" charset="-128"/>
        </a:defRPr>
      </a:lvl7pPr>
      <a:lvl8pPr marL="1371600" algn="l" rtl="0" fontAlgn="base">
        <a:spcBef>
          <a:spcPct val="0"/>
        </a:spcBef>
        <a:spcAft>
          <a:spcPct val="0"/>
        </a:spcAft>
        <a:defRPr kumimoji="1" sz="3200">
          <a:solidFill>
            <a:schemeClr val="tx1"/>
          </a:solidFill>
          <a:latin typeface="Arial" charset="0"/>
          <a:ea typeface="ＭＳ Ｐゴシック" charset="-128"/>
        </a:defRPr>
      </a:lvl8pPr>
      <a:lvl9pPr marL="1828800" algn="l" rtl="0" fontAlgn="base">
        <a:spcBef>
          <a:spcPct val="0"/>
        </a:spcBef>
        <a:spcAft>
          <a:spcPct val="0"/>
        </a:spcAft>
        <a:defRPr kumimoji="1" sz="3200">
          <a:solidFill>
            <a:schemeClr val="tx1"/>
          </a:solidFill>
          <a:latin typeface="Arial" charset="0"/>
          <a:ea typeface="ＭＳ Ｐゴシック" charset="-128"/>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8">
            <a:extLst>
              <a:ext uri="{FF2B5EF4-FFF2-40B4-BE49-F238E27FC236}">
                <a16:creationId xmlns:a16="http://schemas.microsoft.com/office/drawing/2014/main" id="{8BF94942-5BB9-94F3-BB10-C75AD90E76BB}"/>
              </a:ext>
            </a:extLst>
          </p:cNvPr>
          <p:cNvSpPr txBox="1">
            <a:spLocks noGrp="1" noChangeArrowheads="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ClrTx/>
              <a:buSzTx/>
              <a:buFontTx/>
              <a:buNone/>
            </a:pPr>
            <a:fld id="{D2C9EFC3-511C-404F-85A6-28B06A2EB1AC}" type="slidenum">
              <a:rPr kumimoji="0" lang="en-US" altLang="ja-JP" sz="1200">
                <a:latin typeface="Arial Black" panose="020B0A04020102020204" pitchFamily="34" charset="0"/>
              </a:rPr>
              <a:pPr algn="r" eaLnBrk="1" hangingPunct="1">
                <a:spcBef>
                  <a:spcPct val="0"/>
                </a:spcBef>
                <a:buClrTx/>
                <a:buSzTx/>
                <a:buFontTx/>
                <a:buNone/>
              </a:pPr>
              <a:t>1</a:t>
            </a:fld>
            <a:endParaRPr kumimoji="0" lang="en-US" altLang="ja-JP" sz="1200">
              <a:latin typeface="Arial Black" panose="020B0A04020102020204" pitchFamily="34" charset="0"/>
            </a:endParaRPr>
          </a:p>
        </p:txBody>
      </p:sp>
      <p:sp>
        <p:nvSpPr>
          <p:cNvPr id="5123" name="Rectangle 2">
            <a:extLst>
              <a:ext uri="{FF2B5EF4-FFF2-40B4-BE49-F238E27FC236}">
                <a16:creationId xmlns:a16="http://schemas.microsoft.com/office/drawing/2014/main" id="{B0F58B35-1A18-0820-8063-2B08DC2F765D}"/>
              </a:ext>
            </a:extLst>
          </p:cNvPr>
          <p:cNvSpPr>
            <a:spLocks noGrp="1" noChangeArrowheads="1"/>
          </p:cNvSpPr>
          <p:nvPr>
            <p:ph type="ctrTitle" idx="4294967295"/>
          </p:nvPr>
        </p:nvSpPr>
        <p:spPr>
          <a:xfrm>
            <a:off x="1011238" y="368300"/>
            <a:ext cx="7173912" cy="3411538"/>
          </a:xfrm>
          <a:solidFill>
            <a:schemeClr val="accent1"/>
          </a:solidFill>
        </p:spPr>
        <p:txBody>
          <a:bodyPr lIns="90000" tIns="46800" rIns="90000" bIns="46800"/>
          <a:lstStyle/>
          <a:p>
            <a:pPr algn="ctr" eaLnBrk="1" hangingPunct="1">
              <a:lnSpc>
                <a:spcPct val="130000"/>
              </a:lnSpc>
            </a:pPr>
            <a:r>
              <a:rPr lang="ja-JP" altLang="en-US" sz="4400" b="1" dirty="0">
                <a:latin typeface="ＭＳ Ｐゴシック" panose="020B0600070205080204" pitchFamily="50" charset="-128"/>
              </a:rPr>
              <a:t>対面助言</a:t>
            </a:r>
            <a:endParaRPr lang="ja-JP" altLang="en-US" b="1" dirty="0">
              <a:latin typeface="ＭＳ Ｐゴシック" panose="020B0600070205080204" pitchFamily="50" charset="-128"/>
            </a:endParaRPr>
          </a:p>
        </p:txBody>
      </p:sp>
      <p:sp>
        <p:nvSpPr>
          <p:cNvPr id="5124" name="フッター プレースホルダ 4">
            <a:extLst>
              <a:ext uri="{FF2B5EF4-FFF2-40B4-BE49-F238E27FC236}">
                <a16:creationId xmlns:a16="http://schemas.microsoft.com/office/drawing/2014/main" id="{A5B4BD93-04EE-23C6-A097-8337CBB4CCC4}"/>
              </a:ext>
            </a:extLst>
          </p:cNvPr>
          <p:cNvSpPr txBox="1">
            <a:spLocks noGrp="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kumimoji="0" lang="en-US" altLang="ja-JP" sz="1200"/>
              <a:t>日本医薬品原薬工業会　法規委員会</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フッター プレースホルダ 3">
            <a:extLst>
              <a:ext uri="{FF2B5EF4-FFF2-40B4-BE49-F238E27FC236}">
                <a16:creationId xmlns:a16="http://schemas.microsoft.com/office/drawing/2014/main" id="{2E069C0F-5DE6-985B-C59D-A535B00C38C6}"/>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latin typeface="+mn-lt"/>
                <a:ea typeface="+mn-ea"/>
              </a:rPr>
              <a:t>日本医薬品原薬工業会　法規委員会</a:t>
            </a:r>
          </a:p>
        </p:txBody>
      </p:sp>
      <p:sp>
        <p:nvSpPr>
          <p:cNvPr id="54275" name="スライド番号プレースホルダ 4">
            <a:extLst>
              <a:ext uri="{FF2B5EF4-FFF2-40B4-BE49-F238E27FC236}">
                <a16:creationId xmlns:a16="http://schemas.microsoft.com/office/drawing/2014/main" id="{B37CF6A1-3067-29DD-7443-85ED291A5251}"/>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12D23B0A-A787-4F8E-85E3-A712132A8DDF}" type="slidenum">
              <a:rPr kumimoji="0" lang="en-US" altLang="ja-JP" sz="1200" smtClean="0">
                <a:latin typeface="+mn-lt"/>
                <a:ea typeface="+mn-ea"/>
              </a:rPr>
              <a:pPr>
                <a:spcBef>
                  <a:spcPct val="0"/>
                </a:spcBef>
                <a:buClrTx/>
                <a:buSzTx/>
                <a:buFontTx/>
                <a:buNone/>
              </a:pPr>
              <a:t>10</a:t>
            </a:fld>
            <a:endParaRPr kumimoji="0" lang="en-US" altLang="ja-JP" sz="1200">
              <a:latin typeface="+mn-lt"/>
              <a:ea typeface="+mn-ea"/>
            </a:endParaRPr>
          </a:p>
        </p:txBody>
      </p:sp>
      <p:sp>
        <p:nvSpPr>
          <p:cNvPr id="54276" name="Rectangle 5">
            <a:extLst>
              <a:ext uri="{FF2B5EF4-FFF2-40B4-BE49-F238E27FC236}">
                <a16:creationId xmlns:a16="http://schemas.microsoft.com/office/drawing/2014/main" id="{BEE6EDF7-2AAA-5B35-3A1F-CD004AD4A5F5}"/>
              </a:ext>
            </a:extLst>
          </p:cNvPr>
          <p:cNvSpPr>
            <a:spLocks noChangeArrowheads="1"/>
          </p:cNvSpPr>
          <p:nvPr/>
        </p:nvSpPr>
        <p:spPr bwMode="auto">
          <a:xfrm>
            <a:off x="457200" y="471600"/>
            <a:ext cx="8229600" cy="754063"/>
          </a:xfrm>
          <a:prstGeom prst="rect">
            <a:avLst/>
          </a:prstGeom>
          <a:solidFill>
            <a:srgbClr val="92D050"/>
          </a:solidFill>
          <a:ln>
            <a:noFill/>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b="1">
                <a:latin typeface="+mn-lt"/>
                <a:ea typeface="+mn-ea"/>
              </a:rPr>
              <a:t>簡易相談</a:t>
            </a:r>
          </a:p>
        </p:txBody>
      </p:sp>
      <p:pic>
        <p:nvPicPr>
          <p:cNvPr id="54278" name="図 3">
            <a:extLst>
              <a:ext uri="{FF2B5EF4-FFF2-40B4-BE49-F238E27FC236}">
                <a16:creationId xmlns:a16="http://schemas.microsoft.com/office/drawing/2014/main" id="{5D7AF01F-ED42-1629-D6B3-238AF762D84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6713" y="1976128"/>
            <a:ext cx="8092564" cy="1656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a:extLst>
              <a:ext uri="{FF2B5EF4-FFF2-40B4-BE49-F238E27FC236}">
                <a16:creationId xmlns:a16="http://schemas.microsoft.com/office/drawing/2014/main" id="{4F69AEE4-63D8-947B-1157-75F793D7A62A}"/>
              </a:ext>
            </a:extLst>
          </p:cNvPr>
          <p:cNvSpPr/>
          <p:nvPr/>
        </p:nvSpPr>
        <p:spPr>
          <a:xfrm>
            <a:off x="309403" y="3886200"/>
            <a:ext cx="8701088" cy="1569660"/>
          </a:xfrm>
          <a:prstGeom prst="rect">
            <a:avLst/>
          </a:prstGeom>
        </p:spPr>
        <p:txBody>
          <a:bodyPr>
            <a:spAutoFit/>
          </a:bodyPr>
          <a:lstStyle/>
          <a:p>
            <a:pPr>
              <a:defRPr/>
            </a:pPr>
            <a:r>
              <a:rPr lang="ja-JP" altLang="en-US" sz="2400" dirty="0">
                <a:latin typeface="+mn-lt"/>
                <a:ea typeface="+mn-ea"/>
              </a:rPr>
              <a:t>対面助言申込書の相談内容はできる限り具体的かつ簡潔に記載する。</a:t>
            </a:r>
            <a:endParaRPr lang="en-US" altLang="ja-JP" sz="2400" dirty="0">
              <a:latin typeface="+mn-lt"/>
              <a:ea typeface="+mn-ea"/>
            </a:endParaRPr>
          </a:p>
          <a:p>
            <a:pPr>
              <a:defRPr/>
            </a:pPr>
            <a:r>
              <a:rPr lang="ja-JP" altLang="en-US" sz="2400" dirty="0">
                <a:latin typeface="+mn-lt"/>
                <a:ea typeface="+mn-ea"/>
              </a:rPr>
              <a:t>対面助言申込書に記載した以外の相談事項には、原則として、指導及び助言はできない。</a:t>
            </a:r>
          </a:p>
        </p:txBody>
      </p:sp>
      <p:sp>
        <p:nvSpPr>
          <p:cNvPr id="3" name="テキスト ボックス 12">
            <a:extLst>
              <a:ext uri="{FF2B5EF4-FFF2-40B4-BE49-F238E27FC236}">
                <a16:creationId xmlns:a16="http://schemas.microsoft.com/office/drawing/2014/main" id="{DA7EC587-5C1B-E706-7ECD-1B1F9C15E634}"/>
              </a:ext>
            </a:extLst>
          </p:cNvPr>
          <p:cNvSpPr txBox="1">
            <a:spLocks noChangeArrowheads="1"/>
          </p:cNvSpPr>
          <p:nvPr/>
        </p:nvSpPr>
        <p:spPr bwMode="auto">
          <a:xfrm>
            <a:off x="5626800" y="1317600"/>
            <a:ext cx="3060000" cy="28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pPr>
            <a:r>
              <a:rPr lang="en-US" altLang="ja-JP" sz="1600" b="1" dirty="0" smtClean="0"/>
              <a:t>Ⅰ</a:t>
            </a:r>
            <a:r>
              <a:rPr lang="en-US" altLang="ja-JP" sz="1600" b="1" dirty="0" smtClean="0">
                <a:latin typeface="+mn-lt"/>
                <a:ea typeface="+mn-ea"/>
              </a:rPr>
              <a:t>-15</a:t>
            </a:r>
            <a:r>
              <a:rPr lang="en-US" altLang="ja-JP" sz="1600" b="1" dirty="0"/>
              <a:t>〜</a:t>
            </a:r>
            <a:r>
              <a:rPr lang="en-US" altLang="ja-JP" sz="1600" b="1" dirty="0" smtClean="0">
                <a:latin typeface="+mn-lt"/>
                <a:ea typeface="+mn-ea"/>
              </a:rPr>
              <a:t>20 p15</a:t>
            </a:r>
            <a:r>
              <a:rPr lang="en-US" altLang="ja-JP" sz="1600" b="1" dirty="0"/>
              <a:t>〜</a:t>
            </a:r>
            <a:r>
              <a:rPr lang="en-US" altLang="ja-JP" sz="1600" b="1" dirty="0" smtClean="0">
                <a:latin typeface="+mn-lt"/>
                <a:ea typeface="+mn-ea"/>
              </a:rPr>
              <a:t>20</a:t>
            </a:r>
            <a:r>
              <a:rPr lang="en-US" altLang="ja-JP" sz="1600" b="1" dirty="0">
                <a:latin typeface="+mn-lt"/>
                <a:ea typeface="+mn-ea"/>
              </a:rPr>
              <a:t>, </a:t>
            </a:r>
            <a:r>
              <a:rPr lang="en-US" altLang="ja-JP" sz="1600" b="1" dirty="0"/>
              <a:t>Ⅱ</a:t>
            </a:r>
            <a:r>
              <a:rPr lang="en-US" altLang="ja-JP" sz="1600" b="1" dirty="0" smtClean="0">
                <a:latin typeface="+mn-lt"/>
                <a:ea typeface="+mn-ea"/>
              </a:rPr>
              <a:t>-30 </a:t>
            </a:r>
            <a:r>
              <a:rPr lang="en-US" altLang="ja-JP" sz="1600" b="1" dirty="0">
                <a:latin typeface="+mn-lt"/>
                <a:ea typeface="+mn-ea"/>
              </a:rPr>
              <a:t>p68</a:t>
            </a:r>
            <a:endParaRPr lang="ja-JP" altLang="en-US" sz="1600" b="1" dirty="0">
              <a:latin typeface="+mn-lt"/>
              <a:ea typeface="+mn-ea"/>
            </a:endParaRPr>
          </a:p>
        </p:txBody>
      </p:sp>
    </p:spTree>
    <p:custDataLst>
      <p:tags r:id="rId1"/>
    </p:custDataLst>
    <p:extLst>
      <p:ext uri="{BB962C8B-B14F-4D97-AF65-F5344CB8AC3E}">
        <p14:creationId xmlns:p14="http://schemas.microsoft.com/office/powerpoint/2010/main" val="4077668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フッター プレースホルダ 3">
            <a:extLst>
              <a:ext uri="{FF2B5EF4-FFF2-40B4-BE49-F238E27FC236}">
                <a16:creationId xmlns:a16="http://schemas.microsoft.com/office/drawing/2014/main" id="{54C84CD2-36CF-70A3-E258-E39F44BB9144}"/>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latin typeface="+mn-lt"/>
                <a:ea typeface="+mn-ea"/>
              </a:rPr>
              <a:t>日本医薬品原薬工業会　法規委員会</a:t>
            </a:r>
          </a:p>
        </p:txBody>
      </p:sp>
      <p:sp>
        <p:nvSpPr>
          <p:cNvPr id="58371" name="スライド番号プレースホルダ 4">
            <a:extLst>
              <a:ext uri="{FF2B5EF4-FFF2-40B4-BE49-F238E27FC236}">
                <a16:creationId xmlns:a16="http://schemas.microsoft.com/office/drawing/2014/main" id="{958B0701-BB76-67AE-A14E-942D5BFEFC51}"/>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C95DBC79-EE65-4CFF-BCF9-3BA692D7DCB9}" type="slidenum">
              <a:rPr kumimoji="0" lang="en-US" altLang="ja-JP" sz="1200" smtClean="0">
                <a:latin typeface="+mn-lt"/>
                <a:ea typeface="+mn-ea"/>
              </a:rPr>
              <a:pPr>
                <a:spcBef>
                  <a:spcPct val="0"/>
                </a:spcBef>
                <a:buClrTx/>
                <a:buSzTx/>
                <a:buFontTx/>
                <a:buNone/>
              </a:pPr>
              <a:t>11</a:t>
            </a:fld>
            <a:endParaRPr kumimoji="0" lang="en-US" altLang="ja-JP" sz="1200">
              <a:latin typeface="+mn-lt"/>
              <a:ea typeface="+mn-ea"/>
            </a:endParaRPr>
          </a:p>
        </p:txBody>
      </p:sp>
      <p:sp>
        <p:nvSpPr>
          <p:cNvPr id="58372" name="Rectangle 5">
            <a:extLst>
              <a:ext uri="{FF2B5EF4-FFF2-40B4-BE49-F238E27FC236}">
                <a16:creationId xmlns:a16="http://schemas.microsoft.com/office/drawing/2014/main" id="{A4D0C58C-B435-DEB4-CED5-939D26AEB6AF}"/>
              </a:ext>
            </a:extLst>
          </p:cNvPr>
          <p:cNvSpPr>
            <a:spLocks noChangeArrowheads="1"/>
          </p:cNvSpPr>
          <p:nvPr/>
        </p:nvSpPr>
        <p:spPr bwMode="auto">
          <a:xfrm>
            <a:off x="457200" y="471600"/>
            <a:ext cx="8229600" cy="754063"/>
          </a:xfrm>
          <a:prstGeom prst="rect">
            <a:avLst/>
          </a:prstGeom>
          <a:solidFill>
            <a:srgbClr val="FFFF00"/>
          </a:solidFill>
          <a:ln>
            <a:noFill/>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1">
                <a:latin typeface="+mn-lt"/>
                <a:ea typeface="+mn-ea"/>
              </a:rPr>
              <a:t>医薬品</a:t>
            </a:r>
            <a:r>
              <a:rPr lang="en-US" altLang="ja-JP" sz="2400" b="1">
                <a:latin typeface="+mn-lt"/>
                <a:ea typeface="+mn-ea"/>
              </a:rPr>
              <a:t>/</a:t>
            </a:r>
            <a:r>
              <a:rPr lang="ja-JP" altLang="en-US" sz="2400" b="1">
                <a:latin typeface="+mn-lt"/>
                <a:ea typeface="+mn-ea"/>
              </a:rPr>
              <a:t>後発医薬品変更届出</a:t>
            </a:r>
            <a:endParaRPr lang="en-US" altLang="ja-JP" sz="2400" b="1">
              <a:latin typeface="+mn-lt"/>
              <a:ea typeface="+mn-ea"/>
            </a:endParaRPr>
          </a:p>
          <a:p>
            <a:pPr algn="ctr" eaLnBrk="1" hangingPunct="1">
              <a:spcBef>
                <a:spcPct val="0"/>
              </a:spcBef>
              <a:buClrTx/>
              <a:buSzTx/>
              <a:buFontTx/>
              <a:buNone/>
            </a:pPr>
            <a:r>
              <a:rPr lang="ja-JP" altLang="en-US" sz="2400" b="1">
                <a:latin typeface="+mn-lt"/>
                <a:ea typeface="+mn-ea"/>
              </a:rPr>
              <a:t>事前確認簡易相談について</a:t>
            </a:r>
            <a:r>
              <a:rPr lang="en-US" altLang="ja-JP" sz="2400" b="1">
                <a:latin typeface="+mn-lt"/>
                <a:ea typeface="+mn-ea"/>
              </a:rPr>
              <a:t>(GCN </a:t>
            </a:r>
            <a:r>
              <a:rPr lang="ja-JP" altLang="en-US" sz="2400" b="1">
                <a:latin typeface="+mn-lt"/>
                <a:ea typeface="+mn-ea"/>
              </a:rPr>
              <a:t>相談</a:t>
            </a:r>
            <a:r>
              <a:rPr lang="en-US" altLang="ja-JP" sz="2400" b="1">
                <a:latin typeface="+mn-lt"/>
                <a:ea typeface="+mn-ea"/>
              </a:rPr>
              <a:t>)</a:t>
            </a:r>
            <a:endParaRPr lang="ja-JP" altLang="en-US" sz="2400" b="1">
              <a:latin typeface="+mn-lt"/>
              <a:ea typeface="+mn-ea"/>
            </a:endParaRPr>
          </a:p>
        </p:txBody>
      </p:sp>
      <p:sp>
        <p:nvSpPr>
          <p:cNvPr id="58373" name="テキスト ボックス 12">
            <a:extLst>
              <a:ext uri="{FF2B5EF4-FFF2-40B4-BE49-F238E27FC236}">
                <a16:creationId xmlns:a16="http://schemas.microsoft.com/office/drawing/2014/main" id="{E179980E-6A7C-ADFD-B9DE-19F9133BD22E}"/>
              </a:ext>
            </a:extLst>
          </p:cNvPr>
          <p:cNvSpPr txBox="1">
            <a:spLocks noChangeArrowheads="1"/>
          </p:cNvSpPr>
          <p:nvPr/>
        </p:nvSpPr>
        <p:spPr bwMode="auto">
          <a:xfrm>
            <a:off x="5698800" y="1317600"/>
            <a:ext cx="2988000" cy="28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pPr>
            <a:r>
              <a:rPr lang="en-US" altLang="ja-JP" sz="1600" b="1" dirty="0"/>
              <a:t>Ⅰ</a:t>
            </a:r>
            <a:r>
              <a:rPr lang="nn-NO" altLang="ja-JP" sz="1600" b="1" dirty="0" smtClean="0">
                <a:latin typeface="+mn-lt"/>
                <a:ea typeface="+mn-ea"/>
              </a:rPr>
              <a:t>-21</a:t>
            </a:r>
            <a:r>
              <a:rPr lang="en-US" altLang="ja-JP" sz="1600" b="1" dirty="0"/>
              <a:t>〜</a:t>
            </a:r>
            <a:r>
              <a:rPr lang="nn-NO" altLang="ja-JP" sz="1600" b="1" dirty="0" smtClean="0">
                <a:latin typeface="+mn-lt"/>
                <a:ea typeface="+mn-ea"/>
              </a:rPr>
              <a:t>23 p21</a:t>
            </a:r>
            <a:r>
              <a:rPr lang="en-US" altLang="ja-JP" sz="1600" b="1" dirty="0"/>
              <a:t>〜</a:t>
            </a:r>
            <a:r>
              <a:rPr lang="nn-NO" altLang="ja-JP" sz="1600" b="1" dirty="0" smtClean="0">
                <a:latin typeface="+mn-lt"/>
                <a:ea typeface="+mn-ea"/>
              </a:rPr>
              <a:t>23</a:t>
            </a:r>
            <a:r>
              <a:rPr lang="nn-NO" altLang="ja-JP" sz="1600" b="1" dirty="0">
                <a:latin typeface="+mn-lt"/>
                <a:ea typeface="+mn-ea"/>
              </a:rPr>
              <a:t>, </a:t>
            </a:r>
            <a:r>
              <a:rPr lang="en-US" altLang="ja-JP" sz="1600" b="1" dirty="0"/>
              <a:t>Ⅱ</a:t>
            </a:r>
            <a:r>
              <a:rPr lang="nn-NO" altLang="ja-JP" sz="1600" b="1" dirty="0" smtClean="0">
                <a:latin typeface="+mn-lt"/>
                <a:ea typeface="+mn-ea"/>
              </a:rPr>
              <a:t>-30 </a:t>
            </a:r>
            <a:r>
              <a:rPr lang="nn-NO" altLang="ja-JP" sz="1600" b="1" dirty="0">
                <a:latin typeface="+mn-lt"/>
                <a:ea typeface="+mn-ea"/>
              </a:rPr>
              <a:t>p68</a:t>
            </a:r>
          </a:p>
        </p:txBody>
      </p:sp>
      <p:sp>
        <p:nvSpPr>
          <p:cNvPr id="58374" name="コンテンツ プレースホルダー 2">
            <a:extLst>
              <a:ext uri="{FF2B5EF4-FFF2-40B4-BE49-F238E27FC236}">
                <a16:creationId xmlns:a16="http://schemas.microsoft.com/office/drawing/2014/main" id="{350FC357-2DEA-1ED9-6DC2-039A0B4EF902}"/>
              </a:ext>
            </a:extLst>
          </p:cNvPr>
          <p:cNvSpPr>
            <a:spLocks noGrp="1" noChangeArrowheads="1"/>
          </p:cNvSpPr>
          <p:nvPr>
            <p:ph idx="1"/>
          </p:nvPr>
        </p:nvSpPr>
        <p:spPr>
          <a:xfrm>
            <a:off x="228600" y="1528763"/>
            <a:ext cx="8686800" cy="1735137"/>
          </a:xfrm>
        </p:spPr>
        <p:txBody>
          <a:bodyPr/>
          <a:lstStyle/>
          <a:p>
            <a:pPr marL="0" indent="0">
              <a:buFont typeface="Wingdings" panose="05000000000000000000" pitchFamily="2" charset="2"/>
              <a:buNone/>
            </a:pPr>
            <a:r>
              <a:rPr lang="ja-JP" altLang="en-US" sz="2400" dirty="0"/>
              <a:t>承認事項と製造実態の</a:t>
            </a:r>
            <a:r>
              <a:rPr lang="ja-JP" altLang="en-US" sz="2400" b="1" u="sng" dirty="0">
                <a:solidFill>
                  <a:srgbClr val="FF0000"/>
                </a:solidFill>
              </a:rPr>
              <a:t>相違</a:t>
            </a:r>
            <a:r>
              <a:rPr lang="ja-JP" altLang="en-US" sz="2400" dirty="0"/>
              <a:t>が判明した場合において、当該不備が製品の品質、有効性及び安全性に影響を与える恐れがないことについての確認を受けるための相談であり、確認を受けた後、</a:t>
            </a:r>
            <a:r>
              <a:rPr lang="ja-JP" altLang="en-US" sz="2400" b="1" dirty="0">
                <a:solidFill>
                  <a:srgbClr val="FF0000"/>
                </a:solidFill>
              </a:rPr>
              <a:t>ただちに</a:t>
            </a:r>
            <a:r>
              <a:rPr lang="en-US" altLang="ja-JP" sz="2400" b="1" dirty="0">
                <a:solidFill>
                  <a:srgbClr val="FF0000"/>
                </a:solidFill>
              </a:rPr>
              <a:t>MF</a:t>
            </a:r>
            <a:r>
              <a:rPr lang="ja-JP" altLang="en-US" sz="2400" b="1" dirty="0">
                <a:solidFill>
                  <a:srgbClr val="FF0000"/>
                </a:solidFill>
              </a:rPr>
              <a:t>軽微変更届を行うことが求められる。</a:t>
            </a:r>
            <a:r>
              <a:rPr lang="en-US" altLang="ja-JP" sz="2400" b="1" dirty="0">
                <a:solidFill>
                  <a:srgbClr val="FF0000"/>
                </a:solidFill>
              </a:rPr>
              <a:t>(30</a:t>
            </a:r>
            <a:r>
              <a:rPr lang="ja-JP" altLang="en-US" sz="2400" b="1" dirty="0">
                <a:solidFill>
                  <a:srgbClr val="FF0000"/>
                </a:solidFill>
              </a:rPr>
              <a:t>日以内）</a:t>
            </a:r>
            <a:endParaRPr lang="en-US" altLang="ja-JP" sz="2400" b="1" dirty="0">
              <a:solidFill>
                <a:srgbClr val="FF0000"/>
              </a:solidFill>
            </a:endParaRPr>
          </a:p>
          <a:p>
            <a:pPr marL="0" indent="0">
              <a:buFont typeface="Wingdings" panose="05000000000000000000" pitchFamily="2" charset="2"/>
              <a:buNone/>
            </a:pPr>
            <a:endParaRPr lang="en-US" altLang="ja-JP" sz="2400" dirty="0">
              <a:solidFill>
                <a:srgbClr val="FF0000"/>
              </a:solidFill>
            </a:endParaRPr>
          </a:p>
          <a:p>
            <a:pPr marL="0" indent="0">
              <a:buFont typeface="Wingdings" panose="05000000000000000000" pitchFamily="2" charset="2"/>
              <a:buNone/>
            </a:pPr>
            <a:r>
              <a:rPr lang="ja-JP" altLang="en-US" sz="2400" dirty="0"/>
              <a:t>相談の対象範囲</a:t>
            </a:r>
            <a:endParaRPr lang="en-US" altLang="ja-JP" sz="2400" dirty="0"/>
          </a:p>
          <a:p>
            <a:pPr marL="0" indent="0">
              <a:buFont typeface="Wingdings" panose="05000000000000000000" pitchFamily="2" charset="2"/>
              <a:buNone/>
            </a:pPr>
            <a:r>
              <a:rPr lang="ja-JP" altLang="en-US" sz="1800" dirty="0"/>
              <a:t>　①申請書の誤記載に由来する等の不備であって、</a:t>
            </a:r>
            <a:endParaRPr lang="en-US" altLang="ja-JP" sz="1800" dirty="0"/>
          </a:p>
          <a:p>
            <a:pPr marL="0" indent="0">
              <a:buFont typeface="Wingdings" panose="05000000000000000000" pitchFamily="2" charset="2"/>
              <a:buNone/>
            </a:pPr>
            <a:r>
              <a:rPr lang="ja-JP" altLang="en-US" sz="1800" dirty="0"/>
              <a:t>　製品の品質、有効性及び安全性に</a:t>
            </a:r>
            <a:r>
              <a:rPr lang="ja-JP" altLang="en-US" sz="1800" b="1" u="sng" dirty="0"/>
              <a:t>影響を与えるおそれのないもの</a:t>
            </a:r>
            <a:r>
              <a:rPr lang="en-US" altLang="ja-JP" sz="1800" b="1" u="sng" baseline="30000" dirty="0"/>
              <a:t>※</a:t>
            </a:r>
          </a:p>
          <a:p>
            <a:pPr marL="0" indent="0">
              <a:buFont typeface="Wingdings" panose="05000000000000000000" pitchFamily="2" charset="2"/>
              <a:buNone/>
            </a:pPr>
            <a:endParaRPr lang="en-US" altLang="ja-JP" sz="1400" dirty="0"/>
          </a:p>
          <a:p>
            <a:pPr marL="0" indent="0">
              <a:buFont typeface="Wingdings" panose="05000000000000000000" pitchFamily="2" charset="2"/>
              <a:buNone/>
            </a:pPr>
            <a:r>
              <a:rPr lang="en-US" altLang="ja-JP" sz="1200" dirty="0"/>
              <a:t>※</a:t>
            </a:r>
            <a:r>
              <a:rPr lang="ja-JP" altLang="en-US" sz="1200" dirty="0"/>
              <a:t>医薬品の品質に係る承認事項の変更に係る取扱い等について」</a:t>
            </a:r>
            <a:r>
              <a:rPr lang="en-US" altLang="ja-JP" sz="1200" dirty="0"/>
              <a:t>(H30.3.9 </a:t>
            </a:r>
            <a:r>
              <a:rPr lang="ja-JP" altLang="en-US" sz="1200" dirty="0"/>
              <a:t>薬生薬審発</a:t>
            </a:r>
            <a:r>
              <a:rPr lang="en-US" altLang="ja-JP" sz="1200" dirty="0"/>
              <a:t>0309-1</a:t>
            </a:r>
            <a:r>
              <a:rPr lang="ja-JP" altLang="en-US" sz="1200" dirty="0"/>
              <a:t>・薬生監麻発</a:t>
            </a:r>
            <a:r>
              <a:rPr lang="en-US" altLang="ja-JP" sz="1200" dirty="0"/>
              <a:t>0309-1)</a:t>
            </a:r>
            <a:r>
              <a:rPr lang="ja-JP" altLang="en-US" sz="1200" dirty="0"/>
              <a:t>の記，第</a:t>
            </a:r>
            <a:r>
              <a:rPr lang="en-US" altLang="ja-JP" sz="1200" dirty="0"/>
              <a:t>3</a:t>
            </a:r>
            <a:r>
              <a:rPr lang="ja-JP" altLang="en-US" sz="1200" dirty="0"/>
              <a:t>，「</a:t>
            </a:r>
            <a:r>
              <a:rPr lang="en-US" altLang="ja-JP" sz="1200" dirty="0"/>
              <a:t>1. </a:t>
            </a:r>
            <a:r>
              <a:rPr lang="ja-JP" altLang="en-US" sz="1200" dirty="0"/>
              <a:t>製品の品質，有効性及び安全性に影響を与えるおそれのないものに関する手続」参照</a:t>
            </a:r>
            <a:endParaRPr lang="en-US" altLang="ja-JP" sz="1200" dirty="0"/>
          </a:p>
          <a:p>
            <a:pPr marL="0" indent="0">
              <a:buFont typeface="Wingdings" panose="05000000000000000000" pitchFamily="2" charset="2"/>
              <a:buNone/>
            </a:pPr>
            <a:endParaRPr lang="en-US" altLang="ja-JP" sz="1800" dirty="0"/>
          </a:p>
          <a:p>
            <a:pPr marL="0" indent="0">
              <a:buFont typeface="Wingdings" panose="05000000000000000000" pitchFamily="2" charset="2"/>
              <a:buNone/>
            </a:pPr>
            <a:endParaRPr lang="en-US" altLang="ja-JP" sz="1800" dirty="0"/>
          </a:p>
          <a:p>
            <a:pPr marL="0" indent="0">
              <a:buFont typeface="Wingdings" panose="05000000000000000000" pitchFamily="2" charset="2"/>
              <a:buNone/>
            </a:pPr>
            <a:endParaRPr lang="en-US" altLang="ja-JP" sz="1800" dirty="0"/>
          </a:p>
          <a:p>
            <a:pPr marL="0" indent="0">
              <a:buFont typeface="Wingdings" panose="05000000000000000000" pitchFamily="2" charset="2"/>
              <a:buNone/>
            </a:pPr>
            <a:endParaRPr lang="en-US" altLang="ja-JP" sz="1800" dirty="0"/>
          </a:p>
        </p:txBody>
      </p:sp>
      <p:sp>
        <p:nvSpPr>
          <p:cNvPr id="58375" name="テキスト ボックス 2">
            <a:extLst>
              <a:ext uri="{FF2B5EF4-FFF2-40B4-BE49-F238E27FC236}">
                <a16:creationId xmlns:a16="http://schemas.microsoft.com/office/drawing/2014/main" id="{A9B78B40-FDA4-6E54-654A-5371A8B20277}"/>
              </a:ext>
            </a:extLst>
          </p:cNvPr>
          <p:cNvSpPr txBox="1">
            <a:spLocks noChangeArrowheads="1"/>
          </p:cNvSpPr>
          <p:nvPr/>
        </p:nvSpPr>
        <p:spPr bwMode="auto">
          <a:xfrm>
            <a:off x="127000" y="5621338"/>
            <a:ext cx="88900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ja-JP" altLang="en-US" sz="1600" dirty="0">
                <a:latin typeface="+mn-lt"/>
                <a:ea typeface="+mn-ea"/>
              </a:rPr>
              <a:t>①に該当しないと判断する場合や、本相談の結果、①には該当しないと判断された場合、</a:t>
            </a:r>
            <a:endParaRPr lang="en-US" altLang="ja-JP" sz="1600" dirty="0">
              <a:latin typeface="+mn-lt"/>
              <a:ea typeface="+mn-ea"/>
            </a:endParaRPr>
          </a:p>
          <a:p>
            <a:pPr>
              <a:spcBef>
                <a:spcPct val="0"/>
              </a:spcBef>
              <a:buClrTx/>
              <a:buSzTx/>
              <a:buFontTx/>
              <a:buNone/>
            </a:pPr>
            <a:r>
              <a:rPr lang="ja-JP" altLang="en-US" sz="1600" dirty="0">
                <a:latin typeface="+mn-lt"/>
                <a:ea typeface="+mn-ea"/>
              </a:rPr>
              <a:t>発生経緯、不備の内容、想定される品質、有効性及び安全性への影響並びにこれを踏まえた対応案をまとめた資料を用意の上、直ちに厚生労働省医薬局医薬品審査管理課へ申し出ること。</a:t>
            </a:r>
            <a:endParaRPr lang="en-US" altLang="ja-JP" sz="1600" dirty="0">
              <a:latin typeface="+mn-lt"/>
              <a:ea typeface="+mn-ea"/>
            </a:endParaRPr>
          </a:p>
        </p:txBody>
      </p:sp>
    </p:spTree>
    <p:custDataLst>
      <p:tags r:id="rId1"/>
    </p:custDataLst>
    <p:extLst>
      <p:ext uri="{BB962C8B-B14F-4D97-AF65-F5344CB8AC3E}">
        <p14:creationId xmlns:p14="http://schemas.microsoft.com/office/powerpoint/2010/main" val="2176388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フッター プレースホルダ 3">
            <a:extLst>
              <a:ext uri="{FF2B5EF4-FFF2-40B4-BE49-F238E27FC236}">
                <a16:creationId xmlns:a16="http://schemas.microsoft.com/office/drawing/2014/main" id="{2631B8A2-FC23-5495-3E33-28DC8E64DA97}"/>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latin typeface="+mn-lt"/>
                <a:ea typeface="+mn-ea"/>
              </a:rPr>
              <a:t>日本医薬品原薬工業会　法規委員会</a:t>
            </a:r>
          </a:p>
        </p:txBody>
      </p:sp>
      <p:sp>
        <p:nvSpPr>
          <p:cNvPr id="66563" name="スライド番号プレースホルダ 4">
            <a:extLst>
              <a:ext uri="{FF2B5EF4-FFF2-40B4-BE49-F238E27FC236}">
                <a16:creationId xmlns:a16="http://schemas.microsoft.com/office/drawing/2014/main" id="{6A9CC420-E6FD-D0C6-F271-6BE39E87C431}"/>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28A1C2D7-8789-436D-AEC5-05A3794CFC93}" type="slidenum">
              <a:rPr kumimoji="0" lang="en-US" altLang="ja-JP" sz="1200" smtClean="0">
                <a:latin typeface="+mn-lt"/>
                <a:ea typeface="+mn-ea"/>
              </a:rPr>
              <a:pPr>
                <a:spcBef>
                  <a:spcPct val="0"/>
                </a:spcBef>
                <a:buClrTx/>
                <a:buSzTx/>
                <a:buFontTx/>
                <a:buNone/>
              </a:pPr>
              <a:t>12</a:t>
            </a:fld>
            <a:endParaRPr kumimoji="0" lang="en-US" altLang="ja-JP" sz="1200">
              <a:latin typeface="+mn-lt"/>
              <a:ea typeface="+mn-ea"/>
            </a:endParaRPr>
          </a:p>
        </p:txBody>
      </p:sp>
      <p:pic>
        <p:nvPicPr>
          <p:cNvPr id="66566" name="図 2">
            <a:extLst>
              <a:ext uri="{FF2B5EF4-FFF2-40B4-BE49-F238E27FC236}">
                <a16:creationId xmlns:a16="http://schemas.microsoft.com/office/drawing/2014/main" id="{7D622064-4D62-5435-96A7-E2F7200136B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1513" y="1422108"/>
            <a:ext cx="7165810" cy="2974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コンテンツ プレースホルダー 2">
            <a:extLst>
              <a:ext uri="{FF2B5EF4-FFF2-40B4-BE49-F238E27FC236}">
                <a16:creationId xmlns:a16="http://schemas.microsoft.com/office/drawing/2014/main" id="{0C72AF58-2BC5-96C7-BEE1-F500C08C5D1A}"/>
              </a:ext>
            </a:extLst>
          </p:cNvPr>
          <p:cNvSpPr txBox="1">
            <a:spLocks noChangeArrowheads="1"/>
          </p:cNvSpPr>
          <p:nvPr/>
        </p:nvSpPr>
        <p:spPr bwMode="auto">
          <a:xfrm>
            <a:off x="366713" y="4405830"/>
            <a:ext cx="9026434"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9pPr>
          </a:lstStyle>
          <a:p>
            <a:pPr marL="0" indent="0">
              <a:buFont typeface="Wingdings" panose="05000000000000000000" pitchFamily="2" charset="2"/>
              <a:buNone/>
            </a:pPr>
            <a:r>
              <a:rPr lang="ja-JP" altLang="en-US" sz="2200" kern="0" dirty="0"/>
              <a:t>申込書には、</a:t>
            </a:r>
            <a:r>
              <a:rPr lang="ja-JP" altLang="en-US" sz="2200" kern="0" dirty="0">
                <a:solidFill>
                  <a:srgbClr val="FF0000"/>
                </a:solidFill>
              </a:rPr>
              <a:t>不備の内容、発生時期、発生の経緯</a:t>
            </a:r>
            <a:r>
              <a:rPr lang="ja-JP" altLang="en-US" sz="2200" kern="0" dirty="0"/>
              <a:t>は必ず記載すること。</a:t>
            </a:r>
            <a:endParaRPr lang="en-US" altLang="ja-JP" sz="2200" kern="0" dirty="0"/>
          </a:p>
          <a:p>
            <a:pPr marL="0" indent="0">
              <a:buFont typeface="Wingdings" panose="05000000000000000000" pitchFamily="2" charset="2"/>
              <a:buNone/>
            </a:pPr>
            <a:endParaRPr lang="en-US" altLang="ja-JP" sz="2200" kern="0" dirty="0"/>
          </a:p>
          <a:p>
            <a:pPr marL="0" indent="0">
              <a:buFont typeface="Wingdings" panose="05000000000000000000" pitchFamily="2" charset="2"/>
              <a:buNone/>
            </a:pPr>
            <a:r>
              <a:rPr lang="ja-JP" altLang="en-US" sz="2200" kern="0" dirty="0"/>
              <a:t>　</a:t>
            </a:r>
            <a:endParaRPr lang="en-US" altLang="ja-JP" sz="2200" kern="0" dirty="0"/>
          </a:p>
          <a:p>
            <a:pPr marL="0" indent="0">
              <a:buFont typeface="Wingdings" panose="05000000000000000000" pitchFamily="2" charset="2"/>
              <a:buNone/>
            </a:pPr>
            <a:endParaRPr lang="en-US" altLang="ja-JP" sz="2200" kern="0" dirty="0"/>
          </a:p>
        </p:txBody>
      </p:sp>
      <p:sp>
        <p:nvSpPr>
          <p:cNvPr id="3" name="テキスト ボックス 3">
            <a:extLst>
              <a:ext uri="{FF2B5EF4-FFF2-40B4-BE49-F238E27FC236}">
                <a16:creationId xmlns:a16="http://schemas.microsoft.com/office/drawing/2014/main" id="{D675EA77-BAB4-1A52-6270-DE1903B43230}"/>
              </a:ext>
            </a:extLst>
          </p:cNvPr>
          <p:cNvSpPr txBox="1">
            <a:spLocks noChangeArrowheads="1"/>
          </p:cNvSpPr>
          <p:nvPr/>
        </p:nvSpPr>
        <p:spPr bwMode="auto">
          <a:xfrm>
            <a:off x="503377" y="4846853"/>
            <a:ext cx="8287924" cy="1581972"/>
          </a:xfrm>
          <a:prstGeom prst="rect">
            <a:avLst/>
          </a:prstGeom>
          <a:solidFill>
            <a:srgbClr val="FFCC99"/>
          </a:solidFill>
          <a:ln w="9525">
            <a:solidFill>
              <a:srgbClr val="00B050"/>
            </a:solidFill>
            <a:miter lim="800000"/>
            <a:headEnd/>
            <a:tailEnd/>
          </a:ln>
        </p:spPr>
        <p:txBody>
          <a:bodyPr wrap="squar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marL="0" indent="0">
              <a:buFont typeface="Wingdings" panose="05000000000000000000" pitchFamily="2" charset="2"/>
              <a:buNone/>
            </a:pPr>
            <a:r>
              <a:rPr lang="ja-JP" altLang="en-US" sz="2200" dirty="0">
                <a:latin typeface="+mn-lt"/>
                <a:ea typeface="+mn-ea"/>
              </a:rPr>
              <a:t>・届書提出時には、</a:t>
            </a:r>
            <a:r>
              <a:rPr lang="en-US" altLang="ja-JP" sz="2200" dirty="0">
                <a:latin typeface="+mn-lt"/>
                <a:ea typeface="+mn-ea"/>
              </a:rPr>
              <a:t>PMDA</a:t>
            </a:r>
            <a:r>
              <a:rPr lang="ja-JP" altLang="en-US" sz="2200" dirty="0">
                <a:latin typeface="+mn-lt"/>
                <a:ea typeface="+mn-ea"/>
              </a:rPr>
              <a:t>から受領した回答を添付する。</a:t>
            </a:r>
            <a:endParaRPr lang="en-US" altLang="ja-JP" sz="2200" dirty="0">
              <a:latin typeface="+mn-lt"/>
              <a:ea typeface="+mn-ea"/>
            </a:endParaRPr>
          </a:p>
          <a:p>
            <a:pPr marL="0" indent="0">
              <a:buFont typeface="Wingdings" panose="05000000000000000000" pitchFamily="2" charset="2"/>
              <a:buNone/>
            </a:pPr>
            <a:r>
              <a:rPr lang="ja-JP" altLang="en-US" sz="2200" dirty="0">
                <a:latin typeface="+mn-lt"/>
                <a:ea typeface="+mn-ea"/>
              </a:rPr>
              <a:t>・届書の備考欄に本相談制度による確認を受けている旨を記載する。</a:t>
            </a:r>
            <a:endParaRPr lang="en-US" altLang="ja-JP" sz="2200" dirty="0">
              <a:latin typeface="+mn-lt"/>
              <a:ea typeface="+mn-ea"/>
            </a:endParaRPr>
          </a:p>
          <a:p>
            <a:pPr marL="0" indent="0">
              <a:buFont typeface="Wingdings" panose="05000000000000000000" pitchFamily="2" charset="2"/>
              <a:buNone/>
            </a:pPr>
            <a:r>
              <a:rPr lang="ja-JP" altLang="en-US" sz="2200" dirty="0">
                <a:latin typeface="+mn-lt"/>
                <a:ea typeface="+mn-ea"/>
              </a:rPr>
              <a:t>・引用されている医薬品の製造販売業者に対しては、相談実施について連絡する。</a:t>
            </a:r>
            <a:endParaRPr lang="en-US" altLang="ja-JP" sz="2200" dirty="0">
              <a:latin typeface="+mn-lt"/>
              <a:ea typeface="+mn-ea"/>
            </a:endParaRPr>
          </a:p>
        </p:txBody>
      </p:sp>
      <p:sp>
        <p:nvSpPr>
          <p:cNvPr id="2" name="Rectangle 5">
            <a:extLst>
              <a:ext uri="{FF2B5EF4-FFF2-40B4-BE49-F238E27FC236}">
                <a16:creationId xmlns:a16="http://schemas.microsoft.com/office/drawing/2014/main" id="{1771C2DA-30C3-001F-A6EC-08040530E26C}"/>
              </a:ext>
            </a:extLst>
          </p:cNvPr>
          <p:cNvSpPr>
            <a:spLocks noChangeArrowheads="1"/>
          </p:cNvSpPr>
          <p:nvPr/>
        </p:nvSpPr>
        <p:spPr bwMode="auto">
          <a:xfrm>
            <a:off x="457200" y="471600"/>
            <a:ext cx="8229600" cy="754063"/>
          </a:xfrm>
          <a:prstGeom prst="rect">
            <a:avLst/>
          </a:prstGeom>
          <a:solidFill>
            <a:srgbClr val="FFFF00"/>
          </a:solidFill>
          <a:ln>
            <a:noFill/>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1">
                <a:latin typeface="+mn-lt"/>
                <a:ea typeface="+mn-ea"/>
              </a:rPr>
              <a:t>医薬品</a:t>
            </a:r>
            <a:r>
              <a:rPr lang="en-US" altLang="ja-JP" sz="2400" b="1">
                <a:latin typeface="+mn-lt"/>
                <a:ea typeface="+mn-ea"/>
              </a:rPr>
              <a:t>/</a:t>
            </a:r>
            <a:r>
              <a:rPr lang="ja-JP" altLang="en-US" sz="2400" b="1">
                <a:latin typeface="+mn-lt"/>
                <a:ea typeface="+mn-ea"/>
              </a:rPr>
              <a:t>後発医薬品変更届出</a:t>
            </a:r>
            <a:endParaRPr lang="en-US" altLang="ja-JP" sz="2400" b="1">
              <a:latin typeface="+mn-lt"/>
              <a:ea typeface="+mn-ea"/>
            </a:endParaRPr>
          </a:p>
          <a:p>
            <a:pPr algn="ctr" eaLnBrk="1" hangingPunct="1">
              <a:spcBef>
                <a:spcPct val="0"/>
              </a:spcBef>
              <a:buClrTx/>
              <a:buSzTx/>
              <a:buFontTx/>
              <a:buNone/>
            </a:pPr>
            <a:r>
              <a:rPr lang="ja-JP" altLang="en-US" sz="2400" b="1">
                <a:latin typeface="+mn-lt"/>
                <a:ea typeface="+mn-ea"/>
              </a:rPr>
              <a:t>事前確認簡易相談について</a:t>
            </a:r>
            <a:r>
              <a:rPr lang="en-US" altLang="ja-JP" sz="2400" b="1">
                <a:latin typeface="+mn-lt"/>
                <a:ea typeface="+mn-ea"/>
              </a:rPr>
              <a:t>(GCN </a:t>
            </a:r>
            <a:r>
              <a:rPr lang="ja-JP" altLang="en-US" sz="2400" b="1">
                <a:latin typeface="+mn-lt"/>
                <a:ea typeface="+mn-ea"/>
              </a:rPr>
              <a:t>相談</a:t>
            </a:r>
            <a:r>
              <a:rPr lang="en-US" altLang="ja-JP" sz="2400" b="1">
                <a:latin typeface="+mn-lt"/>
                <a:ea typeface="+mn-ea"/>
              </a:rPr>
              <a:t>)</a:t>
            </a:r>
            <a:endParaRPr lang="ja-JP" altLang="en-US" sz="2400" b="1">
              <a:latin typeface="+mn-lt"/>
              <a:ea typeface="+mn-ea"/>
            </a:endParaRPr>
          </a:p>
        </p:txBody>
      </p:sp>
      <p:sp>
        <p:nvSpPr>
          <p:cNvPr id="4" name="テキスト ボックス 12">
            <a:extLst>
              <a:ext uri="{FF2B5EF4-FFF2-40B4-BE49-F238E27FC236}">
                <a16:creationId xmlns:a16="http://schemas.microsoft.com/office/drawing/2014/main" id="{3D03BF66-B207-0FBD-9EA9-029FCB7D93AB}"/>
              </a:ext>
            </a:extLst>
          </p:cNvPr>
          <p:cNvSpPr txBox="1">
            <a:spLocks noChangeArrowheads="1"/>
          </p:cNvSpPr>
          <p:nvPr/>
        </p:nvSpPr>
        <p:spPr bwMode="auto">
          <a:xfrm>
            <a:off x="5698800" y="1317600"/>
            <a:ext cx="2988000" cy="28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pPr>
            <a:r>
              <a:rPr lang="en-US" altLang="ja-JP" sz="1600" b="1" dirty="0"/>
              <a:t>Ⅰ</a:t>
            </a:r>
            <a:r>
              <a:rPr lang="nn-NO" altLang="ja-JP" sz="1600" b="1" dirty="0" smtClean="0">
                <a:latin typeface="+mn-lt"/>
                <a:ea typeface="+mn-ea"/>
              </a:rPr>
              <a:t>-21</a:t>
            </a:r>
            <a:r>
              <a:rPr lang="en-US" altLang="ja-JP" sz="1600" b="1" dirty="0"/>
              <a:t>〜</a:t>
            </a:r>
            <a:r>
              <a:rPr lang="nn-NO" altLang="ja-JP" sz="1600" b="1" dirty="0" smtClean="0">
                <a:latin typeface="+mn-lt"/>
                <a:ea typeface="+mn-ea"/>
              </a:rPr>
              <a:t>23 p21</a:t>
            </a:r>
            <a:r>
              <a:rPr lang="en-US" altLang="ja-JP" sz="1600" b="1" dirty="0"/>
              <a:t>〜</a:t>
            </a:r>
            <a:r>
              <a:rPr lang="nn-NO" altLang="ja-JP" sz="1600" b="1" dirty="0" smtClean="0">
                <a:latin typeface="+mn-lt"/>
                <a:ea typeface="+mn-ea"/>
              </a:rPr>
              <a:t>23</a:t>
            </a:r>
            <a:r>
              <a:rPr lang="nn-NO" altLang="ja-JP" sz="1600" b="1" dirty="0">
                <a:latin typeface="+mn-lt"/>
                <a:ea typeface="+mn-ea"/>
              </a:rPr>
              <a:t>, </a:t>
            </a:r>
            <a:r>
              <a:rPr lang="en-US" altLang="ja-JP" sz="1600" b="1" dirty="0"/>
              <a:t>Ⅱ</a:t>
            </a:r>
            <a:r>
              <a:rPr lang="nn-NO" altLang="ja-JP" sz="1600" b="1" dirty="0" smtClean="0">
                <a:latin typeface="+mn-lt"/>
                <a:ea typeface="+mn-ea"/>
              </a:rPr>
              <a:t>-30 </a:t>
            </a:r>
            <a:r>
              <a:rPr lang="nn-NO" altLang="ja-JP" sz="1600" b="1" dirty="0">
                <a:latin typeface="+mn-lt"/>
                <a:ea typeface="+mn-ea"/>
              </a:rPr>
              <a:t>p68</a:t>
            </a:r>
          </a:p>
        </p:txBody>
      </p:sp>
    </p:spTree>
    <p:custDataLst>
      <p:tags r:id="rId1"/>
    </p:custDataLst>
    <p:extLst>
      <p:ext uri="{BB962C8B-B14F-4D97-AF65-F5344CB8AC3E}">
        <p14:creationId xmlns:p14="http://schemas.microsoft.com/office/powerpoint/2010/main" val="3468719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フッター プレースホルダ 3">
            <a:extLst>
              <a:ext uri="{FF2B5EF4-FFF2-40B4-BE49-F238E27FC236}">
                <a16:creationId xmlns:a16="http://schemas.microsoft.com/office/drawing/2014/main" id="{2C22A08C-95B2-3041-C339-8316079E6307}"/>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latin typeface="+mn-lt"/>
                <a:ea typeface="+mn-ea"/>
              </a:rPr>
              <a:t>日本医薬品原薬工業会　法規委員会</a:t>
            </a:r>
          </a:p>
        </p:txBody>
      </p:sp>
      <p:sp>
        <p:nvSpPr>
          <p:cNvPr id="70659" name="スライド番号プレースホルダ 4">
            <a:extLst>
              <a:ext uri="{FF2B5EF4-FFF2-40B4-BE49-F238E27FC236}">
                <a16:creationId xmlns:a16="http://schemas.microsoft.com/office/drawing/2014/main" id="{4F5D44D3-C6DA-7138-68DD-7224995EA0EB}"/>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30481C6B-A814-40CF-9421-6566526346BB}" type="slidenum">
              <a:rPr kumimoji="0" lang="en-US" altLang="ja-JP" sz="1200" smtClean="0">
                <a:latin typeface="+mn-lt"/>
                <a:ea typeface="+mn-ea"/>
              </a:rPr>
              <a:pPr>
                <a:spcBef>
                  <a:spcPct val="0"/>
                </a:spcBef>
                <a:buClrTx/>
                <a:buSzTx/>
                <a:buFontTx/>
                <a:buNone/>
              </a:pPr>
              <a:t>13</a:t>
            </a:fld>
            <a:endParaRPr kumimoji="0" lang="en-US" altLang="ja-JP" sz="1200">
              <a:latin typeface="+mn-lt"/>
              <a:ea typeface="+mn-ea"/>
            </a:endParaRPr>
          </a:p>
        </p:txBody>
      </p:sp>
      <p:sp>
        <p:nvSpPr>
          <p:cNvPr id="70660" name="Rectangle 5">
            <a:extLst>
              <a:ext uri="{FF2B5EF4-FFF2-40B4-BE49-F238E27FC236}">
                <a16:creationId xmlns:a16="http://schemas.microsoft.com/office/drawing/2014/main" id="{A84BE747-0C31-51EA-72BF-867FED217B84}"/>
              </a:ext>
            </a:extLst>
          </p:cNvPr>
          <p:cNvSpPr>
            <a:spLocks noChangeArrowheads="1"/>
          </p:cNvSpPr>
          <p:nvPr/>
        </p:nvSpPr>
        <p:spPr bwMode="auto">
          <a:xfrm>
            <a:off x="457200" y="471600"/>
            <a:ext cx="8229600" cy="754063"/>
          </a:xfrm>
          <a:prstGeom prst="rect">
            <a:avLst/>
          </a:prstGeom>
          <a:solidFill>
            <a:srgbClr val="FFC000"/>
          </a:solidFill>
          <a:ln>
            <a:noFill/>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 typeface="Wingdings" panose="05000000000000000000" pitchFamily="2" charset="2"/>
              <a:buNone/>
            </a:pPr>
            <a:r>
              <a:rPr lang="ja-JP" altLang="en-US" sz="2800" b="1" dirty="0">
                <a:latin typeface="+mn-lt"/>
                <a:ea typeface="+mn-ea"/>
              </a:rPr>
              <a:t>後発医薬品変更管理事前確認相談（</a:t>
            </a:r>
            <a:r>
              <a:rPr lang="en-US" altLang="ja-JP" sz="2800" b="1" dirty="0">
                <a:latin typeface="+mn-lt"/>
                <a:ea typeface="+mn-ea"/>
              </a:rPr>
              <a:t>CCG</a:t>
            </a:r>
            <a:r>
              <a:rPr lang="ja-JP" altLang="en-US" sz="2800" b="1" dirty="0">
                <a:latin typeface="+mn-lt"/>
                <a:ea typeface="+mn-ea"/>
              </a:rPr>
              <a:t>相談）</a:t>
            </a:r>
            <a:endParaRPr lang="en-US" altLang="ja-JP" sz="2800" b="1" dirty="0">
              <a:latin typeface="+mn-lt"/>
              <a:ea typeface="+mn-ea"/>
            </a:endParaRPr>
          </a:p>
        </p:txBody>
      </p:sp>
      <p:sp>
        <p:nvSpPr>
          <p:cNvPr id="7" name="正方形/長方形 6">
            <a:extLst>
              <a:ext uri="{FF2B5EF4-FFF2-40B4-BE49-F238E27FC236}">
                <a16:creationId xmlns:a16="http://schemas.microsoft.com/office/drawing/2014/main" id="{0FE1ACF7-99E3-A68D-0A7B-4472E5E46077}"/>
              </a:ext>
            </a:extLst>
          </p:cNvPr>
          <p:cNvSpPr/>
          <p:nvPr/>
        </p:nvSpPr>
        <p:spPr>
          <a:xfrm>
            <a:off x="366713" y="1969635"/>
            <a:ext cx="8431212" cy="2246769"/>
          </a:xfrm>
          <a:prstGeom prst="rect">
            <a:avLst/>
          </a:prstGeom>
        </p:spPr>
        <p:txBody>
          <a:bodyPr>
            <a:spAutoFit/>
          </a:bodyPr>
          <a:lstStyle/>
          <a:p>
            <a:pPr marL="342900" eaLnBrk="1" hangingPunct="1">
              <a:spcBef>
                <a:spcPts val="0"/>
              </a:spcBef>
              <a:spcAft>
                <a:spcPts val="600"/>
              </a:spcAft>
              <a:buClr>
                <a:schemeClr val="bg2"/>
              </a:buClr>
              <a:buSzPct val="75000"/>
              <a:buFont typeface="Wingdings" pitchFamily="2" charset="2"/>
              <a:buNone/>
              <a:defRPr/>
            </a:pPr>
            <a:r>
              <a:rPr lang="ja-JP" altLang="en-US" sz="2800" b="1" kern="0" dirty="0">
                <a:latin typeface="+mn-lt"/>
                <a:ea typeface="+mn-ea"/>
              </a:rPr>
              <a:t>後発医薬品のうち生物学的製剤等を除く、今後</a:t>
            </a:r>
            <a:r>
              <a:rPr lang="ja-JP" altLang="en-US" sz="2800" b="1" kern="0" dirty="0">
                <a:solidFill>
                  <a:srgbClr val="FF0000"/>
                </a:solidFill>
                <a:latin typeface="+mn-lt"/>
                <a:ea typeface="+mn-ea"/>
              </a:rPr>
              <a:t>一部変更承認申請を行う品目</a:t>
            </a:r>
            <a:r>
              <a:rPr lang="ja-JP" altLang="en-US" sz="2800" b="1" kern="0" dirty="0">
                <a:latin typeface="+mn-lt"/>
                <a:ea typeface="+mn-ea"/>
              </a:rPr>
              <a:t>を対象に、事前に</a:t>
            </a:r>
            <a:r>
              <a:rPr lang="ja-JP" altLang="en-US" sz="2800" b="1" kern="0" dirty="0">
                <a:solidFill>
                  <a:srgbClr val="FF0000"/>
                </a:solidFill>
                <a:latin typeface="+mn-lt"/>
                <a:ea typeface="+mn-ea"/>
              </a:rPr>
              <a:t>変更点に関する評価方針の妥当性</a:t>
            </a:r>
            <a:r>
              <a:rPr lang="ja-JP" altLang="en-US" sz="2800" b="1" kern="0" dirty="0">
                <a:latin typeface="+mn-lt"/>
                <a:ea typeface="+mn-ea"/>
              </a:rPr>
              <a:t>や</a:t>
            </a:r>
            <a:r>
              <a:rPr lang="ja-JP" altLang="en-US" sz="2800" b="1" kern="0" dirty="0">
                <a:solidFill>
                  <a:srgbClr val="FF0000"/>
                </a:solidFill>
                <a:latin typeface="+mn-lt"/>
                <a:ea typeface="+mn-ea"/>
              </a:rPr>
              <a:t>これまでの変更管理や承認書への記載に関する資料の十分性等</a:t>
            </a:r>
            <a:r>
              <a:rPr lang="ja-JP" altLang="en-US" sz="2800" b="1" kern="0" dirty="0">
                <a:latin typeface="+mn-lt"/>
                <a:ea typeface="+mn-ea"/>
              </a:rPr>
              <a:t>について指導及び助言を行う</a:t>
            </a:r>
            <a:endParaRPr lang="en-US" altLang="ja-JP" sz="2800" b="1" kern="0" dirty="0">
              <a:latin typeface="+mn-lt"/>
              <a:ea typeface="+mn-ea"/>
            </a:endParaRPr>
          </a:p>
        </p:txBody>
      </p:sp>
      <p:sp>
        <p:nvSpPr>
          <p:cNvPr id="70662" name="テキスト ボックス 12">
            <a:extLst>
              <a:ext uri="{FF2B5EF4-FFF2-40B4-BE49-F238E27FC236}">
                <a16:creationId xmlns:a16="http://schemas.microsoft.com/office/drawing/2014/main" id="{B2006AC5-E65D-7CBF-1089-681F9053086C}"/>
              </a:ext>
            </a:extLst>
          </p:cNvPr>
          <p:cNvSpPr txBox="1">
            <a:spLocks noChangeArrowheads="1"/>
          </p:cNvSpPr>
          <p:nvPr/>
        </p:nvSpPr>
        <p:spPr bwMode="auto">
          <a:xfrm>
            <a:off x="6553200" y="1317600"/>
            <a:ext cx="2133600" cy="28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pPr>
            <a:r>
              <a:rPr lang="en-US" altLang="ja-JP" sz="1600" b="1" dirty="0" smtClean="0"/>
              <a:t>Ⅰ</a:t>
            </a:r>
            <a:r>
              <a:rPr lang="en-US" altLang="ja-JP" sz="1600" b="1" dirty="0" smtClean="0">
                <a:latin typeface="+mn-lt"/>
                <a:ea typeface="+mn-ea"/>
              </a:rPr>
              <a:t>-24</a:t>
            </a:r>
            <a:r>
              <a:rPr lang="en-US" altLang="ja-JP" sz="1600" b="1" dirty="0"/>
              <a:t>〜</a:t>
            </a:r>
            <a:r>
              <a:rPr lang="en-US" altLang="ja-JP" sz="1600" b="1" dirty="0" smtClean="0">
                <a:latin typeface="+mn-lt"/>
                <a:ea typeface="+mn-ea"/>
              </a:rPr>
              <a:t>27 p24</a:t>
            </a:r>
            <a:r>
              <a:rPr lang="en-US" altLang="ja-JP" sz="1600" b="1" dirty="0"/>
              <a:t>〜</a:t>
            </a:r>
            <a:r>
              <a:rPr lang="en-US" altLang="ja-JP" sz="1600" b="1" dirty="0" smtClean="0">
                <a:latin typeface="+mn-lt"/>
                <a:ea typeface="+mn-ea"/>
              </a:rPr>
              <a:t>27</a:t>
            </a:r>
            <a:endParaRPr lang="en-US" altLang="ja-JP" sz="1600" b="1" dirty="0">
              <a:latin typeface="+mn-lt"/>
              <a:ea typeface="+mn-ea"/>
            </a:endParaRPr>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フッター プレースホルダ 3">
            <a:extLst>
              <a:ext uri="{FF2B5EF4-FFF2-40B4-BE49-F238E27FC236}">
                <a16:creationId xmlns:a16="http://schemas.microsoft.com/office/drawing/2014/main" id="{993655E7-8E4D-4DD9-5553-D93AA8E6D7B1}"/>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latin typeface="+mn-lt"/>
                <a:ea typeface="+mn-ea"/>
              </a:rPr>
              <a:t>日本医薬品原薬工業会　法規委員会</a:t>
            </a:r>
          </a:p>
        </p:txBody>
      </p:sp>
      <p:sp>
        <p:nvSpPr>
          <p:cNvPr id="76803" name="スライド番号プレースホルダ 4">
            <a:extLst>
              <a:ext uri="{FF2B5EF4-FFF2-40B4-BE49-F238E27FC236}">
                <a16:creationId xmlns:a16="http://schemas.microsoft.com/office/drawing/2014/main" id="{E0CB3704-37CE-59F4-18CC-8861DB92D310}"/>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8144B8A9-91F1-4BEB-A6C9-134C0B76B074}" type="slidenum">
              <a:rPr kumimoji="0" lang="en-US" altLang="ja-JP" sz="1200" smtClean="0">
                <a:latin typeface="+mn-lt"/>
                <a:ea typeface="+mn-ea"/>
              </a:rPr>
              <a:pPr>
                <a:spcBef>
                  <a:spcPct val="0"/>
                </a:spcBef>
                <a:buClrTx/>
                <a:buSzTx/>
                <a:buFontTx/>
                <a:buNone/>
              </a:pPr>
              <a:t>14</a:t>
            </a:fld>
            <a:endParaRPr kumimoji="0" lang="en-US" altLang="ja-JP" sz="1200">
              <a:latin typeface="+mn-lt"/>
              <a:ea typeface="+mn-ea"/>
            </a:endParaRPr>
          </a:p>
        </p:txBody>
      </p:sp>
      <p:sp>
        <p:nvSpPr>
          <p:cNvPr id="7" name="正方形/長方形 6">
            <a:extLst>
              <a:ext uri="{FF2B5EF4-FFF2-40B4-BE49-F238E27FC236}">
                <a16:creationId xmlns:a16="http://schemas.microsoft.com/office/drawing/2014/main" id="{5A213C38-63D0-4DF9-4539-292B69180007}"/>
              </a:ext>
            </a:extLst>
          </p:cNvPr>
          <p:cNvSpPr/>
          <p:nvPr/>
        </p:nvSpPr>
        <p:spPr>
          <a:xfrm>
            <a:off x="709613" y="1490663"/>
            <a:ext cx="7742237" cy="1984375"/>
          </a:xfrm>
          <a:prstGeom prst="rect">
            <a:avLst/>
          </a:prstGeom>
        </p:spPr>
        <p:txBody>
          <a:bodyPr>
            <a:spAutoFit/>
          </a:bodyPr>
          <a:lstStyle/>
          <a:p>
            <a:pPr marL="342900" indent="-342900" eaLnBrk="1" hangingPunct="1">
              <a:spcBef>
                <a:spcPts val="0"/>
              </a:spcBef>
              <a:spcAft>
                <a:spcPts val="600"/>
              </a:spcAft>
              <a:buClr>
                <a:schemeClr val="bg2"/>
              </a:buClr>
              <a:buSzPct val="75000"/>
              <a:buFont typeface="Wingdings" pitchFamily="2" charset="2"/>
              <a:buNone/>
              <a:defRPr/>
            </a:pPr>
            <a:endParaRPr lang="en-US" altLang="ja-JP" sz="2800" b="1" kern="0" dirty="0">
              <a:latin typeface="+mn-lt"/>
              <a:ea typeface="+mn-ea"/>
            </a:endParaRPr>
          </a:p>
          <a:p>
            <a:pPr marL="342900" indent="-342900" eaLnBrk="1" hangingPunct="1">
              <a:spcBef>
                <a:spcPts val="0"/>
              </a:spcBef>
              <a:spcAft>
                <a:spcPts val="600"/>
              </a:spcAft>
              <a:buClr>
                <a:schemeClr val="bg2"/>
              </a:buClr>
              <a:buSzPct val="75000"/>
              <a:buFont typeface="Wingdings" pitchFamily="2" charset="2"/>
              <a:buNone/>
              <a:defRPr/>
            </a:pPr>
            <a:endParaRPr lang="en-US" altLang="ja-JP" sz="2800" b="1" kern="0" dirty="0">
              <a:latin typeface="+mn-lt"/>
              <a:ea typeface="+mn-ea"/>
            </a:endParaRPr>
          </a:p>
          <a:p>
            <a:pPr marL="342900" indent="-342900" eaLnBrk="1" hangingPunct="1">
              <a:spcBef>
                <a:spcPts val="0"/>
              </a:spcBef>
              <a:spcAft>
                <a:spcPts val="600"/>
              </a:spcAft>
              <a:buClr>
                <a:schemeClr val="bg2"/>
              </a:buClr>
              <a:buSzPct val="75000"/>
              <a:buFont typeface="Wingdings" pitchFamily="2" charset="2"/>
              <a:buNone/>
              <a:defRPr/>
            </a:pPr>
            <a:endParaRPr lang="en-US" altLang="ja-JP" sz="2800" b="1" kern="0" dirty="0">
              <a:latin typeface="+mn-lt"/>
              <a:ea typeface="+mn-ea"/>
            </a:endParaRPr>
          </a:p>
          <a:p>
            <a:pPr marL="342900" indent="-342900" eaLnBrk="1" hangingPunct="1">
              <a:spcBef>
                <a:spcPts val="0"/>
              </a:spcBef>
              <a:spcAft>
                <a:spcPts val="600"/>
              </a:spcAft>
              <a:buClr>
                <a:schemeClr val="bg2"/>
              </a:buClr>
              <a:buSzPct val="75000"/>
              <a:buFont typeface="Wingdings" pitchFamily="2" charset="2"/>
              <a:buNone/>
              <a:defRPr/>
            </a:pPr>
            <a:endParaRPr lang="ja-JP" altLang="en-US" sz="2400" b="1" kern="0" dirty="0">
              <a:solidFill>
                <a:srgbClr val="FF0000"/>
              </a:solidFill>
              <a:latin typeface="+mn-lt"/>
              <a:ea typeface="+mn-ea"/>
            </a:endParaRPr>
          </a:p>
        </p:txBody>
      </p:sp>
      <p:pic>
        <p:nvPicPr>
          <p:cNvPr id="76808" name="図 20">
            <a:extLst>
              <a:ext uri="{FF2B5EF4-FFF2-40B4-BE49-F238E27FC236}">
                <a16:creationId xmlns:a16="http://schemas.microsoft.com/office/drawing/2014/main" id="{1215F34B-8F7D-6500-29CC-971CDD8F95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6688" y="1758950"/>
            <a:ext cx="8953500" cy="149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正方形/長方形 1">
            <a:extLst>
              <a:ext uri="{FF2B5EF4-FFF2-40B4-BE49-F238E27FC236}">
                <a16:creationId xmlns:a16="http://schemas.microsoft.com/office/drawing/2014/main" id="{3775D527-35F6-EE33-DA92-CEA7B650E020}"/>
              </a:ext>
            </a:extLst>
          </p:cNvPr>
          <p:cNvSpPr/>
          <p:nvPr/>
        </p:nvSpPr>
        <p:spPr>
          <a:xfrm>
            <a:off x="246062" y="3361531"/>
            <a:ext cx="8701087" cy="2816225"/>
          </a:xfrm>
          <a:prstGeom prst="rect">
            <a:avLst/>
          </a:prstGeom>
        </p:spPr>
        <p:txBody>
          <a:bodyPr>
            <a:spAutoFit/>
          </a:bodyPr>
          <a:lstStyle/>
          <a:p>
            <a:pPr marL="342900" indent="-342900" eaLnBrk="1" hangingPunct="1">
              <a:spcBef>
                <a:spcPts val="0"/>
              </a:spcBef>
              <a:spcAft>
                <a:spcPts val="600"/>
              </a:spcAft>
              <a:buClr>
                <a:schemeClr val="bg2"/>
              </a:buClr>
              <a:buSzPct val="75000"/>
              <a:buFont typeface="Wingdings" pitchFamily="2" charset="2"/>
              <a:buNone/>
              <a:defRPr/>
            </a:pPr>
            <a:r>
              <a:rPr lang="ja-JP" altLang="en-US" sz="2800" kern="0" dirty="0">
                <a:latin typeface="+mn-lt"/>
                <a:ea typeface="+mn-ea"/>
              </a:rPr>
              <a:t>相談資料に盛り込む内容 </a:t>
            </a:r>
            <a:endParaRPr lang="en-US" altLang="ja-JP" sz="2800" kern="0" dirty="0">
              <a:latin typeface="+mn-lt"/>
              <a:ea typeface="+mn-ea"/>
            </a:endParaRPr>
          </a:p>
          <a:p>
            <a:pPr>
              <a:defRPr/>
            </a:pPr>
            <a:r>
              <a:rPr lang="ja-JP" altLang="en-US" sz="2400" dirty="0">
                <a:latin typeface="+mn-lt"/>
                <a:ea typeface="+mn-ea"/>
              </a:rPr>
              <a:t>　　・製造販売承認事項一部変更申請書（案）</a:t>
            </a:r>
            <a:endParaRPr lang="en-US" altLang="ja-JP" sz="2400" dirty="0">
              <a:latin typeface="+mn-lt"/>
              <a:ea typeface="+mn-ea"/>
            </a:endParaRPr>
          </a:p>
          <a:p>
            <a:pPr>
              <a:defRPr/>
            </a:pPr>
            <a:r>
              <a:rPr lang="ja-JP" altLang="en-US" sz="2400" dirty="0">
                <a:latin typeface="+mn-lt"/>
                <a:ea typeface="+mn-ea"/>
              </a:rPr>
              <a:t>　　・新旧対照表 </a:t>
            </a:r>
            <a:endParaRPr lang="en-US" altLang="ja-JP" sz="2400" dirty="0">
              <a:latin typeface="+mn-lt"/>
              <a:ea typeface="+mn-ea"/>
            </a:endParaRPr>
          </a:p>
          <a:p>
            <a:pPr>
              <a:defRPr/>
            </a:pPr>
            <a:r>
              <a:rPr lang="ja-JP" altLang="en-US" sz="2400" dirty="0">
                <a:latin typeface="+mn-lt"/>
                <a:ea typeface="+mn-ea"/>
              </a:rPr>
              <a:t>　　・変更に関する資料及び当該変更が適切だと考える理由・根拠</a:t>
            </a:r>
            <a:endParaRPr lang="en-US" altLang="ja-JP" sz="2400" dirty="0">
              <a:latin typeface="+mn-lt"/>
              <a:ea typeface="+mn-ea"/>
            </a:endParaRPr>
          </a:p>
          <a:p>
            <a:pPr>
              <a:defRPr/>
            </a:pPr>
            <a:r>
              <a:rPr lang="ja-JP" altLang="en-US" sz="2400" dirty="0">
                <a:latin typeface="+mn-lt"/>
                <a:ea typeface="+mn-ea"/>
              </a:rPr>
              <a:t>　　　に関する資料 </a:t>
            </a:r>
            <a:endParaRPr lang="en-US" altLang="ja-JP" sz="2400" dirty="0">
              <a:latin typeface="+mn-lt"/>
              <a:ea typeface="+mn-ea"/>
            </a:endParaRPr>
          </a:p>
          <a:p>
            <a:pPr>
              <a:defRPr/>
            </a:pPr>
            <a:r>
              <a:rPr lang="ja-JP" altLang="en-US" sz="2400" dirty="0">
                <a:latin typeface="+mn-lt"/>
                <a:ea typeface="+mn-ea"/>
              </a:rPr>
              <a:t>　　　　（変更申請時の添付資料と同等の資料）</a:t>
            </a:r>
            <a:endParaRPr lang="en-US" altLang="ja-JP" sz="2400" dirty="0">
              <a:latin typeface="+mn-lt"/>
              <a:ea typeface="+mn-ea"/>
            </a:endParaRPr>
          </a:p>
          <a:p>
            <a:pPr>
              <a:defRPr/>
            </a:pPr>
            <a:r>
              <a:rPr lang="ja-JP" altLang="en-US" sz="2400" dirty="0">
                <a:latin typeface="+mn-lt"/>
                <a:ea typeface="+mn-ea"/>
              </a:rPr>
              <a:t>　　・本相談を受けるに至った経緯と変更スケジュール（案）</a:t>
            </a:r>
            <a:endParaRPr lang="en-US" altLang="ja-JP" sz="2400" dirty="0">
              <a:latin typeface="+mn-lt"/>
              <a:ea typeface="+mn-ea"/>
            </a:endParaRPr>
          </a:p>
        </p:txBody>
      </p:sp>
      <p:sp>
        <p:nvSpPr>
          <p:cNvPr id="3" name="Rectangle 5">
            <a:extLst>
              <a:ext uri="{FF2B5EF4-FFF2-40B4-BE49-F238E27FC236}">
                <a16:creationId xmlns:a16="http://schemas.microsoft.com/office/drawing/2014/main" id="{01820C9A-232B-2D59-F048-2EB8E75BC9A4}"/>
              </a:ext>
            </a:extLst>
          </p:cNvPr>
          <p:cNvSpPr>
            <a:spLocks noChangeArrowheads="1"/>
          </p:cNvSpPr>
          <p:nvPr/>
        </p:nvSpPr>
        <p:spPr bwMode="auto">
          <a:xfrm>
            <a:off x="457200" y="471600"/>
            <a:ext cx="8229600" cy="754063"/>
          </a:xfrm>
          <a:prstGeom prst="rect">
            <a:avLst/>
          </a:prstGeom>
          <a:solidFill>
            <a:srgbClr val="FFC000"/>
          </a:solidFill>
          <a:ln>
            <a:noFill/>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 typeface="Wingdings" panose="05000000000000000000" pitchFamily="2" charset="2"/>
              <a:buNone/>
            </a:pPr>
            <a:r>
              <a:rPr lang="ja-JP" altLang="en-US" sz="2800" b="1" dirty="0">
                <a:latin typeface="+mn-lt"/>
                <a:ea typeface="+mn-ea"/>
              </a:rPr>
              <a:t>後発医薬品変更管理事前確認相談（</a:t>
            </a:r>
            <a:r>
              <a:rPr lang="en-US" altLang="ja-JP" sz="2800" b="1" dirty="0">
                <a:latin typeface="+mn-lt"/>
                <a:ea typeface="+mn-ea"/>
              </a:rPr>
              <a:t>CCG</a:t>
            </a:r>
            <a:r>
              <a:rPr lang="ja-JP" altLang="en-US" sz="2800" b="1" dirty="0">
                <a:latin typeface="+mn-lt"/>
                <a:ea typeface="+mn-ea"/>
              </a:rPr>
              <a:t>相談）</a:t>
            </a:r>
            <a:endParaRPr lang="en-US" altLang="ja-JP" sz="2800" b="1" dirty="0">
              <a:latin typeface="+mn-lt"/>
              <a:ea typeface="+mn-ea"/>
            </a:endParaRPr>
          </a:p>
        </p:txBody>
      </p:sp>
      <p:sp>
        <p:nvSpPr>
          <p:cNvPr id="4" name="テキスト ボックス 12">
            <a:extLst>
              <a:ext uri="{FF2B5EF4-FFF2-40B4-BE49-F238E27FC236}">
                <a16:creationId xmlns:a16="http://schemas.microsoft.com/office/drawing/2014/main" id="{F487A9DD-755D-BA6C-29EB-4AE08D02BCDB}"/>
              </a:ext>
            </a:extLst>
          </p:cNvPr>
          <p:cNvSpPr txBox="1">
            <a:spLocks noChangeArrowheads="1"/>
          </p:cNvSpPr>
          <p:nvPr/>
        </p:nvSpPr>
        <p:spPr bwMode="auto">
          <a:xfrm>
            <a:off x="6648994" y="1317601"/>
            <a:ext cx="2037806" cy="28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pPr>
            <a:r>
              <a:rPr lang="en-US" altLang="ja-JP" sz="1600" b="1" dirty="0" smtClean="0"/>
              <a:t>Ⅰ</a:t>
            </a:r>
            <a:r>
              <a:rPr lang="en-US" altLang="ja-JP" sz="1600" b="1" dirty="0" smtClean="0">
                <a:latin typeface="+mn-lt"/>
                <a:ea typeface="+mn-ea"/>
              </a:rPr>
              <a:t>-24</a:t>
            </a:r>
            <a:r>
              <a:rPr lang="en-US" altLang="ja-JP" sz="1600" b="1" dirty="0"/>
              <a:t>〜</a:t>
            </a:r>
            <a:r>
              <a:rPr lang="en-US" altLang="ja-JP" sz="1600" b="1" dirty="0" smtClean="0">
                <a:latin typeface="+mn-lt"/>
                <a:ea typeface="+mn-ea"/>
              </a:rPr>
              <a:t>27 p24</a:t>
            </a:r>
            <a:r>
              <a:rPr lang="en-US" altLang="ja-JP" sz="1600" b="1" dirty="0"/>
              <a:t>〜</a:t>
            </a:r>
            <a:r>
              <a:rPr lang="en-US" altLang="ja-JP" sz="1600" b="1" dirty="0" smtClean="0">
                <a:latin typeface="+mn-lt"/>
                <a:ea typeface="+mn-ea"/>
              </a:rPr>
              <a:t>27</a:t>
            </a:r>
            <a:endParaRPr lang="en-US" altLang="ja-JP" sz="1600" b="1" dirty="0">
              <a:latin typeface="+mn-lt"/>
              <a:ea typeface="+mn-ea"/>
            </a:endParaRPr>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フッター プレースホルダ 3">
            <a:extLst>
              <a:ext uri="{FF2B5EF4-FFF2-40B4-BE49-F238E27FC236}">
                <a16:creationId xmlns:a16="http://schemas.microsoft.com/office/drawing/2014/main" id="{826BA9A1-80EC-6BD2-A269-9C4EF8A89A51}"/>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latin typeface="+mn-lt"/>
                <a:ea typeface="+mn-ea"/>
              </a:rPr>
              <a:t>日本医薬品原薬工業会　法規委員会</a:t>
            </a:r>
          </a:p>
        </p:txBody>
      </p:sp>
      <p:sp>
        <p:nvSpPr>
          <p:cNvPr id="80899" name="スライド番号プレースホルダ 4">
            <a:extLst>
              <a:ext uri="{FF2B5EF4-FFF2-40B4-BE49-F238E27FC236}">
                <a16:creationId xmlns:a16="http://schemas.microsoft.com/office/drawing/2014/main" id="{0E0170E6-71D4-8199-2527-5EE176D9932B}"/>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39374B53-2327-44C7-A638-A1125CF01A16}" type="slidenum">
              <a:rPr kumimoji="0" lang="en-US" altLang="ja-JP" sz="1200" smtClean="0">
                <a:latin typeface="+mn-lt"/>
                <a:ea typeface="+mn-ea"/>
              </a:rPr>
              <a:pPr>
                <a:spcBef>
                  <a:spcPct val="0"/>
                </a:spcBef>
                <a:buClrTx/>
                <a:buSzTx/>
                <a:buFontTx/>
                <a:buNone/>
              </a:pPr>
              <a:t>15</a:t>
            </a:fld>
            <a:endParaRPr kumimoji="0" lang="en-US" altLang="ja-JP" sz="1200">
              <a:latin typeface="+mn-lt"/>
              <a:ea typeface="+mn-ea"/>
            </a:endParaRPr>
          </a:p>
        </p:txBody>
      </p:sp>
      <p:sp>
        <p:nvSpPr>
          <p:cNvPr id="80900" name="Rectangle 5">
            <a:extLst>
              <a:ext uri="{FF2B5EF4-FFF2-40B4-BE49-F238E27FC236}">
                <a16:creationId xmlns:a16="http://schemas.microsoft.com/office/drawing/2014/main" id="{B9B33A4A-D103-7F7B-0057-6D99699AB3A3}"/>
              </a:ext>
            </a:extLst>
          </p:cNvPr>
          <p:cNvSpPr>
            <a:spLocks noChangeArrowheads="1"/>
          </p:cNvSpPr>
          <p:nvPr/>
        </p:nvSpPr>
        <p:spPr bwMode="auto">
          <a:xfrm>
            <a:off x="457200" y="471600"/>
            <a:ext cx="8229600" cy="754063"/>
          </a:xfrm>
          <a:prstGeom prst="rect">
            <a:avLst/>
          </a:prstGeom>
          <a:solidFill>
            <a:srgbClr val="FFCCFF"/>
          </a:solidFill>
          <a:ln>
            <a:noFill/>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zh-TW" altLang="en-US" b="1" dirty="0">
                <a:latin typeface="+mn-lt"/>
                <a:ea typeface="+mn-ea"/>
              </a:rPr>
              <a:t>後発医薬品</a:t>
            </a:r>
            <a:r>
              <a:rPr lang="en-US" altLang="zh-TW" b="1" dirty="0">
                <a:latin typeface="+mn-lt"/>
                <a:ea typeface="+mn-ea"/>
              </a:rPr>
              <a:t>MF </a:t>
            </a:r>
            <a:r>
              <a:rPr lang="zh-TW" altLang="en-US" b="1" dirty="0">
                <a:latin typeface="+mn-lt"/>
                <a:ea typeface="+mn-ea"/>
              </a:rPr>
              <a:t>確認相談</a:t>
            </a:r>
            <a:r>
              <a:rPr lang="en-US" altLang="zh-TW" b="1" dirty="0">
                <a:latin typeface="+mn-lt"/>
                <a:ea typeface="+mn-ea"/>
              </a:rPr>
              <a:t>(CMF </a:t>
            </a:r>
            <a:r>
              <a:rPr lang="zh-TW" altLang="en-US" b="1" dirty="0">
                <a:latin typeface="+mn-lt"/>
                <a:ea typeface="+mn-ea"/>
              </a:rPr>
              <a:t>相談</a:t>
            </a:r>
            <a:r>
              <a:rPr lang="en-US" altLang="zh-TW" b="1" dirty="0">
                <a:latin typeface="+mn-lt"/>
                <a:ea typeface="+mn-ea"/>
              </a:rPr>
              <a:t>)</a:t>
            </a:r>
            <a:endParaRPr lang="ja-JP" altLang="en-US" b="1" dirty="0">
              <a:latin typeface="+mn-lt"/>
              <a:ea typeface="+mn-ea"/>
            </a:endParaRPr>
          </a:p>
        </p:txBody>
      </p:sp>
      <p:sp>
        <p:nvSpPr>
          <p:cNvPr id="7" name="正方形/長方形 6">
            <a:extLst>
              <a:ext uri="{FF2B5EF4-FFF2-40B4-BE49-F238E27FC236}">
                <a16:creationId xmlns:a16="http://schemas.microsoft.com/office/drawing/2014/main" id="{06432C8A-3D29-E86F-4A71-B402DB442975}"/>
              </a:ext>
            </a:extLst>
          </p:cNvPr>
          <p:cNvSpPr/>
          <p:nvPr/>
        </p:nvSpPr>
        <p:spPr>
          <a:xfrm>
            <a:off x="709613" y="1360033"/>
            <a:ext cx="7742237" cy="5237162"/>
          </a:xfrm>
          <a:prstGeom prst="rect">
            <a:avLst/>
          </a:prstGeom>
        </p:spPr>
        <p:txBody>
          <a:bodyPr>
            <a:spAutoFit/>
          </a:bodyPr>
          <a:lstStyle/>
          <a:p>
            <a:pPr marL="342900" indent="-342900" eaLnBrk="1" hangingPunct="1">
              <a:spcBef>
                <a:spcPts val="0"/>
              </a:spcBef>
              <a:spcAft>
                <a:spcPts val="600"/>
              </a:spcAft>
              <a:buClr>
                <a:schemeClr val="bg2"/>
              </a:buClr>
              <a:buSzPct val="75000"/>
              <a:buFont typeface="Wingdings" pitchFamily="2" charset="2"/>
              <a:buNone/>
              <a:defRPr/>
            </a:pPr>
            <a:r>
              <a:rPr lang="zh-TW" altLang="en-US" sz="2800" b="1" kern="0" dirty="0">
                <a:latin typeface="+mn-lt"/>
                <a:ea typeface="+mn-ea"/>
              </a:rPr>
              <a:t>後発医薬品</a:t>
            </a:r>
            <a:r>
              <a:rPr lang="en-US" altLang="zh-TW" sz="2800" b="1" kern="0" dirty="0">
                <a:latin typeface="+mn-lt"/>
                <a:ea typeface="+mn-ea"/>
              </a:rPr>
              <a:t>MF </a:t>
            </a:r>
            <a:r>
              <a:rPr lang="zh-TW" altLang="en-US" sz="2800" b="1" kern="0" dirty="0">
                <a:latin typeface="+mn-lt"/>
                <a:ea typeface="+mn-ea"/>
              </a:rPr>
              <a:t>確認相談</a:t>
            </a:r>
            <a:r>
              <a:rPr lang="ja-JP" altLang="en-US" sz="2800" b="1" kern="0" dirty="0">
                <a:latin typeface="+mn-lt"/>
                <a:ea typeface="+mn-ea"/>
              </a:rPr>
              <a:t>は、</a:t>
            </a:r>
            <a:endParaRPr lang="en-US" altLang="ja-JP" sz="2800" b="1" kern="0" dirty="0">
              <a:latin typeface="+mn-lt"/>
              <a:ea typeface="+mn-ea"/>
            </a:endParaRPr>
          </a:p>
          <a:p>
            <a:pPr marL="342900" eaLnBrk="1" hangingPunct="1">
              <a:spcBef>
                <a:spcPts val="0"/>
              </a:spcBef>
              <a:spcAft>
                <a:spcPts val="600"/>
              </a:spcAft>
              <a:buClr>
                <a:schemeClr val="bg2"/>
              </a:buClr>
              <a:buSzPct val="75000"/>
              <a:buFont typeface="Wingdings" pitchFamily="2" charset="2"/>
              <a:buNone/>
              <a:defRPr/>
            </a:pPr>
            <a:r>
              <a:rPr lang="ja-JP" altLang="en-US" sz="2800" b="1" kern="0" dirty="0">
                <a:solidFill>
                  <a:srgbClr val="FF0000"/>
                </a:solidFill>
                <a:latin typeface="+mn-lt"/>
                <a:ea typeface="+mn-ea"/>
              </a:rPr>
              <a:t>原薬等の製造業者</a:t>
            </a:r>
            <a:r>
              <a:rPr lang="ja-JP" altLang="en-US" sz="2800" b="1" kern="0" dirty="0">
                <a:latin typeface="+mn-lt"/>
                <a:ea typeface="+mn-ea"/>
              </a:rPr>
              <a:t>や</a:t>
            </a:r>
            <a:r>
              <a:rPr lang="ja-JP" altLang="en-US" sz="2800" b="1" kern="0" dirty="0">
                <a:solidFill>
                  <a:srgbClr val="FF0000"/>
                </a:solidFill>
                <a:latin typeface="+mn-lt"/>
                <a:ea typeface="+mn-ea"/>
              </a:rPr>
              <a:t>原薬等国内管理人</a:t>
            </a:r>
            <a:r>
              <a:rPr lang="ja-JP" altLang="en-US" sz="2800" b="1" kern="0" dirty="0">
                <a:latin typeface="+mn-lt"/>
                <a:ea typeface="+mn-ea"/>
              </a:rPr>
              <a:t>を対象に，実施される</a:t>
            </a:r>
            <a:endParaRPr lang="en-US" altLang="ja-JP" sz="2000" kern="0" dirty="0">
              <a:latin typeface="+mn-lt"/>
              <a:ea typeface="+mn-ea"/>
            </a:endParaRPr>
          </a:p>
          <a:p>
            <a:pPr eaLnBrk="1" hangingPunct="1">
              <a:spcBef>
                <a:spcPts val="600"/>
              </a:spcBef>
              <a:buClr>
                <a:schemeClr val="bg2"/>
              </a:buClr>
              <a:buSzPct val="75000"/>
              <a:buFont typeface="Wingdings" pitchFamily="2" charset="2"/>
              <a:buNone/>
              <a:defRPr/>
            </a:pPr>
            <a:r>
              <a:rPr lang="ja-JP" altLang="en-US" sz="2800" b="1" kern="0" dirty="0">
                <a:latin typeface="+mn-lt"/>
                <a:ea typeface="+mn-ea"/>
              </a:rPr>
              <a:t>相談の対象範囲</a:t>
            </a:r>
            <a:endParaRPr lang="en-US" altLang="ja-JP" sz="2800" b="1" kern="0" dirty="0">
              <a:latin typeface="+mn-lt"/>
              <a:ea typeface="+mn-ea"/>
            </a:endParaRPr>
          </a:p>
          <a:p>
            <a:pPr eaLnBrk="1" hangingPunct="1">
              <a:spcBef>
                <a:spcPts val="600"/>
              </a:spcBef>
              <a:buClr>
                <a:schemeClr val="bg2"/>
              </a:buClr>
              <a:buSzPct val="75000"/>
              <a:buFont typeface="Wingdings" pitchFamily="2" charset="2"/>
              <a:buNone/>
              <a:defRPr/>
            </a:pPr>
            <a:r>
              <a:rPr lang="ja-JP" altLang="en-US" sz="2800" b="1" kern="0" dirty="0">
                <a:latin typeface="+mn-lt"/>
                <a:ea typeface="+mn-ea"/>
              </a:rPr>
              <a:t>　①</a:t>
            </a:r>
            <a:r>
              <a:rPr lang="en-US" altLang="ja-JP" sz="2800" b="1" kern="0" dirty="0">
                <a:latin typeface="+mn-lt"/>
                <a:ea typeface="+mn-ea"/>
              </a:rPr>
              <a:t>MF</a:t>
            </a:r>
            <a:r>
              <a:rPr lang="ja-JP" altLang="en-US" sz="2800" b="1" kern="0" dirty="0">
                <a:latin typeface="+mn-lt"/>
                <a:ea typeface="+mn-ea"/>
              </a:rPr>
              <a:t>の</a:t>
            </a:r>
            <a:r>
              <a:rPr lang="ja-JP" altLang="en-US" sz="2800" b="1" kern="0" dirty="0">
                <a:solidFill>
                  <a:srgbClr val="FF0000"/>
                </a:solidFill>
                <a:latin typeface="+mn-lt"/>
                <a:ea typeface="+mn-ea"/>
              </a:rPr>
              <a:t>新規登録</a:t>
            </a:r>
            <a:endParaRPr lang="en-US" altLang="ja-JP" sz="2800" b="1" kern="0" dirty="0">
              <a:solidFill>
                <a:srgbClr val="FF0000"/>
              </a:solidFill>
              <a:latin typeface="+mn-lt"/>
              <a:ea typeface="+mn-ea"/>
            </a:endParaRPr>
          </a:p>
          <a:p>
            <a:pPr marL="648000" eaLnBrk="1" hangingPunct="1">
              <a:spcBef>
                <a:spcPts val="0"/>
              </a:spcBef>
              <a:buClr>
                <a:schemeClr val="bg2"/>
              </a:buClr>
              <a:buSzPct val="75000"/>
              <a:defRPr/>
            </a:pPr>
            <a:r>
              <a:rPr lang="en-US" altLang="ja-JP" sz="2400" b="1" kern="0" dirty="0">
                <a:latin typeface="+mn-lt"/>
                <a:ea typeface="+mn-ea"/>
              </a:rPr>
              <a:t>MF</a:t>
            </a:r>
            <a:r>
              <a:rPr lang="ja-JP" altLang="en-US" sz="2400" b="1" kern="0" dirty="0">
                <a:latin typeface="+mn-lt"/>
                <a:ea typeface="+mn-ea"/>
              </a:rPr>
              <a:t>に関する</a:t>
            </a:r>
            <a:r>
              <a:rPr lang="ja-JP" altLang="en-US" sz="2400" b="1" kern="0" dirty="0">
                <a:solidFill>
                  <a:srgbClr val="FF0000"/>
                </a:solidFill>
                <a:latin typeface="+mn-lt"/>
                <a:ea typeface="+mn-ea"/>
              </a:rPr>
              <a:t>事前の論点整理</a:t>
            </a:r>
            <a:r>
              <a:rPr lang="ja-JP" altLang="en-US" sz="2400" b="1" kern="0" dirty="0">
                <a:latin typeface="+mn-lt"/>
                <a:ea typeface="+mn-ea"/>
              </a:rPr>
              <a:t>や</a:t>
            </a:r>
            <a:r>
              <a:rPr lang="ja-JP" altLang="en-US" sz="2400" b="1" kern="0" dirty="0">
                <a:solidFill>
                  <a:srgbClr val="FF0000"/>
                </a:solidFill>
                <a:latin typeface="+mn-lt"/>
                <a:ea typeface="+mn-ea"/>
              </a:rPr>
              <a:t>資料の十分性等</a:t>
            </a:r>
            <a:r>
              <a:rPr lang="ja-JP" altLang="en-US" sz="2400" b="1" kern="0" dirty="0">
                <a:latin typeface="+mn-lt"/>
                <a:ea typeface="+mn-ea"/>
              </a:rPr>
              <a:t>について，指導及び助言を行うもの</a:t>
            </a:r>
            <a:endParaRPr lang="en-US" altLang="ja-JP" sz="2400" b="1" kern="0" dirty="0">
              <a:latin typeface="+mn-lt"/>
              <a:ea typeface="+mn-ea"/>
            </a:endParaRPr>
          </a:p>
          <a:p>
            <a:pPr eaLnBrk="1" hangingPunct="1">
              <a:spcBef>
                <a:spcPts val="600"/>
              </a:spcBef>
              <a:buClr>
                <a:schemeClr val="bg2"/>
              </a:buClr>
              <a:buSzPct val="75000"/>
              <a:buFont typeface="Wingdings" pitchFamily="2" charset="2"/>
              <a:buNone/>
              <a:defRPr/>
            </a:pPr>
            <a:r>
              <a:rPr lang="ja-JP" altLang="en-US" sz="2800" b="1" kern="0" dirty="0">
                <a:latin typeface="+mn-lt"/>
                <a:ea typeface="+mn-ea"/>
              </a:rPr>
              <a:t>　②既に</a:t>
            </a:r>
            <a:r>
              <a:rPr lang="ja-JP" altLang="en-US" sz="2800" b="1" kern="0" dirty="0">
                <a:solidFill>
                  <a:srgbClr val="FF0000"/>
                </a:solidFill>
                <a:latin typeface="+mn-lt"/>
                <a:ea typeface="+mn-ea"/>
              </a:rPr>
              <a:t>登録済み</a:t>
            </a:r>
            <a:r>
              <a:rPr lang="ja-JP" altLang="en-US" sz="2800" b="1" kern="0" dirty="0">
                <a:latin typeface="+mn-lt"/>
                <a:ea typeface="+mn-ea"/>
              </a:rPr>
              <a:t>の</a:t>
            </a:r>
            <a:r>
              <a:rPr lang="en-US" altLang="ja-JP" sz="2800" b="1" kern="0" dirty="0">
                <a:latin typeface="+mn-lt"/>
                <a:ea typeface="+mn-ea"/>
              </a:rPr>
              <a:t>MF</a:t>
            </a:r>
            <a:r>
              <a:rPr lang="ja-JP" altLang="en-US" sz="2800" b="1" kern="0" dirty="0">
                <a:latin typeface="+mn-lt"/>
                <a:ea typeface="+mn-ea"/>
              </a:rPr>
              <a:t>　　　　</a:t>
            </a:r>
            <a:endParaRPr lang="en-US" altLang="ja-JP" sz="2800" b="1" kern="0" dirty="0">
              <a:latin typeface="+mn-lt"/>
              <a:ea typeface="+mn-ea"/>
            </a:endParaRPr>
          </a:p>
          <a:p>
            <a:pPr marL="648000" eaLnBrk="1" hangingPunct="1">
              <a:spcBef>
                <a:spcPts val="0"/>
              </a:spcBef>
              <a:buClr>
                <a:schemeClr val="bg2"/>
              </a:buClr>
              <a:buSzPct val="75000"/>
              <a:defRPr/>
            </a:pPr>
            <a:r>
              <a:rPr lang="ja-JP" altLang="en-US" sz="2400" b="1" kern="0" dirty="0">
                <a:solidFill>
                  <a:srgbClr val="FF0000"/>
                </a:solidFill>
                <a:latin typeface="+mn-lt"/>
                <a:ea typeface="+mn-ea"/>
              </a:rPr>
              <a:t>軽微な変更</a:t>
            </a:r>
            <a:r>
              <a:rPr lang="ja-JP" altLang="en-US" sz="2400" b="1" kern="0" dirty="0">
                <a:latin typeface="+mn-lt"/>
                <a:ea typeface="+mn-ea"/>
              </a:rPr>
              <a:t>に関して</a:t>
            </a:r>
            <a:r>
              <a:rPr lang="ja-JP" altLang="en-US" sz="2400" b="1" kern="0" dirty="0">
                <a:solidFill>
                  <a:srgbClr val="FF0000"/>
                </a:solidFill>
                <a:latin typeface="+mn-lt"/>
                <a:ea typeface="+mn-ea"/>
              </a:rPr>
              <a:t>事前のデータ評価が必須</a:t>
            </a:r>
            <a:r>
              <a:rPr lang="ja-JP" altLang="en-US" sz="2400" b="1" kern="0" dirty="0">
                <a:latin typeface="+mn-lt"/>
                <a:ea typeface="+mn-ea"/>
              </a:rPr>
              <a:t>となる事案について確認を行うもの</a:t>
            </a:r>
            <a:endParaRPr lang="en-US" altLang="ja-JP" sz="2400" b="1" kern="0" dirty="0">
              <a:latin typeface="+mn-lt"/>
              <a:ea typeface="+mn-ea"/>
            </a:endParaRPr>
          </a:p>
          <a:p>
            <a:pPr marL="648000" eaLnBrk="1" hangingPunct="1">
              <a:spcBef>
                <a:spcPts val="480"/>
              </a:spcBef>
              <a:buClr>
                <a:schemeClr val="bg2"/>
              </a:buClr>
              <a:buSzPct val="75000"/>
              <a:defRPr/>
            </a:pPr>
            <a:r>
              <a:rPr lang="ja-JP" altLang="en-US" b="1" kern="0" dirty="0">
                <a:latin typeface="+mn-lt"/>
                <a:ea typeface="+mn-ea"/>
              </a:rPr>
              <a:t>（</a:t>
            </a:r>
            <a:r>
              <a:rPr lang="ja-JP" altLang="en-US" b="1" kern="0" dirty="0">
                <a:solidFill>
                  <a:srgbClr val="FF0000"/>
                </a:solidFill>
                <a:latin typeface="+mn-lt"/>
                <a:ea typeface="+mn-ea"/>
              </a:rPr>
              <a:t>品質，有効性及び安全性に関する影響</a:t>
            </a:r>
            <a:r>
              <a:rPr lang="ja-JP" altLang="en-US" b="1" kern="0" dirty="0">
                <a:latin typeface="+mn-lt"/>
                <a:ea typeface="+mn-ea"/>
              </a:rPr>
              <a:t>が</a:t>
            </a:r>
            <a:r>
              <a:rPr lang="ja-JP" altLang="en-US" b="1" u="sng" kern="0" dirty="0">
                <a:solidFill>
                  <a:srgbClr val="FF0000"/>
                </a:solidFill>
                <a:latin typeface="+mn-lt"/>
                <a:ea typeface="+mn-ea"/>
              </a:rPr>
              <a:t>軽微</a:t>
            </a:r>
            <a:r>
              <a:rPr lang="ja-JP" altLang="en-US" b="1" kern="0" dirty="0">
                <a:latin typeface="+mn-lt"/>
                <a:ea typeface="+mn-ea"/>
              </a:rPr>
              <a:t>であること又は</a:t>
            </a:r>
            <a:r>
              <a:rPr lang="ja-JP" altLang="en-US" b="1" u="sng" kern="0" dirty="0">
                <a:solidFill>
                  <a:srgbClr val="FF0000"/>
                </a:solidFill>
                <a:latin typeface="+mn-lt"/>
                <a:ea typeface="+mn-ea"/>
              </a:rPr>
              <a:t>ないことを説明可能なデータが提出できるもの</a:t>
            </a:r>
            <a:r>
              <a:rPr lang="ja-JP" altLang="en-US" b="1" kern="0" dirty="0">
                <a:latin typeface="+mn-lt"/>
                <a:ea typeface="+mn-ea"/>
              </a:rPr>
              <a:t>に限られる）</a:t>
            </a:r>
            <a:endParaRPr lang="en-US" altLang="ja-JP" b="1" kern="0" dirty="0">
              <a:latin typeface="+mn-lt"/>
              <a:ea typeface="+mn-ea"/>
            </a:endParaRPr>
          </a:p>
        </p:txBody>
      </p:sp>
      <p:sp>
        <p:nvSpPr>
          <p:cNvPr id="80902" name="テキスト ボックス 12">
            <a:extLst>
              <a:ext uri="{FF2B5EF4-FFF2-40B4-BE49-F238E27FC236}">
                <a16:creationId xmlns:a16="http://schemas.microsoft.com/office/drawing/2014/main" id="{4C8E8E20-C927-371D-826F-D44FBCA3170C}"/>
              </a:ext>
            </a:extLst>
          </p:cNvPr>
          <p:cNvSpPr txBox="1">
            <a:spLocks noChangeArrowheads="1"/>
          </p:cNvSpPr>
          <p:nvPr/>
        </p:nvSpPr>
        <p:spPr bwMode="auto">
          <a:xfrm>
            <a:off x="5698800" y="1317600"/>
            <a:ext cx="2988000" cy="28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pPr>
            <a:r>
              <a:rPr lang="en-US" altLang="ja-JP" sz="1600" b="1" dirty="0" smtClean="0"/>
              <a:t>Ⅰ</a:t>
            </a:r>
            <a:r>
              <a:rPr lang="en-US" altLang="ja-JP" sz="1600" b="1" dirty="0" smtClean="0">
                <a:latin typeface="+mn-lt"/>
                <a:ea typeface="+mn-ea"/>
              </a:rPr>
              <a:t>-28</a:t>
            </a:r>
            <a:r>
              <a:rPr lang="en-US" altLang="ja-JP" sz="1600" b="1" dirty="0"/>
              <a:t>〜</a:t>
            </a:r>
            <a:r>
              <a:rPr lang="en-US" altLang="ja-JP" sz="1600" b="1" dirty="0" smtClean="0">
                <a:latin typeface="+mn-lt"/>
                <a:ea typeface="+mn-ea"/>
              </a:rPr>
              <a:t>30 p28</a:t>
            </a:r>
            <a:r>
              <a:rPr lang="en-US" altLang="ja-JP" sz="1600" b="1" dirty="0"/>
              <a:t>〜</a:t>
            </a:r>
            <a:r>
              <a:rPr lang="en-US" altLang="ja-JP" sz="1600" b="1" dirty="0" smtClean="0">
                <a:latin typeface="+mn-lt"/>
                <a:ea typeface="+mn-ea"/>
              </a:rPr>
              <a:t>30</a:t>
            </a:r>
            <a:r>
              <a:rPr lang="en-US" altLang="ja-JP" sz="1600" b="1" dirty="0">
                <a:latin typeface="+mn-lt"/>
                <a:ea typeface="+mn-ea"/>
              </a:rPr>
              <a:t>,</a:t>
            </a:r>
            <a:r>
              <a:rPr lang="nn-NO" altLang="ja-JP" sz="1600" b="1" dirty="0">
                <a:latin typeface="+mn-lt"/>
                <a:ea typeface="+mn-ea"/>
              </a:rPr>
              <a:t> </a:t>
            </a:r>
            <a:r>
              <a:rPr lang="en-US" altLang="ja-JP" sz="1600" b="1" dirty="0" smtClean="0"/>
              <a:t>Ⅱ</a:t>
            </a:r>
            <a:r>
              <a:rPr lang="nn-NO" altLang="ja-JP" sz="1600" b="1" dirty="0" smtClean="0">
                <a:latin typeface="+mn-lt"/>
                <a:ea typeface="+mn-ea"/>
              </a:rPr>
              <a:t>-30 </a:t>
            </a:r>
            <a:r>
              <a:rPr lang="nn-NO" altLang="ja-JP" sz="1600" b="1" dirty="0">
                <a:latin typeface="+mn-lt"/>
                <a:ea typeface="+mn-ea"/>
              </a:rPr>
              <a:t>p68</a:t>
            </a:r>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フッター プレースホルダ 3">
            <a:extLst>
              <a:ext uri="{FF2B5EF4-FFF2-40B4-BE49-F238E27FC236}">
                <a16:creationId xmlns:a16="http://schemas.microsoft.com/office/drawing/2014/main" id="{4A641493-674D-7946-099E-4B0E1E16F98B}"/>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latin typeface="+mn-lt"/>
                <a:ea typeface="+mn-ea"/>
              </a:rPr>
              <a:t>日本医薬品原薬工業会　法規委員会</a:t>
            </a:r>
          </a:p>
        </p:txBody>
      </p:sp>
      <p:sp>
        <p:nvSpPr>
          <p:cNvPr id="82947" name="スライド番号プレースホルダ 4">
            <a:extLst>
              <a:ext uri="{FF2B5EF4-FFF2-40B4-BE49-F238E27FC236}">
                <a16:creationId xmlns:a16="http://schemas.microsoft.com/office/drawing/2014/main" id="{5E8458D6-D8B1-91A8-1108-9EB7CEF2EACE}"/>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00C17EBA-7A32-46B1-A290-DB63BCF6C845}" type="slidenum">
              <a:rPr kumimoji="0" lang="en-US" altLang="ja-JP" sz="1200" smtClean="0">
                <a:latin typeface="+mn-lt"/>
                <a:ea typeface="+mn-ea"/>
              </a:rPr>
              <a:pPr>
                <a:spcBef>
                  <a:spcPct val="0"/>
                </a:spcBef>
                <a:buClrTx/>
                <a:buSzTx/>
                <a:buFontTx/>
                <a:buNone/>
              </a:pPr>
              <a:t>16</a:t>
            </a:fld>
            <a:endParaRPr kumimoji="0" lang="en-US" altLang="ja-JP" sz="1200">
              <a:latin typeface="+mn-lt"/>
              <a:ea typeface="+mn-ea"/>
            </a:endParaRPr>
          </a:p>
        </p:txBody>
      </p:sp>
      <p:grpSp>
        <p:nvGrpSpPr>
          <p:cNvPr id="82952" name="キャンバス 981">
            <a:extLst>
              <a:ext uri="{FF2B5EF4-FFF2-40B4-BE49-F238E27FC236}">
                <a16:creationId xmlns:a16="http://schemas.microsoft.com/office/drawing/2014/main" id="{005E35F6-D887-FD00-816A-65FE4E9F8B1D}"/>
              </a:ext>
            </a:extLst>
          </p:cNvPr>
          <p:cNvGrpSpPr>
            <a:grpSpLocks noChangeAspect="1"/>
          </p:cNvGrpSpPr>
          <p:nvPr/>
        </p:nvGrpSpPr>
        <p:grpSpPr bwMode="auto">
          <a:xfrm>
            <a:off x="271245" y="1711551"/>
            <a:ext cx="8558212" cy="2017712"/>
            <a:chOff x="0" y="0"/>
            <a:chExt cx="4777740" cy="1126490"/>
          </a:xfrm>
        </p:grpSpPr>
        <p:sp>
          <p:nvSpPr>
            <p:cNvPr id="82953" name="正方形/長方形 2">
              <a:extLst>
                <a:ext uri="{FF2B5EF4-FFF2-40B4-BE49-F238E27FC236}">
                  <a16:creationId xmlns:a16="http://schemas.microsoft.com/office/drawing/2014/main" id="{D7B1553C-32A9-E085-909F-BD6626A03938}"/>
                </a:ext>
              </a:extLst>
            </p:cNvPr>
            <p:cNvSpPr>
              <a:spLocks noChangeArrowheads="1"/>
            </p:cNvSpPr>
            <p:nvPr/>
          </p:nvSpPr>
          <p:spPr bwMode="auto">
            <a:xfrm>
              <a:off x="0" y="0"/>
              <a:ext cx="4777740" cy="1126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en-US" sz="1200">
                <a:latin typeface="+mn-lt"/>
                <a:ea typeface="+mn-ea"/>
              </a:endParaRPr>
            </a:p>
          </p:txBody>
        </p:sp>
        <p:sp>
          <p:nvSpPr>
            <p:cNvPr id="4" name="AutoShape 903">
              <a:extLst>
                <a:ext uri="{FF2B5EF4-FFF2-40B4-BE49-F238E27FC236}">
                  <a16:creationId xmlns:a16="http://schemas.microsoft.com/office/drawing/2014/main" id="{CFCC4BE2-4563-9ED2-E7B9-F03353AA0511}"/>
                </a:ext>
              </a:extLst>
            </p:cNvPr>
            <p:cNvSpPr>
              <a:spLocks noChangeArrowheads="1"/>
            </p:cNvSpPr>
            <p:nvPr/>
          </p:nvSpPr>
          <p:spPr bwMode="auto">
            <a:xfrm>
              <a:off x="3384565" y="225121"/>
              <a:ext cx="694815" cy="452014"/>
            </a:xfrm>
            <a:prstGeom prst="rightArrowCallout">
              <a:avLst>
                <a:gd name="adj1" fmla="val 25000"/>
                <a:gd name="adj2" fmla="val 25000"/>
                <a:gd name="adj3" fmla="val 23288"/>
                <a:gd name="adj4" fmla="val 78134"/>
              </a:avLst>
            </a:prstGeom>
            <a:noFill/>
            <a:ln w="9525">
              <a:solidFill>
                <a:srgbClr val="000000"/>
              </a:solidFill>
              <a:miter lim="800000"/>
              <a:headEnd/>
              <a:tailEnd/>
            </a:ln>
          </p:spPr>
          <p:txBody>
            <a:bodyPr anchor="ctr" upright="1"/>
            <a:lstStyle/>
            <a:p>
              <a:pPr eaLnBrk="1" fontAlgn="auto" hangingPunct="1">
                <a:spcBef>
                  <a:spcPts val="0"/>
                </a:spcBef>
                <a:spcAft>
                  <a:spcPts val="0"/>
                </a:spcAft>
                <a:defRPr/>
              </a:pPr>
              <a:endParaRPr kumimoji="0" lang="ja-JP" altLang="en-US" sz="1200" kern="0">
                <a:solidFill>
                  <a:sysClr val="windowText" lastClr="000000"/>
                </a:solidFill>
                <a:latin typeface="+mn-lt"/>
                <a:ea typeface="+mn-ea"/>
              </a:endParaRPr>
            </a:p>
          </p:txBody>
        </p:sp>
        <p:sp>
          <p:nvSpPr>
            <p:cNvPr id="5" name="AutoShape 901">
              <a:extLst>
                <a:ext uri="{FF2B5EF4-FFF2-40B4-BE49-F238E27FC236}">
                  <a16:creationId xmlns:a16="http://schemas.microsoft.com/office/drawing/2014/main" id="{6BD94B30-543D-0A0E-952A-B074D85842A7}"/>
                </a:ext>
              </a:extLst>
            </p:cNvPr>
            <p:cNvSpPr>
              <a:spLocks noChangeArrowheads="1"/>
            </p:cNvSpPr>
            <p:nvPr/>
          </p:nvSpPr>
          <p:spPr bwMode="auto">
            <a:xfrm>
              <a:off x="2540861" y="225121"/>
              <a:ext cx="819776" cy="452900"/>
            </a:xfrm>
            <a:prstGeom prst="rightArrowCallout">
              <a:avLst>
                <a:gd name="adj1" fmla="val 25000"/>
                <a:gd name="adj2" fmla="val 25000"/>
                <a:gd name="adj3" fmla="val 30310"/>
                <a:gd name="adj4" fmla="val 76368"/>
              </a:avLst>
            </a:prstGeom>
            <a:noFill/>
            <a:ln w="9525">
              <a:solidFill>
                <a:srgbClr val="000000"/>
              </a:solidFill>
              <a:miter lim="800000"/>
              <a:headEnd/>
              <a:tailEnd/>
            </a:ln>
          </p:spPr>
          <p:txBody>
            <a:bodyPr anchor="ctr" upright="1"/>
            <a:lstStyle/>
            <a:p>
              <a:pPr eaLnBrk="1" fontAlgn="auto" hangingPunct="1">
                <a:spcBef>
                  <a:spcPts val="0"/>
                </a:spcBef>
                <a:spcAft>
                  <a:spcPts val="0"/>
                </a:spcAft>
                <a:defRPr/>
              </a:pPr>
              <a:endParaRPr kumimoji="0" lang="ja-JP" altLang="en-US" sz="1200" kern="0">
                <a:solidFill>
                  <a:sysClr val="windowText" lastClr="000000"/>
                </a:solidFill>
                <a:latin typeface="+mn-lt"/>
                <a:ea typeface="+mn-ea"/>
              </a:endParaRPr>
            </a:p>
          </p:txBody>
        </p:sp>
        <p:sp>
          <p:nvSpPr>
            <p:cNvPr id="6" name="AutoShape 901">
              <a:extLst>
                <a:ext uri="{FF2B5EF4-FFF2-40B4-BE49-F238E27FC236}">
                  <a16:creationId xmlns:a16="http://schemas.microsoft.com/office/drawing/2014/main" id="{F98844CE-5058-2733-5351-270FD91A71FD}"/>
                </a:ext>
              </a:extLst>
            </p:cNvPr>
            <p:cNvSpPr>
              <a:spLocks noChangeArrowheads="1"/>
            </p:cNvSpPr>
            <p:nvPr/>
          </p:nvSpPr>
          <p:spPr bwMode="auto">
            <a:xfrm>
              <a:off x="1713995" y="239302"/>
              <a:ext cx="792302" cy="444037"/>
            </a:xfrm>
            <a:prstGeom prst="rightArrowCallout">
              <a:avLst>
                <a:gd name="adj1" fmla="val 25000"/>
                <a:gd name="adj2" fmla="val 25000"/>
                <a:gd name="adj3" fmla="val 30310"/>
                <a:gd name="adj4" fmla="val 76368"/>
              </a:avLst>
            </a:prstGeom>
            <a:noFill/>
            <a:ln w="9525">
              <a:solidFill>
                <a:srgbClr val="000000"/>
              </a:solidFill>
              <a:miter lim="800000"/>
              <a:headEnd/>
              <a:tailEnd/>
            </a:ln>
          </p:spPr>
          <p:txBody>
            <a:bodyPr anchor="ctr" upright="1"/>
            <a:lstStyle/>
            <a:p>
              <a:pPr eaLnBrk="1" fontAlgn="auto" hangingPunct="1">
                <a:spcBef>
                  <a:spcPts val="0"/>
                </a:spcBef>
                <a:spcAft>
                  <a:spcPts val="0"/>
                </a:spcAft>
                <a:defRPr/>
              </a:pPr>
              <a:endParaRPr kumimoji="0" lang="ja-JP" altLang="en-US" sz="1200" kern="0">
                <a:solidFill>
                  <a:sysClr val="windowText" lastClr="000000"/>
                </a:solidFill>
                <a:latin typeface="+mn-lt"/>
                <a:ea typeface="+mn-ea"/>
              </a:endParaRPr>
            </a:p>
          </p:txBody>
        </p:sp>
        <p:sp>
          <p:nvSpPr>
            <p:cNvPr id="8" name="AutoShape 894">
              <a:extLst>
                <a:ext uri="{FF2B5EF4-FFF2-40B4-BE49-F238E27FC236}">
                  <a16:creationId xmlns:a16="http://schemas.microsoft.com/office/drawing/2014/main" id="{A9474C9F-F0D9-F248-7447-058EB9E0EF9D}"/>
                </a:ext>
              </a:extLst>
            </p:cNvPr>
            <p:cNvSpPr>
              <a:spLocks noChangeArrowheads="1"/>
            </p:cNvSpPr>
            <p:nvPr/>
          </p:nvSpPr>
          <p:spPr bwMode="auto">
            <a:xfrm>
              <a:off x="15066" y="225121"/>
              <a:ext cx="365132" cy="452900"/>
            </a:xfrm>
            <a:prstGeom prst="rightArrowCallout">
              <a:avLst>
                <a:gd name="adj1" fmla="val 25000"/>
                <a:gd name="adj2" fmla="val 25000"/>
                <a:gd name="adj3" fmla="val 22242"/>
                <a:gd name="adj4" fmla="val 66667"/>
              </a:avLst>
            </a:prstGeom>
            <a:noFill/>
            <a:ln w="9525">
              <a:solidFill>
                <a:srgbClr val="000000"/>
              </a:solidFill>
              <a:miter lim="800000"/>
              <a:headEnd/>
              <a:tailEnd/>
            </a:ln>
          </p:spPr>
          <p:txBody>
            <a:bodyPr anchor="ctr" upright="1"/>
            <a:lstStyle/>
            <a:p>
              <a:pPr eaLnBrk="1" fontAlgn="auto" hangingPunct="1">
                <a:spcBef>
                  <a:spcPts val="0"/>
                </a:spcBef>
                <a:spcAft>
                  <a:spcPts val="0"/>
                </a:spcAft>
                <a:defRPr/>
              </a:pPr>
              <a:endParaRPr kumimoji="0" lang="ja-JP" altLang="en-US" sz="1200" kern="0">
                <a:solidFill>
                  <a:sysClr val="windowText" lastClr="000000"/>
                </a:solidFill>
                <a:latin typeface="+mn-lt"/>
                <a:ea typeface="+mn-ea"/>
              </a:endParaRPr>
            </a:p>
          </p:txBody>
        </p:sp>
        <p:sp>
          <p:nvSpPr>
            <p:cNvPr id="9" name="Text Box 895">
              <a:extLst>
                <a:ext uri="{FF2B5EF4-FFF2-40B4-BE49-F238E27FC236}">
                  <a16:creationId xmlns:a16="http://schemas.microsoft.com/office/drawing/2014/main" id="{7B425BED-3215-CEBF-348C-92760FA7881B}"/>
                </a:ext>
              </a:extLst>
            </p:cNvPr>
            <p:cNvSpPr txBox="1">
              <a:spLocks noChangeArrowheads="1"/>
            </p:cNvSpPr>
            <p:nvPr/>
          </p:nvSpPr>
          <p:spPr bwMode="auto">
            <a:xfrm>
              <a:off x="25620" y="319955"/>
              <a:ext cx="230584" cy="235581"/>
            </a:xfrm>
            <a:prstGeom prst="rect">
              <a:avLst/>
            </a:prstGeom>
            <a:noFill/>
            <a:ln>
              <a:noFill/>
            </a:ln>
          </p:spPr>
          <p:txBody>
            <a:bodyPr wrap="none" lIns="52121" tIns="26060" rIns="52121" bIns="26060" upright="1">
              <a:spAutoFit/>
            </a:bodyPr>
            <a:lstStyle/>
            <a:p>
              <a:pPr algn="just" eaLnBrk="1" fontAlgn="auto" hangingPunct="1">
                <a:spcBef>
                  <a:spcPts val="0"/>
                </a:spcBef>
                <a:spcAft>
                  <a:spcPts val="0"/>
                </a:spcAft>
                <a:defRPr/>
              </a:pPr>
              <a:r>
                <a:rPr kumimoji="0" lang="ja-JP" altLang="en-US" sz="1200" kern="100" dirty="0">
                  <a:solidFill>
                    <a:srgbClr val="000000"/>
                  </a:solidFill>
                  <a:latin typeface="+mn-lt"/>
                  <a:ea typeface="+mn-ea"/>
                  <a:cs typeface="ＭＳ 明朝" panose="02020609040205080304" pitchFamily="17" charset="-128"/>
                </a:rPr>
                <a:t>事前</a:t>
              </a:r>
              <a:endParaRPr kumimoji="0" lang="ja-JP" altLang="en-US" sz="1200" kern="100" dirty="0">
                <a:solidFill>
                  <a:sysClr val="windowText" lastClr="000000"/>
                </a:solidFill>
                <a:latin typeface="+mn-lt"/>
                <a:ea typeface="+mn-ea"/>
                <a:cs typeface="Times New Roman" panose="02020603050405020304" pitchFamily="18" charset="0"/>
              </a:endParaRPr>
            </a:p>
            <a:p>
              <a:pPr algn="just" eaLnBrk="1" fontAlgn="auto" hangingPunct="1">
                <a:spcBef>
                  <a:spcPts val="0"/>
                </a:spcBef>
                <a:spcAft>
                  <a:spcPts val="0"/>
                </a:spcAft>
                <a:defRPr/>
              </a:pPr>
              <a:r>
                <a:rPr kumimoji="0" lang="ja-JP" altLang="en-US" sz="1200" kern="100" dirty="0">
                  <a:solidFill>
                    <a:srgbClr val="000000"/>
                  </a:solidFill>
                  <a:latin typeface="+mn-lt"/>
                  <a:ea typeface="+mn-ea"/>
                  <a:cs typeface="ＭＳ 明朝" panose="02020609040205080304" pitchFamily="17" charset="-128"/>
                </a:rPr>
                <a:t>面談</a:t>
              </a:r>
              <a:endParaRPr kumimoji="0" lang="ja-JP" altLang="en-US" sz="1200" kern="100" dirty="0">
                <a:solidFill>
                  <a:sysClr val="windowText" lastClr="000000"/>
                </a:solidFill>
                <a:latin typeface="+mn-lt"/>
                <a:ea typeface="+mn-ea"/>
                <a:cs typeface="Times New Roman" panose="02020603050405020304" pitchFamily="18" charset="0"/>
              </a:endParaRPr>
            </a:p>
          </p:txBody>
        </p:sp>
        <p:sp>
          <p:nvSpPr>
            <p:cNvPr id="10" name="AutoShape 898">
              <a:extLst>
                <a:ext uri="{FF2B5EF4-FFF2-40B4-BE49-F238E27FC236}">
                  <a16:creationId xmlns:a16="http://schemas.microsoft.com/office/drawing/2014/main" id="{1A86BA1F-D727-6198-ADB4-37DFC312CA7A}"/>
                </a:ext>
              </a:extLst>
            </p:cNvPr>
            <p:cNvSpPr>
              <a:spLocks noChangeArrowheads="1"/>
            </p:cNvSpPr>
            <p:nvPr/>
          </p:nvSpPr>
          <p:spPr bwMode="auto">
            <a:xfrm>
              <a:off x="1128188" y="247278"/>
              <a:ext cx="558334" cy="452901"/>
            </a:xfrm>
            <a:prstGeom prst="rightArrowCallout">
              <a:avLst>
                <a:gd name="adj1" fmla="val 25000"/>
                <a:gd name="adj2" fmla="val 25000"/>
                <a:gd name="adj3" fmla="val 31858"/>
                <a:gd name="adj4" fmla="val 66667"/>
              </a:avLst>
            </a:prstGeom>
            <a:noFill/>
            <a:ln w="9525">
              <a:solidFill>
                <a:srgbClr val="000000"/>
              </a:solidFill>
              <a:miter lim="800000"/>
              <a:headEnd/>
              <a:tailEnd/>
            </a:ln>
          </p:spPr>
          <p:txBody>
            <a:bodyPr wrap="none" anchor="ctr" upright="1"/>
            <a:lstStyle/>
            <a:p>
              <a:pPr eaLnBrk="1" fontAlgn="auto" hangingPunct="1">
                <a:spcBef>
                  <a:spcPts val="0"/>
                </a:spcBef>
                <a:spcAft>
                  <a:spcPts val="0"/>
                </a:spcAft>
                <a:defRPr/>
              </a:pPr>
              <a:endParaRPr kumimoji="0" lang="ja-JP" altLang="en-US" sz="1200" kern="0">
                <a:solidFill>
                  <a:sysClr val="windowText" lastClr="000000"/>
                </a:solidFill>
                <a:latin typeface="+mn-lt"/>
                <a:ea typeface="+mn-ea"/>
              </a:endParaRPr>
            </a:p>
          </p:txBody>
        </p:sp>
        <p:sp>
          <p:nvSpPr>
            <p:cNvPr id="11" name="Text Box 899">
              <a:extLst>
                <a:ext uri="{FF2B5EF4-FFF2-40B4-BE49-F238E27FC236}">
                  <a16:creationId xmlns:a16="http://schemas.microsoft.com/office/drawing/2014/main" id="{33D3A935-E422-B367-C21A-D73E6D32B1A5}"/>
                </a:ext>
              </a:extLst>
            </p:cNvPr>
            <p:cNvSpPr txBox="1">
              <a:spLocks noChangeArrowheads="1"/>
            </p:cNvSpPr>
            <p:nvPr/>
          </p:nvSpPr>
          <p:spPr bwMode="auto">
            <a:xfrm>
              <a:off x="436921" y="310206"/>
              <a:ext cx="488314" cy="235581"/>
            </a:xfrm>
            <a:prstGeom prst="rect">
              <a:avLst/>
            </a:prstGeom>
            <a:noFill/>
            <a:ln>
              <a:noFill/>
            </a:ln>
          </p:spPr>
          <p:txBody>
            <a:bodyPr wrap="none" lIns="52121" tIns="26060" rIns="52121" bIns="26060" upright="1">
              <a:spAutoFit/>
            </a:bodyPr>
            <a:lstStyle/>
            <a:p>
              <a:pPr algn="just" eaLnBrk="1" fontAlgn="auto" hangingPunct="1">
                <a:spcBef>
                  <a:spcPts val="0"/>
                </a:spcBef>
                <a:spcAft>
                  <a:spcPts val="0"/>
                </a:spcAft>
                <a:defRPr/>
              </a:pPr>
              <a:r>
                <a:rPr kumimoji="0" lang="ja-JP" altLang="en-US" sz="1200" kern="100" dirty="0">
                  <a:solidFill>
                    <a:srgbClr val="000000"/>
                  </a:solidFill>
                  <a:latin typeface="+mn-lt"/>
                  <a:ea typeface="+mn-ea"/>
                  <a:cs typeface="ＭＳ 明朝" panose="02020609040205080304" pitchFamily="17" charset="-128"/>
                </a:rPr>
                <a:t>手数料振込</a:t>
              </a:r>
              <a:endParaRPr kumimoji="0" lang="ja-JP" altLang="en-US" sz="1200" kern="100" dirty="0">
                <a:solidFill>
                  <a:sysClr val="windowText" lastClr="000000"/>
                </a:solidFill>
                <a:latin typeface="+mn-lt"/>
                <a:ea typeface="+mn-ea"/>
                <a:cs typeface="Times New Roman" panose="02020603050405020304" pitchFamily="18" charset="0"/>
              </a:endParaRPr>
            </a:p>
            <a:p>
              <a:pPr algn="just" eaLnBrk="1" fontAlgn="auto" hangingPunct="1">
                <a:spcBef>
                  <a:spcPts val="0"/>
                </a:spcBef>
                <a:spcAft>
                  <a:spcPts val="0"/>
                </a:spcAft>
                <a:defRPr/>
              </a:pPr>
              <a:r>
                <a:rPr kumimoji="0" lang="ja-JP" altLang="en-US" sz="1200" kern="100" dirty="0">
                  <a:solidFill>
                    <a:srgbClr val="000000"/>
                  </a:solidFill>
                  <a:latin typeface="+mn-lt"/>
                  <a:ea typeface="+mn-ea"/>
                  <a:cs typeface="ＭＳ 明朝" panose="02020609040205080304" pitchFamily="17" charset="-128"/>
                </a:rPr>
                <a:t>と申込</a:t>
              </a:r>
              <a:endParaRPr kumimoji="0" lang="ja-JP" altLang="en-US" sz="1200" kern="100" dirty="0">
                <a:solidFill>
                  <a:sysClr val="windowText" lastClr="000000"/>
                </a:solidFill>
                <a:latin typeface="+mn-lt"/>
                <a:ea typeface="+mn-ea"/>
                <a:cs typeface="Times New Roman" panose="02020603050405020304" pitchFamily="18" charset="0"/>
              </a:endParaRPr>
            </a:p>
          </p:txBody>
        </p:sp>
        <p:sp>
          <p:nvSpPr>
            <p:cNvPr id="12" name="Text Box 900">
              <a:extLst>
                <a:ext uri="{FF2B5EF4-FFF2-40B4-BE49-F238E27FC236}">
                  <a16:creationId xmlns:a16="http://schemas.microsoft.com/office/drawing/2014/main" id="{2AD81EED-62EA-B941-94C5-F5F86FC0E423}"/>
                </a:ext>
              </a:extLst>
            </p:cNvPr>
            <p:cNvSpPr txBox="1">
              <a:spLocks noChangeArrowheads="1"/>
            </p:cNvSpPr>
            <p:nvPr/>
          </p:nvSpPr>
          <p:spPr bwMode="auto">
            <a:xfrm>
              <a:off x="1727763" y="311978"/>
              <a:ext cx="574225" cy="235581"/>
            </a:xfrm>
            <a:prstGeom prst="rect">
              <a:avLst/>
            </a:prstGeom>
            <a:noFill/>
            <a:ln>
              <a:noFill/>
            </a:ln>
          </p:spPr>
          <p:txBody>
            <a:bodyPr wrap="none" lIns="52121" tIns="26060" rIns="52121" bIns="26060" upright="1">
              <a:spAutoFit/>
            </a:bodyPr>
            <a:lstStyle/>
            <a:p>
              <a:pPr algn="just" eaLnBrk="1" fontAlgn="auto" hangingPunct="1">
                <a:spcBef>
                  <a:spcPts val="0"/>
                </a:spcBef>
                <a:spcAft>
                  <a:spcPts val="0"/>
                </a:spcAft>
                <a:defRPr/>
              </a:pPr>
              <a:r>
                <a:rPr kumimoji="0" lang="ja-JP" altLang="en-US" sz="1200" kern="100" dirty="0">
                  <a:solidFill>
                    <a:srgbClr val="000000"/>
                  </a:solidFill>
                  <a:latin typeface="+mn-lt"/>
                  <a:ea typeface="+mn-ea"/>
                  <a:cs typeface="ＭＳ 明朝" panose="02020609040205080304" pitchFamily="17" charset="-128"/>
                </a:rPr>
                <a:t>機構からの</a:t>
              </a:r>
              <a:endParaRPr kumimoji="0" lang="ja-JP" altLang="en-US" sz="1200" kern="100" dirty="0">
                <a:solidFill>
                  <a:sysClr val="windowText" lastClr="000000"/>
                </a:solidFill>
                <a:latin typeface="+mn-lt"/>
                <a:ea typeface="+mn-ea"/>
                <a:cs typeface="Times New Roman" panose="02020603050405020304" pitchFamily="18" charset="0"/>
              </a:endParaRPr>
            </a:p>
            <a:p>
              <a:pPr algn="just" eaLnBrk="1" fontAlgn="auto" hangingPunct="1">
                <a:spcBef>
                  <a:spcPts val="0"/>
                </a:spcBef>
                <a:spcAft>
                  <a:spcPts val="0"/>
                </a:spcAft>
                <a:defRPr/>
              </a:pPr>
              <a:r>
                <a:rPr kumimoji="0" lang="ja-JP" altLang="en-US" sz="1200" kern="100" dirty="0">
                  <a:solidFill>
                    <a:srgbClr val="000000"/>
                  </a:solidFill>
                  <a:latin typeface="+mn-lt"/>
                  <a:ea typeface="+mn-ea"/>
                  <a:cs typeface="ＭＳ 明朝" panose="02020609040205080304" pitchFamily="17" charset="-128"/>
                </a:rPr>
                <a:t>照会事項送付</a:t>
              </a:r>
              <a:endParaRPr kumimoji="0" lang="ja-JP" altLang="en-US" sz="1200" kern="100" dirty="0">
                <a:solidFill>
                  <a:sysClr val="windowText" lastClr="000000"/>
                </a:solidFill>
                <a:latin typeface="+mn-lt"/>
                <a:ea typeface="+mn-ea"/>
                <a:cs typeface="Times New Roman" panose="02020603050405020304" pitchFamily="18" charset="0"/>
              </a:endParaRPr>
            </a:p>
          </p:txBody>
        </p:sp>
        <p:sp>
          <p:nvSpPr>
            <p:cNvPr id="13" name="Text Box 902">
              <a:extLst>
                <a:ext uri="{FF2B5EF4-FFF2-40B4-BE49-F238E27FC236}">
                  <a16:creationId xmlns:a16="http://schemas.microsoft.com/office/drawing/2014/main" id="{069C4CB1-5D68-7361-5819-3915C25765B5}"/>
                </a:ext>
              </a:extLst>
            </p:cNvPr>
            <p:cNvSpPr txBox="1">
              <a:spLocks noChangeArrowheads="1"/>
            </p:cNvSpPr>
            <p:nvPr/>
          </p:nvSpPr>
          <p:spPr bwMode="auto">
            <a:xfrm>
              <a:off x="3404065" y="282730"/>
              <a:ext cx="488314" cy="235581"/>
            </a:xfrm>
            <a:prstGeom prst="rect">
              <a:avLst/>
            </a:prstGeom>
            <a:noFill/>
            <a:ln>
              <a:noFill/>
            </a:ln>
          </p:spPr>
          <p:txBody>
            <a:bodyPr wrap="none" lIns="52121" tIns="26060" rIns="52121" bIns="26060" upright="1">
              <a:spAutoFit/>
            </a:bodyPr>
            <a:lstStyle/>
            <a:p>
              <a:pPr algn="just" eaLnBrk="1" fontAlgn="auto" hangingPunct="1">
                <a:spcBef>
                  <a:spcPts val="0"/>
                </a:spcBef>
                <a:spcAft>
                  <a:spcPts val="0"/>
                </a:spcAft>
                <a:defRPr/>
              </a:pPr>
              <a:r>
                <a:rPr kumimoji="0" lang="ja-JP" altLang="en-US" sz="1200" kern="100" dirty="0">
                  <a:solidFill>
                    <a:srgbClr val="000000"/>
                  </a:solidFill>
                  <a:latin typeface="+mn-lt"/>
                  <a:ea typeface="+mn-ea"/>
                  <a:cs typeface="ＭＳ 明朝" panose="02020609040205080304" pitchFamily="17" charset="-128"/>
                </a:rPr>
                <a:t>相談記録の</a:t>
              </a:r>
              <a:endParaRPr kumimoji="0" lang="ja-JP" altLang="en-US" sz="1200" kern="100" dirty="0">
                <a:solidFill>
                  <a:sysClr val="windowText" lastClr="000000"/>
                </a:solidFill>
                <a:latin typeface="+mn-lt"/>
                <a:ea typeface="+mn-ea"/>
                <a:cs typeface="Times New Roman" panose="02020603050405020304" pitchFamily="18" charset="0"/>
              </a:endParaRPr>
            </a:p>
            <a:p>
              <a:pPr algn="just" eaLnBrk="1" fontAlgn="auto" hangingPunct="1">
                <a:spcBef>
                  <a:spcPts val="0"/>
                </a:spcBef>
                <a:spcAft>
                  <a:spcPts val="0"/>
                </a:spcAft>
                <a:defRPr/>
              </a:pPr>
              <a:r>
                <a:rPr kumimoji="0" lang="ja-JP" altLang="en-US" sz="1200" kern="100" dirty="0">
                  <a:solidFill>
                    <a:srgbClr val="000000"/>
                  </a:solidFill>
                  <a:latin typeface="+mn-lt"/>
                  <a:ea typeface="+mn-ea"/>
                  <a:cs typeface="ＭＳ 明朝" panose="02020609040205080304" pitchFamily="17" charset="-128"/>
                </a:rPr>
                <a:t>伝達</a:t>
              </a:r>
              <a:endParaRPr kumimoji="0" lang="ja-JP" altLang="en-US" sz="1200" kern="100" dirty="0">
                <a:solidFill>
                  <a:sysClr val="windowText" lastClr="000000"/>
                </a:solidFill>
                <a:latin typeface="+mn-lt"/>
                <a:ea typeface="+mn-ea"/>
                <a:cs typeface="Times New Roman" panose="02020603050405020304" pitchFamily="18" charset="0"/>
              </a:endParaRPr>
            </a:p>
          </p:txBody>
        </p:sp>
        <p:sp>
          <p:nvSpPr>
            <p:cNvPr id="14" name="Text Box 906">
              <a:extLst>
                <a:ext uri="{FF2B5EF4-FFF2-40B4-BE49-F238E27FC236}">
                  <a16:creationId xmlns:a16="http://schemas.microsoft.com/office/drawing/2014/main" id="{1EFE1E79-4000-92AE-5364-81E83E983C27}"/>
                </a:ext>
              </a:extLst>
            </p:cNvPr>
            <p:cNvSpPr txBox="1">
              <a:spLocks noChangeArrowheads="1"/>
            </p:cNvSpPr>
            <p:nvPr/>
          </p:nvSpPr>
          <p:spPr bwMode="auto">
            <a:xfrm>
              <a:off x="4114830" y="319069"/>
              <a:ext cx="488321" cy="235756"/>
            </a:xfrm>
            <a:prstGeom prst="rect">
              <a:avLst/>
            </a:prstGeom>
            <a:noFill/>
            <a:ln>
              <a:noFill/>
            </a:ln>
          </p:spPr>
          <p:txBody>
            <a:bodyPr wrap="none" lIns="52121" tIns="26060" rIns="52121" bIns="26060" upright="1">
              <a:spAutoFit/>
            </a:bodyPr>
            <a:lstStyle/>
            <a:p>
              <a:pPr algn="just" eaLnBrk="1" fontAlgn="auto" hangingPunct="1">
                <a:spcBef>
                  <a:spcPts val="0"/>
                </a:spcBef>
                <a:spcAft>
                  <a:spcPts val="0"/>
                </a:spcAft>
                <a:defRPr/>
              </a:pPr>
              <a:r>
                <a:rPr kumimoji="0" lang="ja-JP" altLang="en-US" sz="1200" kern="100" dirty="0">
                  <a:solidFill>
                    <a:srgbClr val="000000"/>
                  </a:solidFill>
                  <a:latin typeface="+mn-lt"/>
                  <a:ea typeface="+mn-ea"/>
                  <a:cs typeface="ＭＳ 明朝" panose="02020609040205080304" pitchFamily="17" charset="-128"/>
                </a:rPr>
                <a:t>相談結果の</a:t>
              </a:r>
              <a:endParaRPr kumimoji="0" lang="ja-JP" altLang="en-US" sz="1200" kern="100" dirty="0">
                <a:solidFill>
                  <a:sysClr val="windowText" lastClr="000000"/>
                </a:solidFill>
                <a:latin typeface="+mn-lt"/>
                <a:ea typeface="+mn-ea"/>
                <a:cs typeface="Times New Roman" panose="02020603050405020304" pitchFamily="18" charset="0"/>
              </a:endParaRPr>
            </a:p>
            <a:p>
              <a:pPr algn="just" eaLnBrk="1" fontAlgn="auto" hangingPunct="1">
                <a:spcBef>
                  <a:spcPts val="0"/>
                </a:spcBef>
                <a:spcAft>
                  <a:spcPts val="0"/>
                </a:spcAft>
                <a:defRPr/>
              </a:pPr>
              <a:r>
                <a:rPr kumimoji="0" lang="ja-JP" altLang="en-US" sz="1200" kern="100" dirty="0">
                  <a:solidFill>
                    <a:srgbClr val="000000"/>
                  </a:solidFill>
                  <a:latin typeface="+mn-lt"/>
                  <a:ea typeface="+mn-ea"/>
                  <a:cs typeface="ＭＳ 明朝" panose="02020609040205080304" pitchFamily="17" charset="-128"/>
                </a:rPr>
                <a:t>確定</a:t>
              </a:r>
              <a:endParaRPr kumimoji="0" lang="ja-JP" altLang="en-US" sz="1200" kern="100" dirty="0">
                <a:solidFill>
                  <a:sysClr val="windowText" lastClr="000000"/>
                </a:solidFill>
                <a:latin typeface="+mn-lt"/>
                <a:ea typeface="+mn-ea"/>
                <a:cs typeface="Times New Roman" panose="02020603050405020304" pitchFamily="18" charset="0"/>
              </a:endParaRPr>
            </a:p>
          </p:txBody>
        </p:sp>
        <p:cxnSp>
          <p:nvCxnSpPr>
            <p:cNvPr id="82964" name="Line 907">
              <a:extLst>
                <a:ext uri="{FF2B5EF4-FFF2-40B4-BE49-F238E27FC236}">
                  <a16:creationId xmlns:a16="http://schemas.microsoft.com/office/drawing/2014/main" id="{E828C919-384A-A33C-4E8D-59636742C757}"/>
                </a:ext>
              </a:extLst>
            </p:cNvPr>
            <p:cNvCxnSpPr>
              <a:cxnSpLocks noChangeShapeType="1"/>
            </p:cNvCxnSpPr>
            <p:nvPr/>
          </p:nvCxnSpPr>
          <p:spPr bwMode="auto">
            <a:xfrm>
              <a:off x="760780" y="796136"/>
              <a:ext cx="490189"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6" name="Text Box 908">
              <a:extLst>
                <a:ext uri="{FF2B5EF4-FFF2-40B4-BE49-F238E27FC236}">
                  <a16:creationId xmlns:a16="http://schemas.microsoft.com/office/drawing/2014/main" id="{0AA8F875-C467-4C93-AB83-132CDAE74DDF}"/>
                </a:ext>
              </a:extLst>
            </p:cNvPr>
            <p:cNvSpPr txBox="1">
              <a:spLocks noChangeArrowheads="1"/>
            </p:cNvSpPr>
            <p:nvPr/>
          </p:nvSpPr>
          <p:spPr bwMode="auto">
            <a:xfrm>
              <a:off x="754848" y="832238"/>
              <a:ext cx="445359" cy="132482"/>
            </a:xfrm>
            <a:prstGeom prst="rect">
              <a:avLst/>
            </a:prstGeom>
            <a:noFill/>
            <a:ln>
              <a:noFill/>
            </a:ln>
          </p:spPr>
          <p:txBody>
            <a:bodyPr wrap="none" lIns="52121" tIns="26060" rIns="52121" bIns="26060" upright="1">
              <a:spAutoFit/>
            </a:bodyPr>
            <a:lstStyle/>
            <a:p>
              <a:pPr algn="just" eaLnBrk="1" fontAlgn="auto" hangingPunct="1">
                <a:spcBef>
                  <a:spcPts val="0"/>
                </a:spcBef>
                <a:spcAft>
                  <a:spcPts val="0"/>
                </a:spcAft>
                <a:defRPr/>
              </a:pPr>
              <a:r>
                <a:rPr kumimoji="0" lang="en-US" altLang="ja-JP" sz="1200" kern="100" dirty="0">
                  <a:solidFill>
                    <a:srgbClr val="000000"/>
                  </a:solidFill>
                  <a:latin typeface="+mn-lt"/>
                  <a:ea typeface="+mn-ea"/>
                  <a:cs typeface="ＭＳ 明朝" panose="02020609040205080304" pitchFamily="17" charset="-128"/>
                </a:rPr>
                <a:t>2</a:t>
              </a:r>
              <a:r>
                <a:rPr kumimoji="0" lang="ja-JP" altLang="en-US" sz="1200" kern="100" dirty="0">
                  <a:solidFill>
                    <a:srgbClr val="000000"/>
                  </a:solidFill>
                  <a:latin typeface="+mn-lt"/>
                  <a:ea typeface="+mn-ea"/>
                  <a:cs typeface="ＭＳ 明朝" panose="02020609040205080304" pitchFamily="17" charset="-128"/>
                </a:rPr>
                <a:t>週間めど</a:t>
              </a:r>
              <a:endParaRPr kumimoji="0" lang="ja-JP" altLang="en-US" sz="1200" kern="100" dirty="0">
                <a:solidFill>
                  <a:sysClr val="windowText" lastClr="000000"/>
                </a:solidFill>
                <a:latin typeface="+mn-lt"/>
                <a:ea typeface="+mn-ea"/>
                <a:cs typeface="Times New Roman" panose="02020603050405020304" pitchFamily="18" charset="0"/>
              </a:endParaRPr>
            </a:p>
          </p:txBody>
        </p:sp>
        <p:sp>
          <p:nvSpPr>
            <p:cNvPr id="17" name="Text Box 914">
              <a:extLst>
                <a:ext uri="{FF2B5EF4-FFF2-40B4-BE49-F238E27FC236}">
                  <a16:creationId xmlns:a16="http://schemas.microsoft.com/office/drawing/2014/main" id="{09C5B33C-52F4-524E-AB09-0F1F6ACAB1AB}"/>
                </a:ext>
              </a:extLst>
            </p:cNvPr>
            <p:cNvSpPr txBox="1">
              <a:spLocks noChangeArrowheads="1"/>
            </p:cNvSpPr>
            <p:nvPr/>
          </p:nvSpPr>
          <p:spPr bwMode="auto">
            <a:xfrm>
              <a:off x="2561717" y="296911"/>
              <a:ext cx="574225" cy="235581"/>
            </a:xfrm>
            <a:prstGeom prst="rect">
              <a:avLst/>
            </a:prstGeom>
            <a:noFill/>
            <a:ln>
              <a:noFill/>
            </a:ln>
          </p:spPr>
          <p:txBody>
            <a:bodyPr wrap="none" lIns="52121" tIns="26060" rIns="52121" bIns="26060" upright="1">
              <a:spAutoFit/>
            </a:bodyPr>
            <a:lstStyle/>
            <a:p>
              <a:pPr algn="just" eaLnBrk="1" fontAlgn="auto" hangingPunct="1">
                <a:spcBef>
                  <a:spcPts val="0"/>
                </a:spcBef>
                <a:spcAft>
                  <a:spcPts val="0"/>
                </a:spcAft>
                <a:defRPr/>
              </a:pPr>
              <a:r>
                <a:rPr kumimoji="0" lang="ja-JP" altLang="en-US" sz="1200" kern="100" dirty="0">
                  <a:solidFill>
                    <a:srgbClr val="000000"/>
                  </a:solidFill>
                  <a:latin typeface="+mn-lt"/>
                  <a:ea typeface="+mn-ea"/>
                  <a:cs typeface="ＭＳ 明朝" panose="02020609040205080304" pitchFamily="17" charset="-128"/>
                </a:rPr>
                <a:t>申込者からの</a:t>
              </a:r>
              <a:endParaRPr kumimoji="0" lang="ja-JP" altLang="en-US" sz="1200" kern="100" dirty="0">
                <a:solidFill>
                  <a:sysClr val="windowText" lastClr="000000"/>
                </a:solidFill>
                <a:latin typeface="+mn-lt"/>
                <a:ea typeface="+mn-ea"/>
                <a:cs typeface="Times New Roman" panose="02020603050405020304" pitchFamily="18" charset="0"/>
              </a:endParaRPr>
            </a:p>
            <a:p>
              <a:pPr algn="just" eaLnBrk="1" fontAlgn="auto" hangingPunct="1">
                <a:spcBef>
                  <a:spcPts val="0"/>
                </a:spcBef>
                <a:spcAft>
                  <a:spcPts val="0"/>
                </a:spcAft>
                <a:defRPr/>
              </a:pPr>
              <a:r>
                <a:rPr kumimoji="0" lang="ja-JP" altLang="en-US" sz="1200" kern="100" dirty="0">
                  <a:solidFill>
                    <a:srgbClr val="000000"/>
                  </a:solidFill>
                  <a:latin typeface="+mn-lt"/>
                  <a:ea typeface="+mn-ea"/>
                  <a:cs typeface="ＭＳ 明朝" panose="02020609040205080304" pitchFamily="17" charset="-128"/>
                </a:rPr>
                <a:t>回答提出</a:t>
              </a:r>
              <a:endParaRPr kumimoji="0" lang="ja-JP" altLang="en-US" sz="1200" kern="100" dirty="0">
                <a:solidFill>
                  <a:sysClr val="windowText" lastClr="000000"/>
                </a:solidFill>
                <a:latin typeface="+mn-lt"/>
                <a:ea typeface="+mn-ea"/>
                <a:cs typeface="Times New Roman" panose="02020603050405020304" pitchFamily="18" charset="0"/>
              </a:endParaRPr>
            </a:p>
          </p:txBody>
        </p:sp>
        <p:sp>
          <p:nvSpPr>
            <p:cNvPr id="18" name="AutoShape 894">
              <a:extLst>
                <a:ext uri="{FF2B5EF4-FFF2-40B4-BE49-F238E27FC236}">
                  <a16:creationId xmlns:a16="http://schemas.microsoft.com/office/drawing/2014/main" id="{249C1E4E-D565-69C5-04CC-FC9B38B83CB3}"/>
                </a:ext>
              </a:extLst>
            </p:cNvPr>
            <p:cNvSpPr>
              <a:spLocks noChangeArrowheads="1"/>
            </p:cNvSpPr>
            <p:nvPr/>
          </p:nvSpPr>
          <p:spPr bwMode="auto">
            <a:xfrm>
              <a:off x="416535" y="242847"/>
              <a:ext cx="680635" cy="452900"/>
            </a:xfrm>
            <a:prstGeom prst="rightArrowCallout">
              <a:avLst>
                <a:gd name="adj1" fmla="val 25000"/>
                <a:gd name="adj2" fmla="val 25000"/>
                <a:gd name="adj3" fmla="val 30324"/>
                <a:gd name="adj4" fmla="val 73004"/>
              </a:avLst>
            </a:prstGeom>
            <a:noFill/>
            <a:ln w="9525">
              <a:solidFill>
                <a:srgbClr val="000000"/>
              </a:solidFill>
              <a:miter lim="800000"/>
              <a:headEnd/>
              <a:tailEnd/>
            </a:ln>
          </p:spPr>
          <p:txBody>
            <a:bodyPr anchor="ctr" upright="1"/>
            <a:lstStyle/>
            <a:p>
              <a:pPr eaLnBrk="1" fontAlgn="auto" hangingPunct="1">
                <a:spcBef>
                  <a:spcPts val="0"/>
                </a:spcBef>
                <a:spcAft>
                  <a:spcPts val="0"/>
                </a:spcAft>
                <a:defRPr/>
              </a:pPr>
              <a:endParaRPr kumimoji="0" lang="ja-JP" altLang="en-US" sz="1200" kern="0">
                <a:solidFill>
                  <a:sysClr val="windowText" lastClr="000000"/>
                </a:solidFill>
                <a:latin typeface="+mn-lt"/>
                <a:ea typeface="+mn-ea"/>
              </a:endParaRPr>
            </a:p>
          </p:txBody>
        </p:sp>
        <p:sp>
          <p:nvSpPr>
            <p:cNvPr id="19" name="Text Box 899">
              <a:extLst>
                <a:ext uri="{FF2B5EF4-FFF2-40B4-BE49-F238E27FC236}">
                  <a16:creationId xmlns:a16="http://schemas.microsoft.com/office/drawing/2014/main" id="{954177D9-34B1-CAB3-DF2F-04FE961703F4}"/>
                </a:ext>
              </a:extLst>
            </p:cNvPr>
            <p:cNvSpPr txBox="1">
              <a:spLocks noChangeArrowheads="1"/>
            </p:cNvSpPr>
            <p:nvPr/>
          </p:nvSpPr>
          <p:spPr bwMode="auto">
            <a:xfrm>
              <a:off x="1154739" y="306661"/>
              <a:ext cx="331528" cy="235581"/>
            </a:xfrm>
            <a:prstGeom prst="rect">
              <a:avLst/>
            </a:prstGeom>
            <a:noFill/>
            <a:ln>
              <a:noFill/>
            </a:ln>
          </p:spPr>
          <p:txBody>
            <a:bodyPr wrap="none" lIns="52121" tIns="26060" rIns="52121" bIns="26060" upright="1">
              <a:spAutoFit/>
            </a:bodyPr>
            <a:lstStyle/>
            <a:p>
              <a:pPr marL="827405" indent="-800735" algn="just" eaLnBrk="1" fontAlgn="auto" hangingPunct="1">
                <a:spcBef>
                  <a:spcPts val="0"/>
                </a:spcBef>
                <a:spcAft>
                  <a:spcPts val="0"/>
                </a:spcAft>
                <a:defRPr/>
              </a:pPr>
              <a:r>
                <a:rPr kumimoji="0" lang="ja-JP" altLang="en-US" sz="1200" kern="100" dirty="0">
                  <a:solidFill>
                    <a:srgbClr val="000000"/>
                  </a:solidFill>
                  <a:latin typeface="+mn-lt"/>
                  <a:ea typeface="+mn-ea"/>
                  <a:cs typeface="ＭＳ 明朝" panose="02020609040205080304" pitchFamily="17" charset="-128"/>
                </a:rPr>
                <a:t>資料の</a:t>
              </a:r>
              <a:endParaRPr kumimoji="0" lang="ja-JP" altLang="en-US" sz="1200" kern="100" dirty="0">
                <a:solidFill>
                  <a:sysClr val="windowText" lastClr="000000"/>
                </a:solidFill>
                <a:latin typeface="+mn-lt"/>
                <a:ea typeface="+mn-ea"/>
              </a:endParaRPr>
            </a:p>
            <a:p>
              <a:pPr marL="827405" indent="-800735" algn="just" eaLnBrk="1" fontAlgn="auto" hangingPunct="1">
                <a:spcBef>
                  <a:spcPts val="0"/>
                </a:spcBef>
                <a:spcAft>
                  <a:spcPts val="0"/>
                </a:spcAft>
                <a:defRPr/>
              </a:pPr>
              <a:r>
                <a:rPr kumimoji="0" lang="ja-JP" altLang="en-US" sz="1200" kern="100" dirty="0">
                  <a:solidFill>
                    <a:srgbClr val="000000"/>
                  </a:solidFill>
                  <a:latin typeface="+mn-lt"/>
                  <a:ea typeface="+mn-ea"/>
                  <a:cs typeface="ＭＳ 明朝" panose="02020609040205080304" pitchFamily="17" charset="-128"/>
                </a:rPr>
                <a:t>提出</a:t>
              </a:r>
              <a:endParaRPr kumimoji="0" lang="ja-JP" altLang="en-US" sz="1200" kern="100" dirty="0">
                <a:solidFill>
                  <a:sysClr val="windowText" lastClr="000000"/>
                </a:solidFill>
                <a:latin typeface="+mn-lt"/>
                <a:ea typeface="+mn-ea"/>
              </a:endParaRPr>
            </a:p>
          </p:txBody>
        </p:sp>
        <p:sp>
          <p:nvSpPr>
            <p:cNvPr id="20" name="AutoShape 903">
              <a:extLst>
                <a:ext uri="{FF2B5EF4-FFF2-40B4-BE49-F238E27FC236}">
                  <a16:creationId xmlns:a16="http://schemas.microsoft.com/office/drawing/2014/main" id="{609D7A46-B3FD-152D-757F-EB0D1D7FA705}"/>
                </a:ext>
              </a:extLst>
            </p:cNvPr>
            <p:cNvSpPr>
              <a:spLocks noChangeArrowheads="1"/>
            </p:cNvSpPr>
            <p:nvPr/>
          </p:nvSpPr>
          <p:spPr bwMode="auto">
            <a:xfrm>
              <a:off x="4109512" y="232211"/>
              <a:ext cx="632778" cy="451128"/>
            </a:xfrm>
            <a:prstGeom prst="rightArrowCallout">
              <a:avLst>
                <a:gd name="adj1" fmla="val 25000"/>
                <a:gd name="adj2" fmla="val 25000"/>
                <a:gd name="adj3" fmla="val 23288"/>
                <a:gd name="adj4" fmla="val 78134"/>
              </a:avLst>
            </a:prstGeom>
            <a:noFill/>
            <a:ln w="9525">
              <a:solidFill>
                <a:srgbClr val="000000"/>
              </a:solidFill>
              <a:miter lim="800000"/>
              <a:headEnd/>
              <a:tailEnd/>
            </a:ln>
          </p:spPr>
          <p:txBody>
            <a:bodyPr anchor="ctr" upright="1"/>
            <a:lstStyle/>
            <a:p>
              <a:pPr eaLnBrk="1" fontAlgn="auto" hangingPunct="1">
                <a:spcBef>
                  <a:spcPts val="0"/>
                </a:spcBef>
                <a:spcAft>
                  <a:spcPts val="0"/>
                </a:spcAft>
                <a:defRPr/>
              </a:pPr>
              <a:endParaRPr kumimoji="0" lang="ja-JP" altLang="en-US" sz="1200" kern="0">
                <a:solidFill>
                  <a:sysClr val="windowText" lastClr="000000"/>
                </a:solidFill>
                <a:latin typeface="+mn-lt"/>
                <a:ea typeface="+mn-ea"/>
              </a:endParaRPr>
            </a:p>
          </p:txBody>
        </p:sp>
        <p:cxnSp>
          <p:nvCxnSpPr>
            <p:cNvPr id="82970" name="Line 907">
              <a:extLst>
                <a:ext uri="{FF2B5EF4-FFF2-40B4-BE49-F238E27FC236}">
                  <a16:creationId xmlns:a16="http://schemas.microsoft.com/office/drawing/2014/main" id="{A90305FD-43C8-96FC-9FAD-5AB629724290}"/>
                </a:ext>
              </a:extLst>
            </p:cNvPr>
            <p:cNvCxnSpPr>
              <a:cxnSpLocks noChangeShapeType="1"/>
            </p:cNvCxnSpPr>
            <p:nvPr/>
          </p:nvCxnSpPr>
          <p:spPr bwMode="auto">
            <a:xfrm>
              <a:off x="1423317" y="806347"/>
              <a:ext cx="489585"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82971" name="Line 907">
              <a:extLst>
                <a:ext uri="{FF2B5EF4-FFF2-40B4-BE49-F238E27FC236}">
                  <a16:creationId xmlns:a16="http://schemas.microsoft.com/office/drawing/2014/main" id="{736AEECE-2373-FFBF-5480-E32DB782EE83}"/>
                </a:ext>
              </a:extLst>
            </p:cNvPr>
            <p:cNvCxnSpPr>
              <a:cxnSpLocks noChangeShapeType="1"/>
            </p:cNvCxnSpPr>
            <p:nvPr/>
          </p:nvCxnSpPr>
          <p:spPr bwMode="auto">
            <a:xfrm>
              <a:off x="2224941" y="806347"/>
              <a:ext cx="489585"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82972" name="Line 907">
              <a:extLst>
                <a:ext uri="{FF2B5EF4-FFF2-40B4-BE49-F238E27FC236}">
                  <a16:creationId xmlns:a16="http://schemas.microsoft.com/office/drawing/2014/main" id="{7CA55C48-F678-AE3C-1ECD-593EA9059E4D}"/>
                </a:ext>
              </a:extLst>
            </p:cNvPr>
            <p:cNvCxnSpPr>
              <a:cxnSpLocks noChangeShapeType="1"/>
            </p:cNvCxnSpPr>
            <p:nvPr/>
          </p:nvCxnSpPr>
          <p:spPr bwMode="auto">
            <a:xfrm>
              <a:off x="2960829" y="814155"/>
              <a:ext cx="616494"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82973" name="Line 907">
              <a:extLst>
                <a:ext uri="{FF2B5EF4-FFF2-40B4-BE49-F238E27FC236}">
                  <a16:creationId xmlns:a16="http://schemas.microsoft.com/office/drawing/2014/main" id="{5C5BE2FF-1FA3-9990-CDA8-8619EF63EC9E}"/>
                </a:ext>
              </a:extLst>
            </p:cNvPr>
            <p:cNvCxnSpPr>
              <a:cxnSpLocks noChangeShapeType="1"/>
            </p:cNvCxnSpPr>
            <p:nvPr/>
          </p:nvCxnSpPr>
          <p:spPr bwMode="auto">
            <a:xfrm>
              <a:off x="3772817" y="806347"/>
              <a:ext cx="489585"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5" name="Text Box 908">
              <a:extLst>
                <a:ext uri="{FF2B5EF4-FFF2-40B4-BE49-F238E27FC236}">
                  <a16:creationId xmlns:a16="http://schemas.microsoft.com/office/drawing/2014/main" id="{262FA2AE-4125-DBC1-3581-826321F3BEA3}"/>
                </a:ext>
              </a:extLst>
            </p:cNvPr>
            <p:cNvSpPr txBox="1">
              <a:spLocks noChangeArrowheads="1"/>
            </p:cNvSpPr>
            <p:nvPr/>
          </p:nvSpPr>
          <p:spPr bwMode="auto">
            <a:xfrm>
              <a:off x="1413733" y="832238"/>
              <a:ext cx="544693" cy="132482"/>
            </a:xfrm>
            <a:prstGeom prst="rect">
              <a:avLst/>
            </a:prstGeom>
            <a:noFill/>
            <a:ln>
              <a:noFill/>
            </a:ln>
          </p:spPr>
          <p:txBody>
            <a:bodyPr wrap="none" lIns="52121" tIns="26060" rIns="52121" bIns="26060" upright="1">
              <a:spAutoFit/>
            </a:bodyPr>
            <a:lstStyle/>
            <a:p>
              <a:pPr algn="just" eaLnBrk="1" fontAlgn="auto" hangingPunct="1">
                <a:spcBef>
                  <a:spcPts val="0"/>
                </a:spcBef>
                <a:spcAft>
                  <a:spcPts val="0"/>
                </a:spcAft>
                <a:defRPr/>
              </a:pPr>
              <a:r>
                <a:rPr kumimoji="0" lang="en-US" sz="1200" kern="100" dirty="0">
                  <a:solidFill>
                    <a:srgbClr val="000000"/>
                  </a:solidFill>
                  <a:latin typeface="+mn-lt"/>
                  <a:ea typeface="+mn-ea"/>
                  <a:cs typeface="ＭＳ 明朝" panose="02020609040205080304" pitchFamily="17" charset="-128"/>
                </a:rPr>
                <a:t>5</a:t>
              </a:r>
              <a:r>
                <a:rPr kumimoji="0" lang="ja-JP" altLang="en-US" sz="1200" kern="100" dirty="0">
                  <a:solidFill>
                    <a:srgbClr val="000000"/>
                  </a:solidFill>
                  <a:latin typeface="+mn-lt"/>
                  <a:ea typeface="+mn-ea"/>
                  <a:cs typeface="ＭＳ 明朝" panose="02020609040205080304" pitchFamily="17" charset="-128"/>
                </a:rPr>
                <a:t>～</a:t>
              </a:r>
              <a:r>
                <a:rPr kumimoji="0" lang="en-US" sz="1200" kern="100" dirty="0">
                  <a:solidFill>
                    <a:srgbClr val="000000"/>
                  </a:solidFill>
                  <a:latin typeface="+mn-lt"/>
                  <a:ea typeface="+mn-ea"/>
                  <a:cs typeface="ＭＳ 明朝" panose="02020609040205080304" pitchFamily="17" charset="-128"/>
                </a:rPr>
                <a:t>40</a:t>
              </a:r>
              <a:r>
                <a:rPr kumimoji="0" lang="ja-JP" altLang="en-US" sz="1200" kern="100" dirty="0">
                  <a:solidFill>
                    <a:srgbClr val="000000"/>
                  </a:solidFill>
                  <a:latin typeface="+mn-lt"/>
                  <a:ea typeface="+mn-ea"/>
                  <a:cs typeface="ＭＳ 明朝" panose="02020609040205080304" pitchFamily="17" charset="-128"/>
                </a:rPr>
                <a:t>勤務日</a:t>
              </a:r>
              <a:endParaRPr kumimoji="0" lang="ja-JP" altLang="en-US" sz="1200" kern="100" dirty="0">
                <a:solidFill>
                  <a:sysClr val="windowText" lastClr="000000"/>
                </a:solidFill>
                <a:latin typeface="+mn-lt"/>
                <a:ea typeface="+mn-ea"/>
              </a:endParaRPr>
            </a:p>
          </p:txBody>
        </p:sp>
        <p:sp>
          <p:nvSpPr>
            <p:cNvPr id="26" name="Text Box 908">
              <a:extLst>
                <a:ext uri="{FF2B5EF4-FFF2-40B4-BE49-F238E27FC236}">
                  <a16:creationId xmlns:a16="http://schemas.microsoft.com/office/drawing/2014/main" id="{69281D2C-B978-7D98-5B95-797A81D7976A}"/>
                </a:ext>
              </a:extLst>
            </p:cNvPr>
            <p:cNvSpPr txBox="1">
              <a:spLocks noChangeArrowheads="1"/>
            </p:cNvSpPr>
            <p:nvPr/>
          </p:nvSpPr>
          <p:spPr bwMode="auto">
            <a:xfrm>
              <a:off x="2267387" y="832238"/>
              <a:ext cx="411353" cy="132482"/>
            </a:xfrm>
            <a:prstGeom prst="rect">
              <a:avLst/>
            </a:prstGeom>
            <a:noFill/>
            <a:ln>
              <a:noFill/>
            </a:ln>
          </p:spPr>
          <p:txBody>
            <a:bodyPr wrap="none" lIns="52121" tIns="26060" rIns="52121" bIns="26060" upright="1">
              <a:spAutoFit/>
            </a:bodyPr>
            <a:lstStyle/>
            <a:p>
              <a:pPr algn="just" eaLnBrk="1" fontAlgn="auto" hangingPunct="1">
                <a:spcBef>
                  <a:spcPts val="0"/>
                </a:spcBef>
                <a:spcAft>
                  <a:spcPts val="0"/>
                </a:spcAft>
                <a:defRPr/>
              </a:pPr>
              <a:r>
                <a:rPr kumimoji="0" lang="en-US" sz="1200" kern="100" dirty="0">
                  <a:solidFill>
                    <a:srgbClr val="000000"/>
                  </a:solidFill>
                  <a:latin typeface="+mn-lt"/>
                  <a:ea typeface="+mn-ea"/>
                  <a:cs typeface="ＭＳ 明朝" panose="02020609040205080304" pitchFamily="17" charset="-128"/>
                </a:rPr>
                <a:t>15</a:t>
              </a:r>
              <a:r>
                <a:rPr kumimoji="0" lang="ja-JP" altLang="en-US" sz="1200" kern="100" dirty="0">
                  <a:solidFill>
                    <a:srgbClr val="000000"/>
                  </a:solidFill>
                  <a:latin typeface="+mn-lt"/>
                  <a:ea typeface="+mn-ea"/>
                  <a:cs typeface="ＭＳ 明朝" panose="02020609040205080304" pitchFamily="17" charset="-128"/>
                </a:rPr>
                <a:t>勤務日</a:t>
              </a:r>
              <a:endParaRPr kumimoji="0" lang="ja-JP" altLang="en-US" sz="1200" kern="100" dirty="0">
                <a:solidFill>
                  <a:sysClr val="windowText" lastClr="000000"/>
                </a:solidFill>
                <a:latin typeface="+mn-lt"/>
                <a:ea typeface="+mn-ea"/>
              </a:endParaRPr>
            </a:p>
          </p:txBody>
        </p:sp>
        <p:sp>
          <p:nvSpPr>
            <p:cNvPr id="27" name="Text Box 908">
              <a:extLst>
                <a:ext uri="{FF2B5EF4-FFF2-40B4-BE49-F238E27FC236}">
                  <a16:creationId xmlns:a16="http://schemas.microsoft.com/office/drawing/2014/main" id="{1EEA2E60-8326-1BA8-4F2B-415668ED6F42}"/>
                </a:ext>
              </a:extLst>
            </p:cNvPr>
            <p:cNvSpPr txBox="1">
              <a:spLocks noChangeArrowheads="1"/>
            </p:cNvSpPr>
            <p:nvPr/>
          </p:nvSpPr>
          <p:spPr bwMode="auto">
            <a:xfrm>
              <a:off x="2987702" y="823375"/>
              <a:ext cx="544693" cy="132482"/>
            </a:xfrm>
            <a:prstGeom prst="rect">
              <a:avLst/>
            </a:prstGeom>
            <a:noFill/>
            <a:ln>
              <a:noFill/>
            </a:ln>
          </p:spPr>
          <p:txBody>
            <a:bodyPr wrap="none" lIns="52121" tIns="26060" rIns="52121" bIns="26060" upright="1">
              <a:spAutoFit/>
            </a:bodyPr>
            <a:lstStyle/>
            <a:p>
              <a:pPr algn="just" eaLnBrk="1" fontAlgn="auto" hangingPunct="1">
                <a:spcBef>
                  <a:spcPts val="0"/>
                </a:spcBef>
                <a:spcAft>
                  <a:spcPts val="0"/>
                </a:spcAft>
                <a:defRPr/>
              </a:pPr>
              <a:r>
                <a:rPr kumimoji="0" lang="en-US" sz="1200" kern="100" dirty="0">
                  <a:solidFill>
                    <a:srgbClr val="000000"/>
                  </a:solidFill>
                  <a:latin typeface="+mn-lt"/>
                  <a:ea typeface="+mn-ea"/>
                  <a:cs typeface="ＭＳ 明朝" panose="02020609040205080304" pitchFamily="17" charset="-128"/>
                </a:rPr>
                <a:t>5</a:t>
              </a:r>
              <a:r>
                <a:rPr kumimoji="0" lang="ja-JP" altLang="en-US" sz="1200" kern="100" dirty="0">
                  <a:solidFill>
                    <a:srgbClr val="000000"/>
                  </a:solidFill>
                  <a:latin typeface="+mn-lt"/>
                  <a:ea typeface="+mn-ea"/>
                  <a:cs typeface="ＭＳ 明朝" panose="02020609040205080304" pitchFamily="17" charset="-128"/>
                </a:rPr>
                <a:t>～</a:t>
              </a:r>
              <a:r>
                <a:rPr kumimoji="0" lang="en-US" sz="1200" kern="100" dirty="0">
                  <a:solidFill>
                    <a:srgbClr val="000000"/>
                  </a:solidFill>
                  <a:latin typeface="+mn-lt"/>
                  <a:ea typeface="+mn-ea"/>
                  <a:cs typeface="ＭＳ 明朝" panose="02020609040205080304" pitchFamily="17" charset="-128"/>
                </a:rPr>
                <a:t>35</a:t>
              </a:r>
              <a:r>
                <a:rPr kumimoji="0" lang="ja-JP" altLang="en-US" sz="1200" kern="100" dirty="0">
                  <a:solidFill>
                    <a:srgbClr val="000000"/>
                  </a:solidFill>
                  <a:latin typeface="+mn-lt"/>
                  <a:ea typeface="+mn-ea"/>
                  <a:cs typeface="ＭＳ 明朝" panose="02020609040205080304" pitchFamily="17" charset="-128"/>
                </a:rPr>
                <a:t>勤務日</a:t>
              </a:r>
              <a:endParaRPr kumimoji="0" lang="ja-JP" altLang="en-US" sz="1200" kern="100" dirty="0">
                <a:solidFill>
                  <a:sysClr val="windowText" lastClr="000000"/>
                </a:solidFill>
                <a:latin typeface="+mn-lt"/>
                <a:ea typeface="+mn-ea"/>
              </a:endParaRPr>
            </a:p>
          </p:txBody>
        </p:sp>
        <p:sp>
          <p:nvSpPr>
            <p:cNvPr id="28" name="Text Box 908">
              <a:extLst>
                <a:ext uri="{FF2B5EF4-FFF2-40B4-BE49-F238E27FC236}">
                  <a16:creationId xmlns:a16="http://schemas.microsoft.com/office/drawing/2014/main" id="{84D5D625-08CC-E380-70AC-5166860D43D5}"/>
                </a:ext>
              </a:extLst>
            </p:cNvPr>
            <p:cNvSpPr txBox="1">
              <a:spLocks noChangeArrowheads="1"/>
            </p:cNvSpPr>
            <p:nvPr/>
          </p:nvSpPr>
          <p:spPr bwMode="auto">
            <a:xfrm>
              <a:off x="3785078" y="823375"/>
              <a:ext cx="411353" cy="132482"/>
            </a:xfrm>
            <a:prstGeom prst="rect">
              <a:avLst/>
            </a:prstGeom>
            <a:noFill/>
            <a:ln>
              <a:noFill/>
            </a:ln>
          </p:spPr>
          <p:txBody>
            <a:bodyPr wrap="none" lIns="52121" tIns="26060" rIns="52121" bIns="26060" upright="1">
              <a:spAutoFit/>
            </a:bodyPr>
            <a:lstStyle/>
            <a:p>
              <a:pPr algn="just" eaLnBrk="1" fontAlgn="auto" hangingPunct="1">
                <a:spcBef>
                  <a:spcPts val="0"/>
                </a:spcBef>
                <a:spcAft>
                  <a:spcPts val="0"/>
                </a:spcAft>
                <a:defRPr/>
              </a:pPr>
              <a:r>
                <a:rPr kumimoji="0" lang="en-US" sz="1200" kern="100" dirty="0">
                  <a:solidFill>
                    <a:srgbClr val="000000"/>
                  </a:solidFill>
                  <a:latin typeface="+mn-lt"/>
                  <a:ea typeface="+mn-ea"/>
                  <a:cs typeface="ＭＳ 明朝" panose="02020609040205080304" pitchFamily="17" charset="-128"/>
                </a:rPr>
                <a:t>15</a:t>
              </a:r>
              <a:r>
                <a:rPr kumimoji="0" lang="ja-JP" altLang="en-US" sz="1200" kern="100" dirty="0">
                  <a:solidFill>
                    <a:srgbClr val="000000"/>
                  </a:solidFill>
                  <a:latin typeface="+mn-lt"/>
                  <a:ea typeface="+mn-ea"/>
                  <a:cs typeface="ＭＳ 明朝" panose="02020609040205080304" pitchFamily="17" charset="-128"/>
                </a:rPr>
                <a:t>勤務日</a:t>
              </a:r>
              <a:endParaRPr kumimoji="0" lang="ja-JP" altLang="en-US" sz="1200" kern="100" dirty="0">
                <a:solidFill>
                  <a:sysClr val="windowText" lastClr="000000"/>
                </a:solidFill>
                <a:latin typeface="+mn-lt"/>
                <a:ea typeface="+mn-ea"/>
              </a:endParaRPr>
            </a:p>
          </p:txBody>
        </p:sp>
      </p:grpSp>
      <p:sp>
        <p:nvSpPr>
          <p:cNvPr id="2" name="テキスト ボックス 3">
            <a:extLst>
              <a:ext uri="{FF2B5EF4-FFF2-40B4-BE49-F238E27FC236}">
                <a16:creationId xmlns:a16="http://schemas.microsoft.com/office/drawing/2014/main" id="{361FBB85-296E-5BC8-E017-7BEA2BD8E191}"/>
              </a:ext>
            </a:extLst>
          </p:cNvPr>
          <p:cNvSpPr txBox="1">
            <a:spLocks noChangeArrowheads="1"/>
          </p:cNvSpPr>
          <p:nvPr/>
        </p:nvSpPr>
        <p:spPr bwMode="auto">
          <a:xfrm>
            <a:off x="625256" y="4101644"/>
            <a:ext cx="7811814" cy="1646605"/>
          </a:xfrm>
          <a:prstGeom prst="rect">
            <a:avLst/>
          </a:prstGeom>
          <a:solidFill>
            <a:srgbClr val="FFCC99"/>
          </a:solidFill>
          <a:ln w="9525">
            <a:solidFill>
              <a:srgbClr val="00B050"/>
            </a:solidFill>
            <a:miter lim="800000"/>
            <a:headEnd/>
            <a:tailEnd/>
          </a:ln>
        </p:spPr>
        <p:txBody>
          <a:bodyPr wrap="squar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marL="342900" eaLnBrk="1" hangingPunct="1">
              <a:spcBef>
                <a:spcPts val="600"/>
              </a:spcBef>
              <a:buClr>
                <a:schemeClr val="bg2"/>
              </a:buClr>
              <a:buSzPct val="75000"/>
              <a:buFont typeface="Wingdings" pitchFamily="2" charset="2"/>
              <a:buNone/>
              <a:defRPr/>
            </a:pPr>
            <a:r>
              <a:rPr lang="ja-JP" altLang="en-US" sz="2400" b="1" kern="0" dirty="0">
                <a:latin typeface="+mn-lt"/>
                <a:ea typeface="+mn-ea"/>
              </a:rPr>
              <a:t>・本相談制度を用いて軽微変更届出を行う場合，</a:t>
            </a:r>
            <a:endParaRPr lang="en-US" altLang="ja-JP" sz="2400" b="1" kern="0" dirty="0">
              <a:latin typeface="+mn-lt"/>
              <a:ea typeface="+mn-ea"/>
            </a:endParaRPr>
          </a:p>
          <a:p>
            <a:pPr marL="342900" eaLnBrk="1" hangingPunct="1">
              <a:spcBef>
                <a:spcPts val="0"/>
              </a:spcBef>
              <a:buClr>
                <a:schemeClr val="bg2"/>
              </a:buClr>
              <a:buSzPct val="75000"/>
              <a:buFont typeface="Wingdings" pitchFamily="2" charset="2"/>
              <a:buNone/>
              <a:defRPr/>
            </a:pPr>
            <a:r>
              <a:rPr lang="ja-JP" altLang="en-US" sz="2400" b="1" kern="0" dirty="0">
                <a:latin typeface="+mn-lt"/>
                <a:ea typeface="+mn-ea"/>
              </a:rPr>
              <a:t>　</a:t>
            </a:r>
            <a:r>
              <a:rPr lang="ja-JP" altLang="en-US" sz="2400" b="1" kern="0" dirty="0">
                <a:solidFill>
                  <a:srgbClr val="FF0000"/>
                </a:solidFill>
                <a:latin typeface="+mn-lt"/>
                <a:ea typeface="+mn-ea"/>
              </a:rPr>
              <a:t>製造販売業者に通知</a:t>
            </a:r>
            <a:r>
              <a:rPr lang="ja-JP" altLang="en-US" sz="2400" b="1" kern="0" dirty="0">
                <a:latin typeface="+mn-lt"/>
                <a:ea typeface="+mn-ea"/>
              </a:rPr>
              <a:t>が必要</a:t>
            </a:r>
          </a:p>
          <a:p>
            <a:pPr marL="342900" eaLnBrk="1" hangingPunct="1">
              <a:spcBef>
                <a:spcPts val="600"/>
              </a:spcBef>
              <a:buClr>
                <a:schemeClr val="bg2"/>
              </a:buClr>
              <a:buSzPct val="75000"/>
              <a:buFont typeface="Wingdings" pitchFamily="2" charset="2"/>
              <a:buNone/>
              <a:defRPr/>
            </a:pPr>
            <a:r>
              <a:rPr lang="ja-JP" altLang="en-US" sz="2400" b="1" kern="0" dirty="0">
                <a:latin typeface="+mn-lt"/>
                <a:ea typeface="+mn-ea"/>
              </a:rPr>
              <a:t>・</a:t>
            </a:r>
            <a:r>
              <a:rPr lang="en-US" altLang="ja-JP" sz="2400" b="1" kern="0" dirty="0">
                <a:latin typeface="+mn-lt"/>
                <a:ea typeface="+mn-ea"/>
              </a:rPr>
              <a:t>MF</a:t>
            </a:r>
            <a:r>
              <a:rPr lang="ja-JP" altLang="en-US" sz="2400" b="1" kern="0" dirty="0">
                <a:latin typeface="+mn-lt"/>
                <a:ea typeface="+mn-ea"/>
              </a:rPr>
              <a:t>新規登録又は軽微変更届出時に，</a:t>
            </a:r>
            <a:r>
              <a:rPr lang="ja-JP" altLang="en-US" sz="2400" b="1" kern="0" dirty="0">
                <a:solidFill>
                  <a:srgbClr val="FF0000"/>
                </a:solidFill>
                <a:latin typeface="+mn-lt"/>
                <a:ea typeface="+mn-ea"/>
              </a:rPr>
              <a:t>本相談</a:t>
            </a:r>
            <a:endParaRPr lang="en-US" altLang="ja-JP" sz="2400" b="1" kern="0" dirty="0">
              <a:solidFill>
                <a:srgbClr val="FF0000"/>
              </a:solidFill>
              <a:latin typeface="+mn-lt"/>
              <a:ea typeface="+mn-ea"/>
            </a:endParaRPr>
          </a:p>
          <a:p>
            <a:pPr marL="342900" eaLnBrk="1" hangingPunct="1">
              <a:spcBef>
                <a:spcPts val="0"/>
              </a:spcBef>
              <a:spcAft>
                <a:spcPts val="600"/>
              </a:spcAft>
              <a:buClr>
                <a:schemeClr val="bg2"/>
              </a:buClr>
              <a:buSzPct val="75000"/>
              <a:buFont typeface="Wingdings" pitchFamily="2" charset="2"/>
              <a:buNone/>
              <a:defRPr/>
            </a:pPr>
            <a:r>
              <a:rPr lang="ja-JP" altLang="en-US" sz="2400" b="1" kern="0" dirty="0">
                <a:solidFill>
                  <a:srgbClr val="FF0000"/>
                </a:solidFill>
                <a:latin typeface="+mn-lt"/>
                <a:ea typeface="+mn-ea"/>
              </a:rPr>
              <a:t>　記録を添付</a:t>
            </a:r>
            <a:r>
              <a:rPr lang="ja-JP" altLang="en-US" sz="2400" b="1" kern="0" dirty="0">
                <a:latin typeface="+mn-lt"/>
                <a:ea typeface="+mn-ea"/>
              </a:rPr>
              <a:t>することが必要　</a:t>
            </a:r>
            <a:endParaRPr lang="en-US" altLang="ja-JP" sz="2400" b="1" kern="0" dirty="0">
              <a:latin typeface="+mn-lt"/>
              <a:ea typeface="+mn-ea"/>
            </a:endParaRPr>
          </a:p>
        </p:txBody>
      </p:sp>
      <p:sp>
        <p:nvSpPr>
          <p:cNvPr id="3" name="Rectangle 5">
            <a:extLst>
              <a:ext uri="{FF2B5EF4-FFF2-40B4-BE49-F238E27FC236}">
                <a16:creationId xmlns:a16="http://schemas.microsoft.com/office/drawing/2014/main" id="{38FE590A-E074-5C42-845C-A3997732DB12}"/>
              </a:ext>
            </a:extLst>
          </p:cNvPr>
          <p:cNvSpPr>
            <a:spLocks noChangeArrowheads="1"/>
          </p:cNvSpPr>
          <p:nvPr/>
        </p:nvSpPr>
        <p:spPr bwMode="auto">
          <a:xfrm>
            <a:off x="457200" y="471600"/>
            <a:ext cx="8229600" cy="754063"/>
          </a:xfrm>
          <a:prstGeom prst="rect">
            <a:avLst/>
          </a:prstGeom>
          <a:solidFill>
            <a:srgbClr val="FFCCFF"/>
          </a:solidFill>
          <a:ln>
            <a:noFill/>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zh-TW" altLang="en-US" b="1" dirty="0">
                <a:latin typeface="+mn-lt"/>
                <a:ea typeface="+mn-ea"/>
              </a:rPr>
              <a:t>後発医薬品</a:t>
            </a:r>
            <a:r>
              <a:rPr lang="en-US" altLang="zh-TW" b="1" dirty="0">
                <a:latin typeface="+mn-lt"/>
                <a:ea typeface="+mn-ea"/>
              </a:rPr>
              <a:t>MF </a:t>
            </a:r>
            <a:r>
              <a:rPr lang="zh-TW" altLang="en-US" b="1" dirty="0">
                <a:latin typeface="+mn-lt"/>
                <a:ea typeface="+mn-ea"/>
              </a:rPr>
              <a:t>確認相談</a:t>
            </a:r>
            <a:r>
              <a:rPr lang="en-US" altLang="zh-TW" b="1" dirty="0">
                <a:latin typeface="+mn-lt"/>
                <a:ea typeface="+mn-ea"/>
              </a:rPr>
              <a:t>(CMF </a:t>
            </a:r>
            <a:r>
              <a:rPr lang="zh-TW" altLang="en-US" b="1" dirty="0">
                <a:latin typeface="+mn-lt"/>
                <a:ea typeface="+mn-ea"/>
              </a:rPr>
              <a:t>相談</a:t>
            </a:r>
            <a:r>
              <a:rPr lang="en-US" altLang="zh-TW" b="1" dirty="0">
                <a:latin typeface="+mn-lt"/>
                <a:ea typeface="+mn-ea"/>
              </a:rPr>
              <a:t>)</a:t>
            </a:r>
            <a:endParaRPr lang="ja-JP" altLang="en-US" b="1" dirty="0">
              <a:latin typeface="+mn-lt"/>
              <a:ea typeface="+mn-ea"/>
            </a:endParaRPr>
          </a:p>
        </p:txBody>
      </p:sp>
      <p:sp>
        <p:nvSpPr>
          <p:cNvPr id="7" name="テキスト ボックス 12">
            <a:extLst>
              <a:ext uri="{FF2B5EF4-FFF2-40B4-BE49-F238E27FC236}">
                <a16:creationId xmlns:a16="http://schemas.microsoft.com/office/drawing/2014/main" id="{6F554C8F-9F1A-780A-5F86-09E79501DFB1}"/>
              </a:ext>
            </a:extLst>
          </p:cNvPr>
          <p:cNvSpPr txBox="1">
            <a:spLocks noChangeArrowheads="1"/>
          </p:cNvSpPr>
          <p:nvPr/>
        </p:nvSpPr>
        <p:spPr bwMode="auto">
          <a:xfrm>
            <a:off x="5698800" y="1317600"/>
            <a:ext cx="2988000" cy="28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pPr>
            <a:r>
              <a:rPr lang="en-US" altLang="ja-JP" sz="1600" b="1" dirty="0" smtClean="0"/>
              <a:t>Ⅰ</a:t>
            </a:r>
            <a:r>
              <a:rPr lang="en-US" altLang="ja-JP" sz="1600" b="1" dirty="0" smtClean="0">
                <a:latin typeface="+mn-lt"/>
                <a:ea typeface="+mn-ea"/>
              </a:rPr>
              <a:t>-28</a:t>
            </a:r>
            <a:r>
              <a:rPr lang="en-US" altLang="ja-JP" sz="1600" b="1" dirty="0"/>
              <a:t>〜</a:t>
            </a:r>
            <a:r>
              <a:rPr lang="en-US" altLang="ja-JP" sz="1600" b="1" dirty="0" smtClean="0">
                <a:latin typeface="+mn-lt"/>
                <a:ea typeface="+mn-ea"/>
              </a:rPr>
              <a:t>30 p28</a:t>
            </a:r>
            <a:r>
              <a:rPr lang="en-US" altLang="ja-JP" sz="1600" b="1" dirty="0"/>
              <a:t>〜</a:t>
            </a:r>
            <a:r>
              <a:rPr lang="en-US" altLang="ja-JP" sz="1600" b="1" dirty="0" smtClean="0">
                <a:latin typeface="+mn-lt"/>
                <a:ea typeface="+mn-ea"/>
              </a:rPr>
              <a:t>30</a:t>
            </a:r>
            <a:r>
              <a:rPr lang="en-US" altLang="ja-JP" sz="1600" b="1" dirty="0">
                <a:latin typeface="+mn-lt"/>
                <a:ea typeface="+mn-ea"/>
              </a:rPr>
              <a:t>,</a:t>
            </a:r>
            <a:r>
              <a:rPr lang="nn-NO" altLang="ja-JP" sz="1600" b="1" dirty="0">
                <a:latin typeface="+mn-lt"/>
                <a:ea typeface="+mn-ea"/>
              </a:rPr>
              <a:t> </a:t>
            </a:r>
            <a:r>
              <a:rPr lang="en-US" altLang="ja-JP" sz="1600" b="1" dirty="0"/>
              <a:t>Ⅱ</a:t>
            </a:r>
            <a:r>
              <a:rPr lang="nn-NO" altLang="ja-JP" sz="1600" b="1" dirty="0" smtClean="0">
                <a:latin typeface="+mn-lt"/>
                <a:ea typeface="+mn-ea"/>
              </a:rPr>
              <a:t>-30 </a:t>
            </a:r>
            <a:r>
              <a:rPr lang="nn-NO" altLang="ja-JP" sz="1600" b="1" dirty="0">
                <a:latin typeface="+mn-lt"/>
                <a:ea typeface="+mn-ea"/>
              </a:rPr>
              <a:t>p68</a:t>
            </a:r>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番号プレースホルダ 4">
            <a:extLst>
              <a:ext uri="{FF2B5EF4-FFF2-40B4-BE49-F238E27FC236}">
                <a16:creationId xmlns:a16="http://schemas.microsoft.com/office/drawing/2014/main" id="{5A903D94-46B1-F605-D704-3A08D130A17A}"/>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2B9DE333-9923-4088-891A-4047AC687164}" type="slidenum">
              <a:rPr kumimoji="0" lang="en-US" altLang="ja-JP" sz="1200" smtClean="0">
                <a:latin typeface="+mn-lt"/>
                <a:ea typeface="+mn-ea"/>
              </a:rPr>
              <a:pPr>
                <a:spcBef>
                  <a:spcPct val="0"/>
                </a:spcBef>
                <a:buClrTx/>
                <a:buSzTx/>
                <a:buFontTx/>
                <a:buNone/>
              </a:pPr>
              <a:t>17</a:t>
            </a:fld>
            <a:endParaRPr kumimoji="0" lang="en-US" altLang="ja-JP" sz="1200">
              <a:latin typeface="+mn-lt"/>
              <a:ea typeface="+mn-ea"/>
            </a:endParaRPr>
          </a:p>
        </p:txBody>
      </p:sp>
      <p:sp>
        <p:nvSpPr>
          <p:cNvPr id="9219" name="Rectangle 2">
            <a:extLst>
              <a:ext uri="{FF2B5EF4-FFF2-40B4-BE49-F238E27FC236}">
                <a16:creationId xmlns:a16="http://schemas.microsoft.com/office/drawing/2014/main" id="{24084103-5124-FA3A-D8B7-3F08B3857FE4}"/>
              </a:ext>
            </a:extLst>
          </p:cNvPr>
          <p:cNvSpPr>
            <a:spLocks noGrp="1" noChangeArrowheads="1"/>
          </p:cNvSpPr>
          <p:nvPr>
            <p:ph type="title"/>
          </p:nvPr>
        </p:nvSpPr>
        <p:spPr>
          <a:xfrm>
            <a:off x="457200" y="471600"/>
            <a:ext cx="8229600" cy="756000"/>
          </a:xfrm>
          <a:solidFill>
            <a:schemeClr val="accent1"/>
          </a:solidFill>
        </p:spPr>
        <p:txBody>
          <a:bodyPr/>
          <a:lstStyle/>
          <a:p>
            <a:pPr algn="ctr" eaLnBrk="1" hangingPunct="1"/>
            <a:r>
              <a:rPr lang="ja-JP" altLang="en-US" dirty="0">
                <a:latin typeface="+mn-lt"/>
                <a:ea typeface="+mn-ea"/>
              </a:rPr>
              <a:t>相談の比較</a:t>
            </a:r>
            <a:endParaRPr lang="ja-JP" altLang="ja-JP" dirty="0">
              <a:latin typeface="+mn-lt"/>
              <a:ea typeface="+mn-ea"/>
            </a:endParaRPr>
          </a:p>
        </p:txBody>
      </p:sp>
      <p:sp>
        <p:nvSpPr>
          <p:cNvPr id="9222" name="フッター プレースホルダ 6">
            <a:extLst>
              <a:ext uri="{FF2B5EF4-FFF2-40B4-BE49-F238E27FC236}">
                <a16:creationId xmlns:a16="http://schemas.microsoft.com/office/drawing/2014/main" id="{EC2FAE70-55D1-B271-05A0-9107B8671F03}"/>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latin typeface="+mn-lt"/>
                <a:ea typeface="+mn-ea"/>
              </a:rPr>
              <a:t>日本医薬品原薬工業会　法規委員会</a:t>
            </a:r>
          </a:p>
        </p:txBody>
      </p:sp>
      <p:graphicFrame>
        <p:nvGraphicFramePr>
          <p:cNvPr id="2" name="表 2">
            <a:extLst>
              <a:ext uri="{FF2B5EF4-FFF2-40B4-BE49-F238E27FC236}">
                <a16:creationId xmlns:a16="http://schemas.microsoft.com/office/drawing/2014/main" id="{1137A1B7-1642-9FAC-F1DD-5E12724C0421}"/>
              </a:ext>
            </a:extLst>
          </p:cNvPr>
          <p:cNvGraphicFramePr>
            <a:graphicFrameLocks noGrp="1"/>
          </p:cNvGraphicFramePr>
          <p:nvPr>
            <p:extLst>
              <p:ext uri="{D42A27DB-BD31-4B8C-83A1-F6EECF244321}">
                <p14:modId xmlns:p14="http://schemas.microsoft.com/office/powerpoint/2010/main" val="872122835"/>
              </p:ext>
            </p:extLst>
          </p:nvPr>
        </p:nvGraphicFramePr>
        <p:xfrm>
          <a:off x="102729" y="1332672"/>
          <a:ext cx="8845553" cy="4793340"/>
        </p:xfrm>
        <a:graphic>
          <a:graphicData uri="http://schemas.openxmlformats.org/drawingml/2006/table">
            <a:tbl>
              <a:tblPr firstRow="1" bandRow="1">
                <a:tableStyleId>{5C22544A-7EE6-4342-B048-85BDC9FD1C3A}</a:tableStyleId>
              </a:tblPr>
              <a:tblGrid>
                <a:gridCol w="1301203">
                  <a:extLst>
                    <a:ext uri="{9D8B030D-6E8A-4147-A177-3AD203B41FA5}">
                      <a16:colId xmlns:a16="http://schemas.microsoft.com/office/drawing/2014/main" val="2802422196"/>
                    </a:ext>
                  </a:extLst>
                </a:gridCol>
                <a:gridCol w="1508870">
                  <a:extLst>
                    <a:ext uri="{9D8B030D-6E8A-4147-A177-3AD203B41FA5}">
                      <a16:colId xmlns:a16="http://schemas.microsoft.com/office/drawing/2014/main" val="2047192292"/>
                    </a:ext>
                  </a:extLst>
                </a:gridCol>
                <a:gridCol w="1508870">
                  <a:extLst>
                    <a:ext uri="{9D8B030D-6E8A-4147-A177-3AD203B41FA5}">
                      <a16:colId xmlns:a16="http://schemas.microsoft.com/office/drawing/2014/main" val="524338686"/>
                    </a:ext>
                  </a:extLst>
                </a:gridCol>
                <a:gridCol w="1508870">
                  <a:extLst>
                    <a:ext uri="{9D8B030D-6E8A-4147-A177-3AD203B41FA5}">
                      <a16:colId xmlns:a16="http://schemas.microsoft.com/office/drawing/2014/main" val="2876008098"/>
                    </a:ext>
                  </a:extLst>
                </a:gridCol>
                <a:gridCol w="1508870">
                  <a:extLst>
                    <a:ext uri="{9D8B030D-6E8A-4147-A177-3AD203B41FA5}">
                      <a16:colId xmlns:a16="http://schemas.microsoft.com/office/drawing/2014/main" val="2869810196"/>
                    </a:ext>
                  </a:extLst>
                </a:gridCol>
                <a:gridCol w="1508870">
                  <a:extLst>
                    <a:ext uri="{9D8B030D-6E8A-4147-A177-3AD203B41FA5}">
                      <a16:colId xmlns:a16="http://schemas.microsoft.com/office/drawing/2014/main" val="1483285889"/>
                    </a:ext>
                  </a:extLst>
                </a:gridCol>
              </a:tblGrid>
              <a:tr h="674150">
                <a:tc>
                  <a:txBody>
                    <a:bodyPr/>
                    <a:lstStyle/>
                    <a:p>
                      <a:endParaRPr kumimoji="1" lang="ja-JP" altLang="en-US" dirty="0"/>
                    </a:p>
                  </a:txBody>
                  <a:tcPr>
                    <a:solidFill>
                      <a:schemeClr val="accent1">
                        <a:lumMod val="75000"/>
                      </a:schemeClr>
                    </a:solidFill>
                  </a:tcPr>
                </a:tc>
                <a:tc>
                  <a:txBody>
                    <a:bodyPr/>
                    <a:lstStyle/>
                    <a:p>
                      <a:r>
                        <a:rPr kumimoji="1" lang="en-US" altLang="ja-JP" dirty="0"/>
                        <a:t>A) </a:t>
                      </a:r>
                      <a:r>
                        <a:rPr kumimoji="1" lang="ja-JP" altLang="en-US" dirty="0"/>
                        <a:t>後発医薬品品質相談</a:t>
                      </a:r>
                    </a:p>
                  </a:txBody>
                  <a:tcPr>
                    <a:solidFill>
                      <a:schemeClr val="accent1">
                        <a:lumMod val="75000"/>
                      </a:schemeClr>
                    </a:solidFill>
                  </a:tcPr>
                </a:tc>
                <a:tc>
                  <a:txBody>
                    <a:bodyPr/>
                    <a:lstStyle/>
                    <a:p>
                      <a:r>
                        <a:rPr kumimoji="1" lang="en-US" altLang="ja-JP" dirty="0"/>
                        <a:t>B) PMI</a:t>
                      </a:r>
                      <a:r>
                        <a:rPr kumimoji="1" lang="ja-JP" altLang="en-US" dirty="0"/>
                        <a:t>相談</a:t>
                      </a:r>
                    </a:p>
                  </a:txBody>
                  <a:tcPr>
                    <a:solidFill>
                      <a:schemeClr val="accent1">
                        <a:lumMod val="75000"/>
                      </a:schemeClr>
                    </a:solidFill>
                  </a:tcPr>
                </a:tc>
                <a:tc>
                  <a:txBody>
                    <a:bodyPr/>
                    <a:lstStyle/>
                    <a:p>
                      <a:r>
                        <a:rPr kumimoji="1" lang="en-US" altLang="ja-JP" dirty="0"/>
                        <a:t>C) </a:t>
                      </a:r>
                      <a:r>
                        <a:rPr kumimoji="1" lang="ja-JP" altLang="en-US" dirty="0"/>
                        <a:t>簡易相談</a:t>
                      </a:r>
                      <a:endParaRPr kumimoji="1" lang="en-US" altLang="ja-JP" dirty="0"/>
                    </a:p>
                    <a:p>
                      <a:r>
                        <a:rPr kumimoji="1" lang="en-US" altLang="ja-JP" dirty="0"/>
                        <a:t>D) GCN</a:t>
                      </a:r>
                      <a:r>
                        <a:rPr kumimoji="1" lang="ja-JP" altLang="en-US" dirty="0"/>
                        <a:t>相談</a:t>
                      </a:r>
                    </a:p>
                  </a:txBody>
                  <a:tcPr>
                    <a:solidFill>
                      <a:schemeClr val="accent1">
                        <a:lumMod val="75000"/>
                      </a:schemeClr>
                    </a:solidFill>
                  </a:tcPr>
                </a:tc>
                <a:tc>
                  <a:txBody>
                    <a:bodyPr/>
                    <a:lstStyle/>
                    <a:p>
                      <a:r>
                        <a:rPr kumimoji="1" lang="en-US" altLang="ja-JP" dirty="0"/>
                        <a:t>E) CCG</a:t>
                      </a:r>
                      <a:r>
                        <a:rPr kumimoji="1" lang="ja-JP" altLang="en-US" dirty="0"/>
                        <a:t>相談</a:t>
                      </a:r>
                    </a:p>
                  </a:txBody>
                  <a:tcPr>
                    <a:solidFill>
                      <a:schemeClr val="accent1">
                        <a:lumMod val="75000"/>
                      </a:schemeClr>
                    </a:solidFill>
                  </a:tcPr>
                </a:tc>
                <a:tc>
                  <a:txBody>
                    <a:bodyPr/>
                    <a:lstStyle/>
                    <a:p>
                      <a:r>
                        <a:rPr kumimoji="1" lang="en-US" altLang="ja-JP" dirty="0"/>
                        <a:t>F) CMF</a:t>
                      </a:r>
                      <a:r>
                        <a:rPr kumimoji="1" lang="ja-JP" altLang="en-US" dirty="0"/>
                        <a:t>相談</a:t>
                      </a:r>
                    </a:p>
                  </a:txBody>
                  <a:tcPr>
                    <a:solidFill>
                      <a:schemeClr val="accent1">
                        <a:lumMod val="75000"/>
                      </a:schemeClr>
                    </a:solidFill>
                  </a:tcPr>
                </a:tc>
                <a:extLst>
                  <a:ext uri="{0D108BD9-81ED-4DB2-BD59-A6C34878D82A}">
                    <a16:rowId xmlns:a16="http://schemas.microsoft.com/office/drawing/2014/main" val="2172535766"/>
                  </a:ext>
                </a:extLst>
              </a:tr>
              <a:tr h="683630">
                <a:tc>
                  <a:txBody>
                    <a:bodyPr/>
                    <a:lstStyle/>
                    <a:p>
                      <a:r>
                        <a:rPr kumimoji="1" lang="ja-JP" altLang="en-US" b="1" dirty="0"/>
                        <a:t>事前相談</a:t>
                      </a:r>
                    </a:p>
                  </a:txBody>
                  <a:tcPr anchor="ctr"/>
                </a:tc>
                <a:tc>
                  <a:txBody>
                    <a:bodyPr/>
                    <a:lstStyle/>
                    <a:p>
                      <a:pPr algn="ctr"/>
                      <a:r>
                        <a:rPr kumimoji="1" lang="ja-JP" altLang="en-US" sz="2400" b="1" dirty="0"/>
                        <a:t>△</a:t>
                      </a:r>
                    </a:p>
                  </a:txBody>
                  <a:tcPr anchor="ctr"/>
                </a:tc>
                <a:tc>
                  <a:txBody>
                    <a:bodyPr/>
                    <a:lstStyle/>
                    <a:p>
                      <a:pPr algn="ctr"/>
                      <a:r>
                        <a:rPr kumimoji="1" lang="ja-JP" altLang="en-US" sz="2400" b="1" dirty="0"/>
                        <a:t>○</a:t>
                      </a:r>
                    </a:p>
                  </a:txBody>
                  <a:tcPr anchor="ctr"/>
                </a:tc>
                <a:tc>
                  <a:txBody>
                    <a:bodyPr/>
                    <a:lstStyle/>
                    <a:p>
                      <a:pPr algn="ctr"/>
                      <a:r>
                        <a:rPr kumimoji="1" lang="en-US" altLang="ja-JP" sz="2400" b="1" dirty="0"/>
                        <a:t>×</a:t>
                      </a:r>
                      <a:endParaRPr kumimoji="1" lang="ja-JP" altLang="en-US" sz="2400" b="1"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Arial"/>
                          <a:ea typeface="ＭＳ Ｐゴシック"/>
                          <a:cs typeface="+mn-cs"/>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Arial"/>
                          <a:ea typeface="ＭＳ Ｐゴシック"/>
                          <a:cs typeface="+mn-cs"/>
                        </a:rPr>
                        <a:t>○</a:t>
                      </a:r>
                    </a:p>
                  </a:txBody>
                  <a:tcPr anchor="ctr"/>
                </a:tc>
                <a:extLst>
                  <a:ext uri="{0D108BD9-81ED-4DB2-BD59-A6C34878D82A}">
                    <a16:rowId xmlns:a16="http://schemas.microsoft.com/office/drawing/2014/main" val="2727841855"/>
                  </a:ext>
                </a:extLst>
              </a:tr>
              <a:tr h="683630">
                <a:tc>
                  <a:txBody>
                    <a:bodyPr/>
                    <a:lstStyle/>
                    <a:p>
                      <a:r>
                        <a:rPr kumimoji="1" lang="ja-JP" altLang="en-US" b="1" dirty="0"/>
                        <a:t>相談形態</a:t>
                      </a:r>
                    </a:p>
                  </a:txBody>
                  <a:tcPr anchor="ctr"/>
                </a:tc>
                <a:tc>
                  <a:txBody>
                    <a:bodyPr/>
                    <a:lstStyle/>
                    <a:p>
                      <a:pPr algn="ctr"/>
                      <a:r>
                        <a:rPr kumimoji="1" lang="ja-JP" altLang="en-US" dirty="0"/>
                        <a:t>対面助言</a:t>
                      </a:r>
                    </a:p>
                  </a:txBody>
                  <a:tcPr anchor="ctr"/>
                </a:tc>
                <a:tc>
                  <a:txBody>
                    <a:bodyPr/>
                    <a:lstStyle/>
                    <a:p>
                      <a:pPr algn="ctr"/>
                      <a:r>
                        <a:rPr kumimoji="1" lang="ja-JP" altLang="en-US" dirty="0"/>
                        <a:t>照会</a:t>
                      </a:r>
                    </a:p>
                  </a:txBody>
                  <a:tcPr anchor="ctr"/>
                </a:tc>
                <a:tc>
                  <a:txBody>
                    <a:bodyPr/>
                    <a:lstStyle/>
                    <a:p>
                      <a:pPr algn="ctr"/>
                      <a:r>
                        <a:rPr kumimoji="1" lang="en-US" altLang="ja-JP" dirty="0"/>
                        <a:t>C) </a:t>
                      </a:r>
                      <a:r>
                        <a:rPr kumimoji="1" lang="ja-JP" altLang="en-US" dirty="0"/>
                        <a:t>対面助言</a:t>
                      </a:r>
                      <a:endParaRPr kumimoji="1" lang="en-US" altLang="ja-JP" dirty="0"/>
                    </a:p>
                    <a:p>
                      <a:pPr algn="ctr"/>
                      <a:r>
                        <a:rPr kumimoji="1" lang="en-US" altLang="ja-JP" dirty="0"/>
                        <a:t>D) </a:t>
                      </a:r>
                      <a:r>
                        <a:rPr kumimoji="1" lang="ja-JP" altLang="en-US" dirty="0"/>
                        <a:t>書面回答</a:t>
                      </a:r>
                    </a:p>
                  </a:txBody>
                  <a:tcPr anchor="ctr"/>
                </a:tc>
                <a:tc>
                  <a:txBody>
                    <a:bodyPr/>
                    <a:lstStyle/>
                    <a:p>
                      <a:pPr algn="ctr"/>
                      <a:r>
                        <a:rPr kumimoji="1" lang="ja-JP" altLang="en-US" dirty="0"/>
                        <a:t>照会</a:t>
                      </a:r>
                    </a:p>
                  </a:txBody>
                  <a:tcPr anchor="ctr"/>
                </a:tc>
                <a:tc>
                  <a:txBody>
                    <a:bodyPr/>
                    <a:lstStyle/>
                    <a:p>
                      <a:pPr algn="ctr"/>
                      <a:r>
                        <a:rPr kumimoji="1" lang="ja-JP" altLang="en-US" dirty="0"/>
                        <a:t>照会</a:t>
                      </a:r>
                    </a:p>
                  </a:txBody>
                  <a:tcPr anchor="ctr"/>
                </a:tc>
                <a:extLst>
                  <a:ext uri="{0D108BD9-81ED-4DB2-BD59-A6C34878D82A}">
                    <a16:rowId xmlns:a16="http://schemas.microsoft.com/office/drawing/2014/main" val="3552974747"/>
                  </a:ext>
                </a:extLst>
              </a:tr>
              <a:tr h="683630">
                <a:tc>
                  <a:txBody>
                    <a:bodyPr/>
                    <a:lstStyle/>
                    <a:p>
                      <a:r>
                        <a:rPr kumimoji="1" lang="ja-JP" altLang="en-US" b="1" dirty="0"/>
                        <a:t>記録作成</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Arial"/>
                          <a:ea typeface="ＭＳ Ｐゴシック"/>
                          <a:cs typeface="+mn-cs"/>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Arial"/>
                          <a:ea typeface="ＭＳ Ｐゴシック"/>
                          <a:cs typeface="+mn-cs"/>
                        </a:rPr>
                        <a:t>○</a:t>
                      </a:r>
                    </a:p>
                  </a:txBody>
                  <a:tcPr anchor="ctr"/>
                </a:tc>
                <a:tc>
                  <a:txBody>
                    <a:bodyPr/>
                    <a:lstStyle/>
                    <a:p>
                      <a:pPr algn="ctr"/>
                      <a:r>
                        <a:rPr kumimoji="1" lang="ja-JP" altLang="en-US" sz="2400" b="1"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Arial"/>
                          <a:ea typeface="ＭＳ Ｐゴシック"/>
                          <a:cs typeface="+mn-cs"/>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Arial"/>
                          <a:ea typeface="ＭＳ Ｐゴシック"/>
                          <a:cs typeface="+mn-cs"/>
                        </a:rPr>
                        <a:t>○</a:t>
                      </a:r>
                    </a:p>
                  </a:txBody>
                  <a:tcPr anchor="ctr"/>
                </a:tc>
                <a:extLst>
                  <a:ext uri="{0D108BD9-81ED-4DB2-BD59-A6C34878D82A}">
                    <a16:rowId xmlns:a16="http://schemas.microsoft.com/office/drawing/2014/main" val="1039730664"/>
                  </a:ext>
                </a:extLst>
              </a:tr>
              <a:tr h="683630">
                <a:tc>
                  <a:txBody>
                    <a:bodyPr/>
                    <a:lstStyle/>
                    <a:p>
                      <a:r>
                        <a:rPr kumimoji="1" lang="ja-JP" altLang="en-US" b="1" dirty="0"/>
                        <a:t>相談申し込み先</a:t>
                      </a:r>
                    </a:p>
                  </a:txBody>
                  <a:tcPr anchor="ctr"/>
                </a:tc>
                <a:tc>
                  <a:txBody>
                    <a:bodyPr/>
                    <a:lstStyle/>
                    <a:p>
                      <a:pPr algn="ctr"/>
                      <a:r>
                        <a:rPr kumimoji="1" lang="ja-JP" altLang="en-US" dirty="0"/>
                        <a:t>審査マネジ</a:t>
                      </a:r>
                      <a:endParaRPr kumimoji="1" lang="en-US" altLang="ja-JP" dirty="0"/>
                    </a:p>
                    <a:p>
                      <a:pPr algn="ctr"/>
                      <a:r>
                        <a:rPr kumimoji="1" lang="ja-JP" altLang="en-US" dirty="0"/>
                        <a:t>メント課</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t>審査マネジ</a:t>
                      </a:r>
                      <a:endParaRPr kumimoji="1" lang="en-US" altLang="ja-JP" dirty="0"/>
                    </a:p>
                    <a:p>
                      <a:pPr algn="ctr"/>
                      <a:r>
                        <a:rPr kumimoji="1" lang="ja-JP" altLang="en-US" dirty="0"/>
                        <a:t>メント課</a:t>
                      </a:r>
                    </a:p>
                  </a:txBody>
                  <a:tcPr anchor="ctr"/>
                </a:tc>
                <a:tc>
                  <a:txBody>
                    <a:bodyPr/>
                    <a:lstStyle/>
                    <a:p>
                      <a:pPr algn="ctr"/>
                      <a:r>
                        <a:rPr lang="ja-JP" altLang="en-US" sz="1800" dirty="0"/>
                        <a:t>審査業務部業務第一課</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t>審査マネジ</a:t>
                      </a:r>
                      <a:endParaRPr kumimoji="1" lang="en-US" altLang="ja-JP" dirty="0"/>
                    </a:p>
                    <a:p>
                      <a:pPr algn="ctr"/>
                      <a:r>
                        <a:rPr kumimoji="1" lang="ja-JP" altLang="en-US" dirty="0"/>
                        <a:t>メント課</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t>審査マネジ</a:t>
                      </a:r>
                      <a:endParaRPr kumimoji="1" lang="en-US" altLang="ja-JP" dirty="0"/>
                    </a:p>
                    <a:p>
                      <a:pPr algn="ctr"/>
                      <a:r>
                        <a:rPr kumimoji="1" lang="ja-JP" altLang="en-US" dirty="0"/>
                        <a:t>メント課</a:t>
                      </a:r>
                    </a:p>
                  </a:txBody>
                  <a:tcPr anchor="ctr"/>
                </a:tc>
                <a:extLst>
                  <a:ext uri="{0D108BD9-81ED-4DB2-BD59-A6C34878D82A}">
                    <a16:rowId xmlns:a16="http://schemas.microsoft.com/office/drawing/2014/main" val="3622977738"/>
                  </a:ext>
                </a:extLst>
              </a:tr>
              <a:tr h="683630">
                <a:tc>
                  <a:txBody>
                    <a:bodyPr/>
                    <a:lstStyle/>
                    <a:p>
                      <a:r>
                        <a:rPr kumimoji="1" lang="ja-JP" altLang="en-US" b="1" dirty="0"/>
                        <a:t>相談資料送付先</a:t>
                      </a:r>
                    </a:p>
                  </a:txBody>
                  <a:tcPr anchor="ctr"/>
                </a:tc>
                <a:tc>
                  <a:txBody>
                    <a:bodyPr/>
                    <a:lstStyle/>
                    <a:p>
                      <a:pPr algn="ctr"/>
                      <a:r>
                        <a:rPr kumimoji="1" lang="ja-JP" altLang="en-US" sz="1600" dirty="0"/>
                        <a:t>ジェネリック医薬品等審査部</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t>審査マネジ</a:t>
                      </a:r>
                      <a:endParaRPr kumimoji="1" lang="en-US" altLang="ja-JP"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t>メント課</a:t>
                      </a:r>
                    </a:p>
                  </a:txBody>
                  <a:tcPr anchor="ctr"/>
                </a:tc>
                <a:tc>
                  <a:txBody>
                    <a:bodyPr/>
                    <a:lstStyle/>
                    <a:p>
                      <a:pPr algn="ctr"/>
                      <a:r>
                        <a:rPr kumimoji="1" lang="en-US" altLang="ja-JP"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ジェネリック医薬品等審査部</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ジェネリック医薬品等審査部</a:t>
                      </a:r>
                    </a:p>
                  </a:txBody>
                  <a:tcPr anchor="ctr"/>
                </a:tc>
                <a:extLst>
                  <a:ext uri="{0D108BD9-81ED-4DB2-BD59-A6C34878D82A}">
                    <a16:rowId xmlns:a16="http://schemas.microsoft.com/office/drawing/2014/main" val="1096276413"/>
                  </a:ext>
                </a:extLst>
              </a:tr>
              <a:tr h="695698">
                <a:tc>
                  <a:txBody>
                    <a:bodyPr/>
                    <a:lstStyle/>
                    <a:p>
                      <a:r>
                        <a:rPr kumimoji="1" lang="ja-JP" altLang="en-US" b="1" dirty="0"/>
                        <a:t>参照通知</a:t>
                      </a:r>
                      <a:endParaRPr kumimoji="1" lang="en-US" altLang="ja-JP" b="1" dirty="0"/>
                    </a:p>
                    <a:p>
                      <a:r>
                        <a:rPr kumimoji="1" lang="ja-JP" altLang="en-US" b="1" dirty="0"/>
                        <a:t>別添</a:t>
                      </a:r>
                      <a:r>
                        <a:rPr kumimoji="1" lang="en-US" altLang="ja-JP" b="1" dirty="0"/>
                        <a:t>No.</a:t>
                      </a:r>
                      <a:endParaRPr kumimoji="1" lang="ja-JP" altLang="en-US" b="1" dirty="0"/>
                    </a:p>
                  </a:txBody>
                  <a:tcPr/>
                </a:tc>
                <a:tc>
                  <a:txBody>
                    <a:bodyPr/>
                    <a:lstStyle/>
                    <a:p>
                      <a:pPr algn="ctr"/>
                      <a:r>
                        <a:rPr kumimoji="1" lang="en-US" altLang="ja-JP" sz="2000" b="0" dirty="0"/>
                        <a:t>6</a:t>
                      </a:r>
                      <a:endParaRPr kumimoji="1" lang="ja-JP" altLang="en-US" sz="2000" b="0" dirty="0"/>
                    </a:p>
                  </a:txBody>
                  <a:tcPr anchor="ctr"/>
                </a:tc>
                <a:tc>
                  <a:txBody>
                    <a:bodyPr/>
                    <a:lstStyle/>
                    <a:p>
                      <a:pPr algn="ctr"/>
                      <a:r>
                        <a:rPr kumimoji="1" lang="en-US" altLang="ja-JP" sz="2000" b="0" dirty="0"/>
                        <a:t>6-2</a:t>
                      </a:r>
                      <a:endParaRPr kumimoji="1" lang="ja-JP" altLang="en-US" sz="2000" b="0" dirty="0"/>
                    </a:p>
                  </a:txBody>
                  <a:tcPr anchor="ctr"/>
                </a:tc>
                <a:tc>
                  <a:txBody>
                    <a:bodyPr/>
                    <a:lstStyle/>
                    <a:p>
                      <a:pPr algn="ctr"/>
                      <a:r>
                        <a:rPr kumimoji="1" lang="en-US" altLang="ja-JP" sz="2000" b="0" dirty="0"/>
                        <a:t>C) 15</a:t>
                      </a:r>
                      <a:r>
                        <a:rPr kumimoji="1" lang="ja-JP" altLang="en-US" sz="2000" b="0" dirty="0"/>
                        <a:t>　</a:t>
                      </a:r>
                      <a:endParaRPr kumimoji="1" lang="en-US" altLang="ja-JP" sz="2000" b="0" dirty="0"/>
                    </a:p>
                    <a:p>
                      <a:pPr algn="ctr"/>
                      <a:r>
                        <a:rPr kumimoji="1" lang="en-US" altLang="ja-JP" sz="2000" b="0" dirty="0"/>
                        <a:t>D) 15-3</a:t>
                      </a:r>
                      <a:endParaRPr kumimoji="1" lang="ja-JP" altLang="en-US" sz="2000" b="0" dirty="0"/>
                    </a:p>
                  </a:txBody>
                  <a:tcPr anchor="ctr"/>
                </a:tc>
                <a:tc>
                  <a:txBody>
                    <a:bodyPr/>
                    <a:lstStyle/>
                    <a:p>
                      <a:pPr algn="ctr"/>
                      <a:r>
                        <a:rPr kumimoji="1" lang="en-US" altLang="ja-JP" sz="2000" b="0" dirty="0"/>
                        <a:t>6-3</a:t>
                      </a:r>
                      <a:endParaRPr kumimoji="1" lang="ja-JP" altLang="en-US" sz="2000" b="0" dirty="0"/>
                    </a:p>
                  </a:txBody>
                  <a:tcPr anchor="ctr"/>
                </a:tc>
                <a:tc>
                  <a:txBody>
                    <a:bodyPr/>
                    <a:lstStyle/>
                    <a:p>
                      <a:pPr algn="ctr"/>
                      <a:r>
                        <a:rPr kumimoji="1" lang="en-US" altLang="ja-JP" sz="2000" b="0" dirty="0"/>
                        <a:t>6-4</a:t>
                      </a:r>
                      <a:endParaRPr kumimoji="1" lang="ja-JP" altLang="en-US" sz="2000" b="0" dirty="0"/>
                    </a:p>
                  </a:txBody>
                  <a:tcPr anchor="ctr"/>
                </a:tc>
                <a:extLst>
                  <a:ext uri="{0D108BD9-81ED-4DB2-BD59-A6C34878D82A}">
                    <a16:rowId xmlns:a16="http://schemas.microsoft.com/office/drawing/2014/main" val="2011192200"/>
                  </a:ext>
                </a:extLst>
              </a:tr>
            </a:tbl>
          </a:graphicData>
        </a:graphic>
      </p:graphicFrame>
      <p:sp>
        <p:nvSpPr>
          <p:cNvPr id="3" name="テキスト ボックス 4">
            <a:extLst>
              <a:ext uri="{FF2B5EF4-FFF2-40B4-BE49-F238E27FC236}">
                <a16:creationId xmlns:a16="http://schemas.microsoft.com/office/drawing/2014/main" id="{FB9DABEF-5452-2AA9-B3A2-434CB325D721}"/>
              </a:ext>
            </a:extLst>
          </p:cNvPr>
          <p:cNvSpPr txBox="1">
            <a:spLocks noChangeArrowheads="1"/>
          </p:cNvSpPr>
          <p:nvPr/>
        </p:nvSpPr>
        <p:spPr bwMode="auto">
          <a:xfrm>
            <a:off x="240478" y="6107113"/>
            <a:ext cx="77422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ja-JP" altLang="en-US" sz="1800" u="sng" dirty="0">
                <a:solidFill>
                  <a:schemeClr val="tx2"/>
                </a:solidFill>
                <a:latin typeface="+mn-lt"/>
                <a:ea typeface="+mn-ea"/>
              </a:rPr>
              <a:t>参照通知：「</a:t>
            </a:r>
            <a:r>
              <a:rPr lang="en-US" altLang="ja-JP" sz="1800" u="sng" dirty="0">
                <a:solidFill>
                  <a:schemeClr val="tx2"/>
                </a:solidFill>
                <a:latin typeface="+mn-lt"/>
                <a:ea typeface="+mn-ea"/>
              </a:rPr>
              <a:t>H24.3.2</a:t>
            </a:r>
            <a:r>
              <a:rPr lang="ja-JP" altLang="en-US" sz="1800" u="sng" dirty="0">
                <a:solidFill>
                  <a:schemeClr val="tx2"/>
                </a:solidFill>
                <a:latin typeface="+mn-lt"/>
                <a:ea typeface="+mn-ea"/>
              </a:rPr>
              <a:t>薬機発第</a:t>
            </a:r>
            <a:r>
              <a:rPr lang="en-US" altLang="ja-JP" sz="1800" u="sng" dirty="0">
                <a:solidFill>
                  <a:schemeClr val="tx2"/>
                </a:solidFill>
                <a:latin typeface="+mn-lt"/>
                <a:ea typeface="+mn-ea"/>
              </a:rPr>
              <a:t>0302070</a:t>
            </a:r>
            <a:r>
              <a:rPr lang="ja-JP" altLang="en-US" sz="1800" u="sng" dirty="0">
                <a:solidFill>
                  <a:schemeClr val="tx2"/>
                </a:solidFill>
                <a:latin typeface="+mn-lt"/>
                <a:ea typeface="+mn-ea"/>
              </a:rPr>
              <a:t>号 </a:t>
            </a:r>
            <a:r>
              <a:rPr lang="zh-TW" altLang="en-US" sz="1800" u="sng" dirty="0">
                <a:solidFill>
                  <a:schemeClr val="tx2"/>
                </a:solidFill>
                <a:latin typeface="+mn-lt"/>
                <a:ea typeface="+mn-ea"/>
              </a:rPr>
              <a:t>最終</a:t>
            </a:r>
            <a:r>
              <a:rPr lang="ja-JP" altLang="en-US" sz="1800" u="sng" dirty="0">
                <a:solidFill>
                  <a:schemeClr val="tx2"/>
                </a:solidFill>
                <a:latin typeface="+mn-lt"/>
                <a:ea typeface="+mn-ea"/>
              </a:rPr>
              <a:t>改正</a:t>
            </a:r>
            <a:r>
              <a:rPr lang="en-US" altLang="zh-TW" sz="1800" u="sng" dirty="0">
                <a:solidFill>
                  <a:schemeClr val="tx2"/>
                </a:solidFill>
                <a:latin typeface="+mn-lt"/>
                <a:ea typeface="+mn-ea"/>
              </a:rPr>
              <a:t>R5.6.5</a:t>
            </a:r>
            <a:r>
              <a:rPr lang="ja-JP" altLang="en-US" sz="1800" u="sng" dirty="0">
                <a:solidFill>
                  <a:schemeClr val="tx2"/>
                </a:solidFill>
                <a:latin typeface="+mn-lt"/>
                <a:ea typeface="+mn-ea"/>
              </a:rPr>
              <a:t>」</a:t>
            </a:r>
            <a:endParaRPr lang="ja-JP" altLang="en-US" sz="1800" u="sng" dirty="0">
              <a:latin typeface="+mn-lt"/>
              <a:ea typeface="+mn-ea"/>
            </a:endParaRPr>
          </a:p>
        </p:txBody>
      </p:sp>
      <p:sp>
        <p:nvSpPr>
          <p:cNvPr id="5" name="雲 4">
            <a:extLst>
              <a:ext uri="{FF2B5EF4-FFF2-40B4-BE49-F238E27FC236}">
                <a16:creationId xmlns:a16="http://schemas.microsoft.com/office/drawing/2014/main" id="{C979A7D7-E703-BAC5-3CD2-6593ADF3BEE9}"/>
              </a:ext>
            </a:extLst>
          </p:cNvPr>
          <p:cNvSpPr/>
          <p:nvPr/>
        </p:nvSpPr>
        <p:spPr bwMode="auto">
          <a:xfrm>
            <a:off x="6634523" y="6248400"/>
            <a:ext cx="963706" cy="292388"/>
          </a:xfrm>
          <a:prstGeom prst="cloud">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80000"/>
              </a:lnSpc>
              <a:spcBef>
                <a:spcPct val="20000"/>
              </a:spcBef>
              <a:spcAft>
                <a:spcPct val="0"/>
              </a:spcAft>
              <a:buClrTx/>
              <a:buSzPct val="100000"/>
              <a:buFont typeface="Wingdings" pitchFamily="2" charset="2"/>
              <a:buNone/>
              <a:tabLst/>
            </a:pPr>
            <a:endParaRPr kumimoji="1" lang="ja-JP" altLang="en-US" sz="1600" b="0" i="0" u="none" strike="noStrike" cap="none" normalizeH="0" baseline="0">
              <a:ln>
                <a:noFill/>
              </a:ln>
              <a:solidFill>
                <a:schemeClr val="tx1"/>
              </a:solidFill>
              <a:effectLst/>
              <a:latin typeface="+mn-lt"/>
              <a:ea typeface="+mn-ea"/>
            </a:endParaRPr>
          </a:p>
        </p:txBody>
      </p:sp>
      <p:sp>
        <p:nvSpPr>
          <p:cNvPr id="6" name="雲 5">
            <a:extLst>
              <a:ext uri="{FF2B5EF4-FFF2-40B4-BE49-F238E27FC236}">
                <a16:creationId xmlns:a16="http://schemas.microsoft.com/office/drawing/2014/main" id="{4CB12F8E-0C1F-E739-8E74-6747213C83B5}"/>
              </a:ext>
            </a:extLst>
          </p:cNvPr>
          <p:cNvSpPr/>
          <p:nvPr/>
        </p:nvSpPr>
        <p:spPr bwMode="auto">
          <a:xfrm rot="11027189">
            <a:off x="6515573" y="5888076"/>
            <a:ext cx="1628576" cy="863545"/>
          </a:xfrm>
          <a:prstGeom prst="cloud">
            <a:avLst/>
          </a:prstGeom>
          <a:solidFill>
            <a:srgbClr val="FFFF99"/>
          </a:solidFill>
          <a:ln w="952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80000"/>
              </a:lnSpc>
              <a:spcBef>
                <a:spcPct val="20000"/>
              </a:spcBef>
              <a:spcAft>
                <a:spcPct val="0"/>
              </a:spcAft>
              <a:buClrTx/>
              <a:buSzPct val="100000"/>
              <a:buFont typeface="Wingdings" pitchFamily="2" charset="2"/>
              <a:buNone/>
              <a:tabLst/>
            </a:pPr>
            <a:endParaRPr kumimoji="1" lang="ja-JP" altLang="en-US" sz="1600" b="0" i="0" u="none" strike="noStrike" cap="none" normalizeH="0" baseline="0">
              <a:ln>
                <a:noFill/>
              </a:ln>
              <a:solidFill>
                <a:schemeClr val="tx1"/>
              </a:solidFill>
              <a:effectLst/>
              <a:latin typeface="+mn-lt"/>
              <a:ea typeface="+mn-ea"/>
            </a:endParaRPr>
          </a:p>
        </p:txBody>
      </p:sp>
      <p:sp>
        <p:nvSpPr>
          <p:cNvPr id="4" name="テキスト ボックス 3">
            <a:extLst>
              <a:ext uri="{FF2B5EF4-FFF2-40B4-BE49-F238E27FC236}">
                <a16:creationId xmlns:a16="http://schemas.microsoft.com/office/drawing/2014/main" id="{816B3E2A-E796-CD0B-1AF7-A39E2CF4EDB9}"/>
              </a:ext>
            </a:extLst>
          </p:cNvPr>
          <p:cNvSpPr txBox="1"/>
          <p:nvPr/>
        </p:nvSpPr>
        <p:spPr>
          <a:xfrm>
            <a:off x="6681528" y="6100101"/>
            <a:ext cx="1306127" cy="553998"/>
          </a:xfrm>
          <a:prstGeom prst="rect">
            <a:avLst/>
          </a:prstGeom>
          <a:noFill/>
        </p:spPr>
        <p:txBody>
          <a:bodyPr wrap="none" rtlCol="0">
            <a:spAutoFit/>
          </a:bodyPr>
          <a:lstStyle/>
          <a:p>
            <a:r>
              <a:rPr kumimoji="1" lang="en-US" altLang="ja-JP" dirty="0">
                <a:solidFill>
                  <a:srgbClr val="7030A0"/>
                </a:solidFill>
                <a:latin typeface="+mn-lt"/>
                <a:ea typeface="+mn-ea"/>
              </a:rPr>
              <a:t>PMDA</a:t>
            </a:r>
            <a:r>
              <a:rPr kumimoji="1" lang="ja-JP" altLang="en-US" dirty="0">
                <a:solidFill>
                  <a:srgbClr val="7030A0"/>
                </a:solidFill>
                <a:latin typeface="+mn-lt"/>
                <a:ea typeface="+mn-ea"/>
              </a:rPr>
              <a:t> </a:t>
            </a:r>
            <a:r>
              <a:rPr kumimoji="1" lang="en-US" altLang="ja-JP" dirty="0">
                <a:solidFill>
                  <a:srgbClr val="7030A0"/>
                </a:solidFill>
                <a:latin typeface="+mn-lt"/>
                <a:ea typeface="+mn-ea"/>
              </a:rPr>
              <a:t>HP </a:t>
            </a:r>
            <a:r>
              <a:rPr kumimoji="1" lang="ja-JP" altLang="en-US" sz="1400" b="1" dirty="0">
                <a:solidFill>
                  <a:srgbClr val="7030A0"/>
                </a:solidFill>
                <a:latin typeface="+mn-lt"/>
                <a:ea typeface="+mn-ea"/>
              </a:rPr>
              <a:t>も</a:t>
            </a:r>
            <a:endParaRPr kumimoji="1" lang="en-US" altLang="ja-JP" sz="1400" b="1" dirty="0">
              <a:solidFill>
                <a:srgbClr val="7030A0"/>
              </a:solidFill>
              <a:latin typeface="+mn-lt"/>
              <a:ea typeface="+mn-ea"/>
            </a:endParaRPr>
          </a:p>
          <a:p>
            <a:r>
              <a:rPr lang="ja-JP" altLang="en-US" sz="1400" b="1" dirty="0">
                <a:solidFill>
                  <a:srgbClr val="7030A0"/>
                </a:solidFill>
                <a:latin typeface="+mn-lt"/>
                <a:ea typeface="+mn-ea"/>
              </a:rPr>
              <a:t>ご確認ください</a:t>
            </a:r>
            <a:endParaRPr kumimoji="1" lang="ja-JP" altLang="en-US" b="1" dirty="0">
              <a:solidFill>
                <a:srgbClr val="7030A0"/>
              </a:solidFill>
              <a:latin typeface="+mn-lt"/>
              <a:ea typeface="+mn-ea"/>
            </a:endParaRPr>
          </a:p>
        </p:txBody>
      </p:sp>
      <p:sp>
        <p:nvSpPr>
          <p:cNvPr id="27652" name="Rectangle 3">
            <a:extLst>
              <a:ext uri="{FF2B5EF4-FFF2-40B4-BE49-F238E27FC236}">
                <a16:creationId xmlns:a16="http://schemas.microsoft.com/office/drawing/2014/main" id="{029B7BA5-5599-DA35-1EDD-1D070CE5D1E3}"/>
              </a:ext>
            </a:extLst>
          </p:cNvPr>
          <p:cNvSpPr>
            <a:spLocks noGrp="1" noChangeArrowheads="1"/>
          </p:cNvSpPr>
          <p:nvPr>
            <p:ph type="body" idx="1"/>
          </p:nvPr>
        </p:nvSpPr>
        <p:spPr>
          <a:xfrm>
            <a:off x="4318638" y="3832212"/>
            <a:ext cx="1815461" cy="369887"/>
          </a:xfrm>
        </p:spPr>
        <p:txBody>
          <a:bodyPr/>
          <a:lstStyle/>
          <a:p>
            <a:pPr eaLnBrk="1" hangingPunct="1">
              <a:buFont typeface="Wingdings" panose="05000000000000000000" pitchFamily="2" charset="2"/>
              <a:buNone/>
              <a:defRPr/>
            </a:pPr>
            <a:r>
              <a:rPr lang="ja-JP" altLang="en-US" sz="1050" dirty="0"/>
              <a:t>（△：希望する場合に実施）</a:t>
            </a:r>
            <a:endParaRPr lang="en-US" altLang="ja-JP" sz="1050" dirty="0"/>
          </a:p>
        </p:txBody>
      </p:sp>
    </p:spTree>
    <p:extLst>
      <p:ext uri="{BB962C8B-B14F-4D97-AF65-F5344CB8AC3E}">
        <p14:creationId xmlns:p14="http://schemas.microsoft.com/office/powerpoint/2010/main" val="415249560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番号プレースホルダ 4">
            <a:extLst>
              <a:ext uri="{FF2B5EF4-FFF2-40B4-BE49-F238E27FC236}">
                <a16:creationId xmlns:a16="http://schemas.microsoft.com/office/drawing/2014/main" id="{56A4E093-2286-42F5-9EB1-2B024E32E6FA}"/>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4CECCA7D-1130-482F-97A2-79D5534F784B}" type="slidenum">
              <a:rPr kumimoji="0" lang="en-US" altLang="ja-JP" sz="1200" smtClean="0">
                <a:latin typeface="+mn-lt"/>
                <a:ea typeface="+mn-ea"/>
              </a:rPr>
              <a:pPr>
                <a:spcBef>
                  <a:spcPct val="0"/>
                </a:spcBef>
                <a:buClrTx/>
                <a:buSzTx/>
                <a:buFontTx/>
                <a:buNone/>
              </a:pPr>
              <a:t>2</a:t>
            </a:fld>
            <a:endParaRPr kumimoji="0" lang="en-US" altLang="ja-JP" sz="1200">
              <a:latin typeface="+mn-lt"/>
              <a:ea typeface="+mn-ea"/>
            </a:endParaRPr>
          </a:p>
        </p:txBody>
      </p:sp>
      <p:sp>
        <p:nvSpPr>
          <p:cNvPr id="27652" name="Rectangle 3">
            <a:extLst>
              <a:ext uri="{FF2B5EF4-FFF2-40B4-BE49-F238E27FC236}">
                <a16:creationId xmlns:a16="http://schemas.microsoft.com/office/drawing/2014/main" id="{C84B2F4B-80C1-A947-9135-ED770E3033BB}"/>
              </a:ext>
            </a:extLst>
          </p:cNvPr>
          <p:cNvSpPr>
            <a:spLocks noGrp="1" noChangeArrowheads="1"/>
          </p:cNvSpPr>
          <p:nvPr>
            <p:ph type="body" idx="1"/>
          </p:nvPr>
        </p:nvSpPr>
        <p:spPr>
          <a:xfrm>
            <a:off x="457200" y="1316038"/>
            <a:ext cx="8466138" cy="5389562"/>
          </a:xfrm>
        </p:spPr>
        <p:txBody>
          <a:bodyPr/>
          <a:lstStyle/>
          <a:p>
            <a:pPr marL="0" indent="0" eaLnBrk="1" hangingPunct="1">
              <a:buFont typeface="Wingdings" panose="05000000000000000000" pitchFamily="2" charset="2"/>
              <a:buNone/>
              <a:defRPr/>
            </a:pPr>
            <a:r>
              <a:rPr lang="ja-JP" altLang="en-US" b="1" dirty="0"/>
              <a:t>対面助言とは：</a:t>
            </a:r>
            <a:endParaRPr lang="en-US" altLang="ja-JP" b="1" dirty="0"/>
          </a:p>
          <a:p>
            <a:pPr marL="0" indent="0" eaLnBrk="1" hangingPunct="1">
              <a:buFont typeface="Wingdings" panose="05000000000000000000" pitchFamily="2" charset="2"/>
              <a:buNone/>
              <a:defRPr/>
            </a:pPr>
            <a:r>
              <a:rPr lang="ja-JP" altLang="en-US" dirty="0"/>
              <a:t>医薬品等の治験実施計画書その他</a:t>
            </a:r>
            <a:r>
              <a:rPr lang="ja-JP" altLang="en-US" dirty="0">
                <a:solidFill>
                  <a:srgbClr val="FF0000"/>
                </a:solidFill>
              </a:rPr>
              <a:t>承認申請に必要な資料等について総合機構が行う指導及び助言</a:t>
            </a:r>
            <a:endParaRPr lang="en-US" altLang="ja-JP" dirty="0">
              <a:solidFill>
                <a:srgbClr val="FF0000"/>
              </a:solidFill>
            </a:endParaRPr>
          </a:p>
          <a:p>
            <a:pPr marL="0" indent="0" eaLnBrk="1" hangingPunct="1">
              <a:buFont typeface="Wingdings" panose="05000000000000000000" pitchFamily="2" charset="2"/>
              <a:buNone/>
              <a:defRPr/>
            </a:pPr>
            <a:endParaRPr lang="en-US" altLang="ja-JP" sz="1200" b="1" dirty="0"/>
          </a:p>
          <a:p>
            <a:pPr marL="0" indent="0" eaLnBrk="1" hangingPunct="1">
              <a:buFont typeface="Wingdings" panose="05000000000000000000" pitchFamily="2" charset="2"/>
              <a:buNone/>
              <a:defRPr/>
            </a:pPr>
            <a:r>
              <a:rPr lang="ja-JP" altLang="en-US" b="1" dirty="0"/>
              <a:t>対面助言の目的：</a:t>
            </a:r>
            <a:endParaRPr lang="en-US" altLang="ja-JP" b="1" dirty="0"/>
          </a:p>
          <a:p>
            <a:pPr eaLnBrk="1" hangingPunct="1">
              <a:defRPr/>
            </a:pPr>
            <a:r>
              <a:rPr lang="ja-JP" altLang="en-US" dirty="0">
                <a:solidFill>
                  <a:srgbClr val="FF0000"/>
                </a:solidFill>
              </a:rPr>
              <a:t>手続き等の適切性・妥当性</a:t>
            </a:r>
            <a:r>
              <a:rPr lang="ja-JP" altLang="en-US" dirty="0"/>
              <a:t>を事前に確認する</a:t>
            </a:r>
            <a:endParaRPr lang="en-US" altLang="ja-JP" dirty="0"/>
          </a:p>
          <a:p>
            <a:pPr eaLnBrk="1" hangingPunct="1">
              <a:defRPr/>
            </a:pPr>
            <a:r>
              <a:rPr lang="ja-JP" altLang="en-US" dirty="0"/>
              <a:t>原薬製造者と行政との</a:t>
            </a:r>
            <a:r>
              <a:rPr lang="ja-JP" altLang="en-US" dirty="0">
                <a:solidFill>
                  <a:srgbClr val="FF0000"/>
                </a:solidFill>
              </a:rPr>
              <a:t>コミュニケーション</a:t>
            </a:r>
            <a:endParaRPr lang="en-US" altLang="ja-JP" dirty="0">
              <a:solidFill>
                <a:srgbClr val="FF0000"/>
              </a:solidFill>
            </a:endParaRPr>
          </a:p>
          <a:p>
            <a:pPr eaLnBrk="1" hangingPunct="1">
              <a:defRPr/>
            </a:pPr>
            <a:r>
              <a:rPr lang="ja-JP" altLang="en-US" dirty="0"/>
              <a:t>相談制度を有効に活用し、</a:t>
            </a:r>
            <a:r>
              <a:rPr lang="ja-JP" altLang="en-US" dirty="0">
                <a:solidFill>
                  <a:srgbClr val="FF0000"/>
                </a:solidFill>
              </a:rPr>
              <a:t>原薬の品質向上</a:t>
            </a:r>
            <a:r>
              <a:rPr lang="ja-JP" altLang="en-US" dirty="0"/>
              <a:t>、</a:t>
            </a:r>
            <a:r>
              <a:rPr lang="ja-JP" altLang="en-US" dirty="0">
                <a:solidFill>
                  <a:srgbClr val="FF0000"/>
                </a:solidFill>
              </a:rPr>
              <a:t>プロセスの改善や適正化</a:t>
            </a:r>
            <a:r>
              <a:rPr lang="ja-JP" altLang="en-US" dirty="0"/>
              <a:t>につなげる</a:t>
            </a:r>
          </a:p>
          <a:p>
            <a:pPr marL="0" indent="0" eaLnBrk="1" hangingPunct="1">
              <a:buFont typeface="Wingdings" panose="05000000000000000000" pitchFamily="2" charset="2"/>
              <a:buNone/>
              <a:defRPr/>
            </a:pPr>
            <a:endParaRPr lang="en-US" altLang="ja-JP" b="1" dirty="0"/>
          </a:p>
          <a:p>
            <a:pPr marL="0" indent="0" eaLnBrk="1" hangingPunct="1">
              <a:buFont typeface="Wingdings" panose="05000000000000000000" pitchFamily="2" charset="2"/>
              <a:buNone/>
              <a:defRPr/>
            </a:pPr>
            <a:endParaRPr lang="ja-JP" altLang="en-US" sz="2000" dirty="0"/>
          </a:p>
          <a:p>
            <a:pPr eaLnBrk="1" hangingPunct="1">
              <a:buFont typeface="Wingdings" panose="05000000000000000000" pitchFamily="2" charset="2"/>
              <a:buNone/>
              <a:defRPr/>
            </a:pPr>
            <a:r>
              <a:rPr lang="ja-JP" altLang="en-US" sz="2800" dirty="0"/>
              <a:t>　</a:t>
            </a:r>
          </a:p>
          <a:p>
            <a:pPr eaLnBrk="1" hangingPunct="1">
              <a:defRPr/>
            </a:pPr>
            <a:endParaRPr lang="ja-JP" altLang="en-US" sz="2800" dirty="0"/>
          </a:p>
          <a:p>
            <a:pPr eaLnBrk="1" hangingPunct="1">
              <a:defRPr/>
            </a:pPr>
            <a:endParaRPr lang="en-US" altLang="ja-JP" sz="3600" dirty="0"/>
          </a:p>
        </p:txBody>
      </p:sp>
      <p:sp>
        <p:nvSpPr>
          <p:cNvPr id="7173" name="Rectangle 5">
            <a:extLst>
              <a:ext uri="{FF2B5EF4-FFF2-40B4-BE49-F238E27FC236}">
                <a16:creationId xmlns:a16="http://schemas.microsoft.com/office/drawing/2014/main" id="{5CF3F73F-E13A-A97F-F221-8CFD3341062D}"/>
              </a:ext>
            </a:extLst>
          </p:cNvPr>
          <p:cNvSpPr>
            <a:spLocks noChangeArrowheads="1"/>
          </p:cNvSpPr>
          <p:nvPr/>
        </p:nvSpPr>
        <p:spPr bwMode="auto">
          <a:xfrm>
            <a:off x="457200" y="471600"/>
            <a:ext cx="8229600" cy="75406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b="1" dirty="0">
                <a:latin typeface="+mn-lt"/>
                <a:ea typeface="+mn-ea"/>
              </a:rPr>
              <a:t>対面助言とは</a:t>
            </a:r>
          </a:p>
        </p:txBody>
      </p:sp>
      <p:sp>
        <p:nvSpPr>
          <p:cNvPr id="7174" name="フッター プレースホルダ 6">
            <a:extLst>
              <a:ext uri="{FF2B5EF4-FFF2-40B4-BE49-F238E27FC236}">
                <a16:creationId xmlns:a16="http://schemas.microsoft.com/office/drawing/2014/main" id="{DE6DC322-2B1A-0AE3-4FF5-111E5AF50BBD}"/>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latin typeface="+mn-lt"/>
                <a:ea typeface="+mn-ea"/>
              </a:rPr>
              <a:t>日本医薬品原薬工業会　法規委員会</a:t>
            </a:r>
          </a:p>
        </p:txBody>
      </p:sp>
      <p:sp>
        <p:nvSpPr>
          <p:cNvPr id="7175" name="テキスト ボックス 7">
            <a:extLst>
              <a:ext uri="{FF2B5EF4-FFF2-40B4-BE49-F238E27FC236}">
                <a16:creationId xmlns:a16="http://schemas.microsoft.com/office/drawing/2014/main" id="{1A749CDB-2A17-2F85-DAB9-27AF8858523A}"/>
              </a:ext>
            </a:extLst>
          </p:cNvPr>
          <p:cNvSpPr txBox="1">
            <a:spLocks noChangeArrowheads="1"/>
          </p:cNvSpPr>
          <p:nvPr/>
        </p:nvSpPr>
        <p:spPr bwMode="auto">
          <a:xfrm>
            <a:off x="6490800" y="1317600"/>
            <a:ext cx="2196000" cy="28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pPr>
            <a:r>
              <a:rPr lang="en-US" altLang="ja-JP" sz="1600" b="1" dirty="0" smtClean="0"/>
              <a:t>Ⅰ</a:t>
            </a:r>
            <a:r>
              <a:rPr lang="en-US" altLang="ja-JP" sz="1600" b="1" dirty="0" smtClean="0">
                <a:latin typeface="+mn-lt"/>
                <a:ea typeface="+mn-ea"/>
              </a:rPr>
              <a:t>-14</a:t>
            </a:r>
            <a:r>
              <a:rPr lang="en-US" altLang="ja-JP" sz="1600" b="1" dirty="0"/>
              <a:t>〜</a:t>
            </a:r>
            <a:r>
              <a:rPr lang="en-US" altLang="ja-JP" sz="1600" b="1" dirty="0" smtClean="0">
                <a:latin typeface="+mn-lt"/>
                <a:ea typeface="+mn-ea"/>
              </a:rPr>
              <a:t>30 p14</a:t>
            </a:r>
            <a:r>
              <a:rPr lang="en-US" altLang="ja-JP" sz="1600" b="1" dirty="0"/>
              <a:t>〜</a:t>
            </a:r>
            <a:r>
              <a:rPr lang="en-US" altLang="ja-JP" sz="1600" b="1" dirty="0" smtClean="0">
                <a:latin typeface="+mn-lt"/>
                <a:ea typeface="+mn-ea"/>
              </a:rPr>
              <a:t>30</a:t>
            </a:r>
            <a:endParaRPr lang="en-US" altLang="ja-JP" sz="1600" b="1" dirty="0">
              <a:latin typeface="+mn-lt"/>
              <a:ea typeface="+mn-ea"/>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番号プレースホルダ 4">
            <a:extLst>
              <a:ext uri="{FF2B5EF4-FFF2-40B4-BE49-F238E27FC236}">
                <a16:creationId xmlns:a16="http://schemas.microsoft.com/office/drawing/2014/main" id="{5A903D94-46B1-F605-D704-3A08D130A17A}"/>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2B9DE333-9923-4088-891A-4047AC687164}" type="slidenum">
              <a:rPr kumimoji="0" lang="en-US" altLang="ja-JP" sz="1200" smtClean="0">
                <a:latin typeface="+mn-lt"/>
                <a:ea typeface="+mn-ea"/>
              </a:rPr>
              <a:pPr>
                <a:spcBef>
                  <a:spcPct val="0"/>
                </a:spcBef>
                <a:buClrTx/>
                <a:buSzTx/>
                <a:buFontTx/>
                <a:buNone/>
              </a:pPr>
              <a:t>3</a:t>
            </a:fld>
            <a:endParaRPr kumimoji="0" lang="en-US" altLang="ja-JP" sz="1200">
              <a:latin typeface="+mn-lt"/>
              <a:ea typeface="+mn-ea"/>
            </a:endParaRPr>
          </a:p>
        </p:txBody>
      </p:sp>
      <p:sp>
        <p:nvSpPr>
          <p:cNvPr id="27652" name="Rectangle 3">
            <a:extLst>
              <a:ext uri="{FF2B5EF4-FFF2-40B4-BE49-F238E27FC236}">
                <a16:creationId xmlns:a16="http://schemas.microsoft.com/office/drawing/2014/main" id="{029B7BA5-5599-DA35-1EDD-1D070CE5D1E3}"/>
              </a:ext>
            </a:extLst>
          </p:cNvPr>
          <p:cNvSpPr>
            <a:spLocks noGrp="1" noChangeArrowheads="1"/>
          </p:cNvSpPr>
          <p:nvPr>
            <p:ph type="body" idx="1"/>
          </p:nvPr>
        </p:nvSpPr>
        <p:spPr>
          <a:xfrm>
            <a:off x="149225" y="1438275"/>
            <a:ext cx="8994775" cy="4924425"/>
          </a:xfrm>
        </p:spPr>
        <p:txBody>
          <a:bodyPr/>
          <a:lstStyle/>
          <a:p>
            <a:pPr marL="0" indent="0" eaLnBrk="1" hangingPunct="1">
              <a:buFont typeface="Wingdings" panose="05000000000000000000" pitchFamily="2" charset="2"/>
              <a:buNone/>
              <a:defRPr/>
            </a:pPr>
            <a:r>
              <a:rPr lang="en-US" altLang="ja-JP" b="1" dirty="0"/>
              <a:t>MF</a:t>
            </a:r>
            <a:r>
              <a:rPr lang="ja-JP" altLang="en-US" b="1" dirty="0"/>
              <a:t>が対象となる対面助言</a:t>
            </a:r>
            <a:endParaRPr lang="en-US" altLang="ja-JP" b="1" dirty="0"/>
          </a:p>
          <a:p>
            <a:pPr marL="0" indent="0" eaLnBrk="1" hangingPunct="1">
              <a:buFont typeface="Wingdings" panose="05000000000000000000" pitchFamily="2" charset="2"/>
              <a:buNone/>
              <a:defRPr/>
            </a:pPr>
            <a:endParaRPr lang="en-US" altLang="ja-JP" sz="2000" b="1" dirty="0"/>
          </a:p>
          <a:p>
            <a:pPr marL="514350" indent="-514350" eaLnBrk="1" hangingPunct="1">
              <a:buFont typeface="Wingdings" panose="05000000000000000000" pitchFamily="2" charset="2"/>
              <a:buAutoNum type="alphaUcParenBoth"/>
              <a:defRPr/>
            </a:pPr>
            <a:r>
              <a:rPr lang="ja-JP" altLang="en-US" b="1" dirty="0"/>
              <a:t>後発医薬品品質相談</a:t>
            </a:r>
            <a:endParaRPr lang="en-US" altLang="ja-JP" b="1" dirty="0"/>
          </a:p>
          <a:p>
            <a:pPr marL="514350" indent="-514350" eaLnBrk="1" hangingPunct="1">
              <a:buFont typeface="Wingdings" panose="05000000000000000000" pitchFamily="2" charset="2"/>
              <a:buAutoNum type="alphaUcParenBoth"/>
              <a:defRPr/>
            </a:pPr>
            <a:r>
              <a:rPr lang="ja-JP" altLang="en-US" b="1" dirty="0"/>
              <a:t>医薬品</a:t>
            </a:r>
            <a:r>
              <a:rPr lang="zh-TW" altLang="en-US" b="1" dirty="0"/>
              <a:t>軽微変更届事前確認相談</a:t>
            </a:r>
            <a:r>
              <a:rPr lang="ja-JP" altLang="en-US" b="1" dirty="0"/>
              <a:t>（</a:t>
            </a:r>
            <a:r>
              <a:rPr lang="en-US" altLang="ja-JP" b="1" dirty="0"/>
              <a:t>PMI</a:t>
            </a:r>
            <a:r>
              <a:rPr lang="ja-JP" altLang="en-US" b="1" dirty="0"/>
              <a:t>相談）</a:t>
            </a:r>
            <a:endParaRPr lang="en-US" altLang="ja-JP" b="1" dirty="0"/>
          </a:p>
          <a:p>
            <a:pPr marL="514350" indent="-514350" eaLnBrk="1" hangingPunct="1">
              <a:buFont typeface="Wingdings" panose="05000000000000000000" pitchFamily="2" charset="2"/>
              <a:buAutoNum type="alphaUcParenBoth"/>
              <a:defRPr/>
            </a:pPr>
            <a:r>
              <a:rPr lang="ja-JP" altLang="en-US" b="1" dirty="0">
                <a:solidFill>
                  <a:schemeClr val="tx2"/>
                </a:solidFill>
              </a:rPr>
              <a:t>簡易相談（</a:t>
            </a:r>
            <a:r>
              <a:rPr lang="en-US" altLang="ja-JP" sz="2800" b="1" dirty="0">
                <a:solidFill>
                  <a:schemeClr val="tx2"/>
                </a:solidFill>
              </a:rPr>
              <a:t>(D)</a:t>
            </a:r>
            <a:r>
              <a:rPr lang="ja-JP" altLang="en-US" sz="2800" b="1" dirty="0">
                <a:solidFill>
                  <a:schemeClr val="tx2"/>
                </a:solidFill>
              </a:rPr>
              <a:t>を除く</a:t>
            </a:r>
            <a:r>
              <a:rPr lang="ja-JP" altLang="en-US" b="1" dirty="0">
                <a:solidFill>
                  <a:schemeClr val="tx2"/>
                </a:solidFill>
              </a:rPr>
              <a:t>）</a:t>
            </a:r>
            <a:endParaRPr lang="en-US" altLang="ja-JP" b="1" dirty="0">
              <a:solidFill>
                <a:schemeClr val="tx2"/>
              </a:solidFill>
            </a:endParaRPr>
          </a:p>
          <a:p>
            <a:pPr marL="514350" indent="-514350" eaLnBrk="1" hangingPunct="1">
              <a:buFont typeface="Wingdings" panose="05000000000000000000" pitchFamily="2" charset="2"/>
              <a:buAutoNum type="alphaUcParenBoth"/>
              <a:defRPr/>
            </a:pPr>
            <a:r>
              <a:rPr lang="ja-JP" altLang="en-US" b="1" dirty="0"/>
              <a:t>後発</a:t>
            </a:r>
            <a:r>
              <a:rPr lang="zh-TW" altLang="en-US" b="1" dirty="0"/>
              <a:t>医薬品変更届出事前確認簡易相談</a:t>
            </a:r>
            <a:r>
              <a:rPr lang="ja-JP" altLang="en-US" b="1" dirty="0"/>
              <a:t>（</a:t>
            </a:r>
            <a:r>
              <a:rPr lang="en-US" altLang="ja-JP" b="1" dirty="0"/>
              <a:t>GCN</a:t>
            </a:r>
            <a:r>
              <a:rPr lang="ja-JP" altLang="en-US" b="1" dirty="0"/>
              <a:t>相談）</a:t>
            </a:r>
            <a:endParaRPr lang="en-US" altLang="zh-TW" b="1" dirty="0"/>
          </a:p>
          <a:p>
            <a:pPr marL="514350" indent="-514350" eaLnBrk="1" hangingPunct="1">
              <a:buFont typeface="Wingdings" panose="05000000000000000000" pitchFamily="2" charset="2"/>
              <a:buAutoNum type="alphaUcParenBoth"/>
              <a:defRPr/>
            </a:pPr>
            <a:r>
              <a:rPr lang="ja-JP" altLang="en-US" b="1" dirty="0"/>
              <a:t>後発医薬品変更管理事前確認相談（</a:t>
            </a:r>
            <a:r>
              <a:rPr lang="en-US" altLang="ja-JP" b="1" dirty="0"/>
              <a:t>CCG</a:t>
            </a:r>
            <a:r>
              <a:rPr lang="ja-JP" altLang="en-US" b="1" dirty="0"/>
              <a:t>相談）</a:t>
            </a:r>
            <a:endParaRPr lang="en-US" altLang="ja-JP" b="1" dirty="0"/>
          </a:p>
          <a:p>
            <a:pPr marL="514350" indent="-514350" eaLnBrk="1" hangingPunct="1">
              <a:buFont typeface="Wingdings" panose="05000000000000000000" pitchFamily="2" charset="2"/>
              <a:buAutoNum type="alphaUcParenBoth"/>
              <a:defRPr/>
            </a:pPr>
            <a:r>
              <a:rPr lang="zh-TW" altLang="en-US" b="1" dirty="0"/>
              <a:t>後発医薬品</a:t>
            </a:r>
            <a:r>
              <a:rPr lang="en-US" altLang="zh-TW" b="1" dirty="0"/>
              <a:t>MF</a:t>
            </a:r>
            <a:r>
              <a:rPr lang="zh-TW" altLang="en-US" b="1" dirty="0"/>
              <a:t>確認相談</a:t>
            </a:r>
            <a:r>
              <a:rPr lang="ja-JP" altLang="en-US" b="1" dirty="0"/>
              <a:t>（</a:t>
            </a:r>
            <a:r>
              <a:rPr lang="en-US" altLang="ja-JP" b="1" dirty="0"/>
              <a:t>CMF</a:t>
            </a:r>
            <a:r>
              <a:rPr lang="ja-JP" altLang="en-US" b="1" dirty="0"/>
              <a:t>相談）</a:t>
            </a:r>
            <a:endParaRPr lang="en-US" altLang="ja-JP" b="1" dirty="0"/>
          </a:p>
          <a:p>
            <a:pPr marL="514350" indent="-514350" eaLnBrk="1" hangingPunct="1">
              <a:buFont typeface="Wingdings" panose="05000000000000000000" pitchFamily="2" charset="2"/>
              <a:buAutoNum type="alphaUcParenBoth"/>
              <a:defRPr/>
            </a:pPr>
            <a:endParaRPr lang="en-US" altLang="ja-JP" b="1" dirty="0"/>
          </a:p>
          <a:p>
            <a:pPr marL="0" indent="0" eaLnBrk="1" hangingPunct="1">
              <a:buFont typeface="Wingdings" panose="05000000000000000000" pitchFamily="2" charset="2"/>
              <a:buNone/>
              <a:defRPr/>
            </a:pPr>
            <a:endParaRPr lang="ja-JP" altLang="en-US" sz="2000" dirty="0"/>
          </a:p>
          <a:p>
            <a:pPr eaLnBrk="1" hangingPunct="1">
              <a:buFont typeface="Wingdings" panose="05000000000000000000" pitchFamily="2" charset="2"/>
              <a:buNone/>
              <a:defRPr/>
            </a:pPr>
            <a:r>
              <a:rPr lang="ja-JP" altLang="en-US" sz="2800" dirty="0"/>
              <a:t>　</a:t>
            </a:r>
          </a:p>
          <a:p>
            <a:pPr eaLnBrk="1" hangingPunct="1">
              <a:defRPr/>
            </a:pPr>
            <a:endParaRPr lang="ja-JP" altLang="en-US" sz="2800" dirty="0"/>
          </a:p>
          <a:p>
            <a:pPr eaLnBrk="1" hangingPunct="1">
              <a:defRPr/>
            </a:pPr>
            <a:endParaRPr lang="en-US" altLang="ja-JP" sz="3600" dirty="0"/>
          </a:p>
        </p:txBody>
      </p:sp>
      <p:sp>
        <p:nvSpPr>
          <p:cNvPr id="9221" name="Rectangle 5">
            <a:extLst>
              <a:ext uri="{FF2B5EF4-FFF2-40B4-BE49-F238E27FC236}">
                <a16:creationId xmlns:a16="http://schemas.microsoft.com/office/drawing/2014/main" id="{91010871-BD55-CD0C-29C5-02E9D460CF14}"/>
              </a:ext>
            </a:extLst>
          </p:cNvPr>
          <p:cNvSpPr>
            <a:spLocks noChangeArrowheads="1"/>
          </p:cNvSpPr>
          <p:nvPr/>
        </p:nvSpPr>
        <p:spPr bwMode="auto">
          <a:xfrm>
            <a:off x="457200" y="471600"/>
            <a:ext cx="8229600" cy="75406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b="1" dirty="0">
                <a:latin typeface="+mn-lt"/>
                <a:ea typeface="+mn-ea"/>
              </a:rPr>
              <a:t>対面助言の種類</a:t>
            </a:r>
          </a:p>
        </p:txBody>
      </p:sp>
      <p:sp>
        <p:nvSpPr>
          <p:cNvPr id="9222" name="フッター プレースホルダ 6">
            <a:extLst>
              <a:ext uri="{FF2B5EF4-FFF2-40B4-BE49-F238E27FC236}">
                <a16:creationId xmlns:a16="http://schemas.microsoft.com/office/drawing/2014/main" id="{EC2FAE70-55D1-B271-05A0-9107B8671F03}"/>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latin typeface="+mn-lt"/>
                <a:ea typeface="+mn-ea"/>
              </a:rPr>
              <a:t>日本医薬品原薬工業会　法規委員会</a:t>
            </a:r>
          </a:p>
        </p:txBody>
      </p:sp>
      <p:sp>
        <p:nvSpPr>
          <p:cNvPr id="9223" name="テキスト ボックス 7">
            <a:extLst>
              <a:ext uri="{FF2B5EF4-FFF2-40B4-BE49-F238E27FC236}">
                <a16:creationId xmlns:a16="http://schemas.microsoft.com/office/drawing/2014/main" id="{A7DB3FA3-FF28-EAD6-9A31-41C4D2D551E2}"/>
              </a:ext>
            </a:extLst>
          </p:cNvPr>
          <p:cNvSpPr txBox="1">
            <a:spLocks noChangeArrowheads="1"/>
          </p:cNvSpPr>
          <p:nvPr/>
        </p:nvSpPr>
        <p:spPr bwMode="auto">
          <a:xfrm>
            <a:off x="6719595" y="1317600"/>
            <a:ext cx="1967205" cy="28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pPr>
            <a:r>
              <a:rPr lang="en-US" altLang="ja-JP" sz="1600" b="1" dirty="0"/>
              <a:t>Ⅰ</a:t>
            </a:r>
            <a:r>
              <a:rPr lang="en-US" altLang="ja-JP" sz="1600" b="1" dirty="0" smtClean="0">
                <a:latin typeface="+mn-lt"/>
                <a:ea typeface="+mn-ea"/>
              </a:rPr>
              <a:t>-14</a:t>
            </a:r>
            <a:r>
              <a:rPr lang="en-US" altLang="ja-JP" sz="1600" b="1" dirty="0" smtClean="0"/>
              <a:t>〜</a:t>
            </a:r>
            <a:r>
              <a:rPr lang="en-US" altLang="ja-JP" sz="1600" b="1" dirty="0" smtClean="0">
                <a:latin typeface="+mn-lt"/>
                <a:ea typeface="+mn-ea"/>
              </a:rPr>
              <a:t>30 p14</a:t>
            </a:r>
            <a:r>
              <a:rPr lang="en-US" altLang="ja-JP" sz="1600" b="1" dirty="0"/>
              <a:t>〜</a:t>
            </a:r>
            <a:r>
              <a:rPr lang="en-US" altLang="ja-JP" sz="1600" b="1" dirty="0" smtClean="0">
                <a:latin typeface="+mn-lt"/>
                <a:ea typeface="+mn-ea"/>
              </a:rPr>
              <a:t>30</a:t>
            </a:r>
            <a:endParaRPr lang="ja-JP" altLang="en-US" sz="1600" b="1" dirty="0">
              <a:latin typeface="+mn-lt"/>
              <a:ea typeface="+mn-ea"/>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番号プレースホルダ 4">
            <a:extLst>
              <a:ext uri="{FF2B5EF4-FFF2-40B4-BE49-F238E27FC236}">
                <a16:creationId xmlns:a16="http://schemas.microsoft.com/office/drawing/2014/main" id="{A834EB08-0813-5B8A-E561-7DF34774C94B}"/>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D44A3924-2D55-4613-ABF9-BA571AC8B3C6}" type="slidenum">
              <a:rPr kumimoji="0" lang="en-US" altLang="ja-JP" sz="1200" smtClean="0">
                <a:latin typeface="+mn-lt"/>
                <a:ea typeface="+mn-ea"/>
              </a:rPr>
              <a:pPr>
                <a:spcBef>
                  <a:spcPct val="0"/>
                </a:spcBef>
                <a:buClrTx/>
                <a:buSzTx/>
                <a:buFontTx/>
                <a:buNone/>
              </a:pPr>
              <a:t>4</a:t>
            </a:fld>
            <a:endParaRPr kumimoji="0" lang="en-US" altLang="ja-JP" sz="1200">
              <a:latin typeface="+mn-lt"/>
              <a:ea typeface="+mn-ea"/>
            </a:endParaRPr>
          </a:p>
        </p:txBody>
      </p:sp>
      <p:sp>
        <p:nvSpPr>
          <p:cNvPr id="13315" name="Rectangle 2">
            <a:extLst>
              <a:ext uri="{FF2B5EF4-FFF2-40B4-BE49-F238E27FC236}">
                <a16:creationId xmlns:a16="http://schemas.microsoft.com/office/drawing/2014/main" id="{8582E3A1-6EE3-DD2C-EAAA-9DADE2FB9DF6}"/>
              </a:ext>
            </a:extLst>
          </p:cNvPr>
          <p:cNvSpPr>
            <a:spLocks noGrp="1" noChangeArrowheads="1"/>
          </p:cNvSpPr>
          <p:nvPr>
            <p:ph type="title"/>
          </p:nvPr>
        </p:nvSpPr>
        <p:spPr/>
        <p:txBody>
          <a:bodyPr/>
          <a:lstStyle/>
          <a:p>
            <a:pPr eaLnBrk="1" hangingPunct="1"/>
            <a:endParaRPr lang="ja-JP" altLang="ja-JP">
              <a:latin typeface="+mn-lt"/>
              <a:ea typeface="+mn-ea"/>
            </a:endParaRPr>
          </a:p>
        </p:txBody>
      </p:sp>
      <p:sp>
        <p:nvSpPr>
          <p:cNvPr id="27652" name="Rectangle 3">
            <a:extLst>
              <a:ext uri="{FF2B5EF4-FFF2-40B4-BE49-F238E27FC236}">
                <a16:creationId xmlns:a16="http://schemas.microsoft.com/office/drawing/2014/main" id="{37B08C39-0514-C7BE-5283-9587C8F48CCC}"/>
              </a:ext>
            </a:extLst>
          </p:cNvPr>
          <p:cNvSpPr>
            <a:spLocks noGrp="1" noChangeArrowheads="1"/>
          </p:cNvSpPr>
          <p:nvPr>
            <p:ph type="body" idx="1"/>
          </p:nvPr>
        </p:nvSpPr>
        <p:spPr>
          <a:xfrm>
            <a:off x="496888" y="2080260"/>
            <a:ext cx="8426450" cy="4282440"/>
          </a:xfrm>
        </p:spPr>
        <p:txBody>
          <a:bodyPr/>
          <a:lstStyle/>
          <a:p>
            <a:pPr marL="0" indent="0" eaLnBrk="1" hangingPunct="1">
              <a:buFont typeface="Wingdings" panose="05000000000000000000" pitchFamily="2" charset="2"/>
              <a:buNone/>
              <a:defRPr/>
            </a:pPr>
            <a:r>
              <a:rPr lang="ja-JP" altLang="en-US" b="1" dirty="0"/>
              <a:t>後発医薬品のうち生物学的製剤等を除くものを対象に，</a:t>
            </a:r>
            <a:r>
              <a:rPr lang="ja-JP" altLang="en-US" b="1" dirty="0">
                <a:solidFill>
                  <a:srgbClr val="FF0000"/>
                </a:solidFill>
              </a:rPr>
              <a:t>安定性試験等の品質に係る資料の十分性等</a:t>
            </a:r>
            <a:r>
              <a:rPr lang="ja-JP" altLang="en-US" b="1" dirty="0"/>
              <a:t>について指導及び助言を行う</a:t>
            </a:r>
            <a:r>
              <a:rPr lang="ja-JP" altLang="en-US" sz="2800" dirty="0"/>
              <a:t>　</a:t>
            </a:r>
          </a:p>
          <a:p>
            <a:pPr eaLnBrk="1" hangingPunct="1">
              <a:defRPr/>
            </a:pPr>
            <a:endParaRPr lang="en-US" altLang="ja-JP" sz="2000" dirty="0"/>
          </a:p>
        </p:txBody>
      </p:sp>
      <p:sp>
        <p:nvSpPr>
          <p:cNvPr id="13317" name="Rectangle 5">
            <a:extLst>
              <a:ext uri="{FF2B5EF4-FFF2-40B4-BE49-F238E27FC236}">
                <a16:creationId xmlns:a16="http://schemas.microsoft.com/office/drawing/2014/main" id="{3FA09E22-C352-5502-3C3F-A5426DBAB905}"/>
              </a:ext>
            </a:extLst>
          </p:cNvPr>
          <p:cNvSpPr>
            <a:spLocks noChangeArrowheads="1"/>
          </p:cNvSpPr>
          <p:nvPr/>
        </p:nvSpPr>
        <p:spPr bwMode="auto">
          <a:xfrm>
            <a:off x="457200" y="471600"/>
            <a:ext cx="8229600" cy="754063"/>
          </a:xfrm>
          <a:prstGeom prst="rect">
            <a:avLst/>
          </a:prstGeom>
          <a:solidFill>
            <a:srgbClr val="00B0F0"/>
          </a:solidFill>
          <a:ln>
            <a:noFill/>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b="1" dirty="0">
                <a:latin typeface="+mn-lt"/>
                <a:ea typeface="+mn-ea"/>
              </a:rPr>
              <a:t>後発医薬品品質相談</a:t>
            </a:r>
          </a:p>
        </p:txBody>
      </p:sp>
      <p:sp>
        <p:nvSpPr>
          <p:cNvPr id="13318" name="フッター プレースホルダ 6">
            <a:extLst>
              <a:ext uri="{FF2B5EF4-FFF2-40B4-BE49-F238E27FC236}">
                <a16:creationId xmlns:a16="http://schemas.microsoft.com/office/drawing/2014/main" id="{36B6531E-06B7-6C5B-FC78-8AB528ED14BD}"/>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latin typeface="+mn-lt"/>
                <a:ea typeface="+mn-ea"/>
              </a:rPr>
              <a:t>日本医薬品原薬工業会　法規委員会</a:t>
            </a:r>
          </a:p>
        </p:txBody>
      </p:sp>
      <p:sp>
        <p:nvSpPr>
          <p:cNvPr id="13319" name="テキスト ボックス 7">
            <a:extLst>
              <a:ext uri="{FF2B5EF4-FFF2-40B4-BE49-F238E27FC236}">
                <a16:creationId xmlns:a16="http://schemas.microsoft.com/office/drawing/2014/main" id="{3B9CCC63-055C-19EA-B46F-830E4D9DD401}"/>
              </a:ext>
            </a:extLst>
          </p:cNvPr>
          <p:cNvSpPr txBox="1">
            <a:spLocks noChangeArrowheads="1"/>
          </p:cNvSpPr>
          <p:nvPr/>
        </p:nvSpPr>
        <p:spPr bwMode="auto">
          <a:xfrm>
            <a:off x="7588422" y="1317600"/>
            <a:ext cx="1098378" cy="28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pPr>
            <a:r>
              <a:rPr lang="en-US" altLang="ja-JP" sz="1600" b="1" dirty="0"/>
              <a:t>Ⅰ</a:t>
            </a:r>
            <a:r>
              <a:rPr lang="en-US" altLang="ja-JP" sz="1600" b="1" dirty="0" smtClean="0">
                <a:latin typeface="+mn-lt"/>
                <a:ea typeface="+mn-ea"/>
              </a:rPr>
              <a:t>-14 </a:t>
            </a:r>
            <a:r>
              <a:rPr lang="en-US" altLang="ja-JP" sz="1600" b="1" dirty="0">
                <a:latin typeface="+mn-lt"/>
                <a:ea typeface="+mn-ea"/>
              </a:rPr>
              <a:t>p14</a:t>
            </a:r>
            <a:endParaRPr lang="ja-JP" altLang="en-US" sz="1600" b="1" dirty="0">
              <a:latin typeface="+mn-lt"/>
              <a:ea typeface="+mn-ea"/>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番号プレースホルダ 4">
            <a:extLst>
              <a:ext uri="{FF2B5EF4-FFF2-40B4-BE49-F238E27FC236}">
                <a16:creationId xmlns:a16="http://schemas.microsoft.com/office/drawing/2014/main" id="{C565D193-022E-247D-F695-9D2CBE095C1B}"/>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E52E767C-0631-4B45-B758-5A78BB383DE0}" type="slidenum">
              <a:rPr kumimoji="0" lang="en-US" altLang="ja-JP" sz="1200" smtClean="0">
                <a:latin typeface="+mn-lt"/>
                <a:ea typeface="+mn-ea"/>
              </a:rPr>
              <a:pPr>
                <a:spcBef>
                  <a:spcPct val="0"/>
                </a:spcBef>
                <a:buClrTx/>
                <a:buSzTx/>
                <a:buFontTx/>
                <a:buNone/>
              </a:pPr>
              <a:t>5</a:t>
            </a:fld>
            <a:endParaRPr kumimoji="0" lang="en-US" altLang="ja-JP" sz="1200">
              <a:latin typeface="+mn-lt"/>
              <a:ea typeface="+mn-ea"/>
            </a:endParaRPr>
          </a:p>
        </p:txBody>
      </p:sp>
      <p:sp>
        <p:nvSpPr>
          <p:cNvPr id="23555" name="Rectangle 2">
            <a:extLst>
              <a:ext uri="{FF2B5EF4-FFF2-40B4-BE49-F238E27FC236}">
                <a16:creationId xmlns:a16="http://schemas.microsoft.com/office/drawing/2014/main" id="{EDD69752-9095-AEC5-DD38-04F7ED044572}"/>
              </a:ext>
            </a:extLst>
          </p:cNvPr>
          <p:cNvSpPr>
            <a:spLocks noGrp="1" noChangeArrowheads="1"/>
          </p:cNvSpPr>
          <p:nvPr>
            <p:ph type="title"/>
          </p:nvPr>
        </p:nvSpPr>
        <p:spPr/>
        <p:txBody>
          <a:bodyPr/>
          <a:lstStyle/>
          <a:p>
            <a:pPr eaLnBrk="1" hangingPunct="1"/>
            <a:endParaRPr lang="ja-JP" altLang="ja-JP">
              <a:latin typeface="+mn-lt"/>
              <a:ea typeface="+mn-ea"/>
            </a:endParaRPr>
          </a:p>
        </p:txBody>
      </p:sp>
      <p:sp>
        <p:nvSpPr>
          <p:cNvPr id="27652" name="Rectangle 3">
            <a:extLst>
              <a:ext uri="{FF2B5EF4-FFF2-40B4-BE49-F238E27FC236}">
                <a16:creationId xmlns:a16="http://schemas.microsoft.com/office/drawing/2014/main" id="{8E5D2681-0FD7-EBC4-0132-69EB22058BE5}"/>
              </a:ext>
            </a:extLst>
          </p:cNvPr>
          <p:cNvSpPr>
            <a:spLocks noGrp="1" noChangeArrowheads="1"/>
          </p:cNvSpPr>
          <p:nvPr>
            <p:ph type="body" idx="1"/>
          </p:nvPr>
        </p:nvSpPr>
        <p:spPr>
          <a:xfrm>
            <a:off x="496888" y="1438275"/>
            <a:ext cx="8272462" cy="4924425"/>
          </a:xfrm>
        </p:spPr>
        <p:txBody>
          <a:bodyPr/>
          <a:lstStyle/>
          <a:p>
            <a:pPr marL="0" indent="0" eaLnBrk="1" hangingPunct="1">
              <a:buFont typeface="Wingdings" panose="05000000000000000000" pitchFamily="2" charset="2"/>
              <a:buNone/>
              <a:defRPr/>
            </a:pPr>
            <a:endParaRPr lang="en-US" altLang="ja-JP" sz="2000" dirty="0"/>
          </a:p>
          <a:p>
            <a:pPr marL="0" indent="0" eaLnBrk="1" hangingPunct="1">
              <a:buFont typeface="Wingdings" panose="05000000000000000000" pitchFamily="2" charset="2"/>
              <a:buNone/>
              <a:defRPr/>
            </a:pPr>
            <a:endParaRPr lang="en-US" altLang="ja-JP" sz="2000" dirty="0"/>
          </a:p>
          <a:p>
            <a:pPr marL="0" indent="0" eaLnBrk="1" hangingPunct="1">
              <a:buFont typeface="Wingdings" panose="05000000000000000000" pitchFamily="2" charset="2"/>
              <a:buNone/>
              <a:defRPr/>
            </a:pPr>
            <a:endParaRPr lang="en-US" altLang="ja-JP" sz="2000" dirty="0"/>
          </a:p>
          <a:p>
            <a:pPr marL="0" indent="0" eaLnBrk="1" hangingPunct="1">
              <a:buFont typeface="Wingdings" panose="05000000000000000000" pitchFamily="2" charset="2"/>
              <a:buNone/>
              <a:defRPr/>
            </a:pPr>
            <a:endParaRPr lang="en-US" altLang="ja-JP" sz="2000" dirty="0"/>
          </a:p>
          <a:p>
            <a:pPr marL="0" indent="0" eaLnBrk="1" hangingPunct="1">
              <a:buFont typeface="Wingdings" panose="05000000000000000000" pitchFamily="2" charset="2"/>
              <a:buNone/>
              <a:defRPr/>
            </a:pPr>
            <a:endParaRPr lang="en-US" altLang="ja-JP" sz="2000" dirty="0"/>
          </a:p>
          <a:p>
            <a:pPr marL="0" indent="0" eaLnBrk="1" hangingPunct="1">
              <a:buFont typeface="Wingdings" panose="05000000000000000000" pitchFamily="2" charset="2"/>
              <a:buNone/>
              <a:defRPr/>
            </a:pPr>
            <a:endParaRPr lang="en-US" altLang="ja-JP" sz="2000" dirty="0"/>
          </a:p>
          <a:p>
            <a:pPr marL="0" indent="0" eaLnBrk="1" hangingPunct="1">
              <a:buFont typeface="Wingdings" panose="05000000000000000000" pitchFamily="2" charset="2"/>
              <a:buNone/>
              <a:defRPr/>
            </a:pPr>
            <a:endParaRPr lang="en-US" altLang="ja-JP" sz="2000" dirty="0"/>
          </a:p>
          <a:p>
            <a:pPr marL="0" indent="0" eaLnBrk="1" hangingPunct="1">
              <a:buFont typeface="Wingdings" panose="05000000000000000000" pitchFamily="2" charset="2"/>
              <a:buNone/>
              <a:defRPr/>
            </a:pPr>
            <a:endParaRPr lang="en-US" altLang="ja-JP" sz="2400" dirty="0"/>
          </a:p>
          <a:p>
            <a:pPr marL="0" indent="0" eaLnBrk="1" hangingPunct="1">
              <a:buFont typeface="Wingdings" panose="05000000000000000000" pitchFamily="2" charset="2"/>
              <a:buNone/>
              <a:defRPr/>
            </a:pPr>
            <a:endParaRPr lang="en-US" altLang="ja-JP" sz="2000" dirty="0"/>
          </a:p>
          <a:p>
            <a:pPr marL="0" indent="0" eaLnBrk="1" hangingPunct="1">
              <a:buFont typeface="Wingdings" panose="05000000000000000000" pitchFamily="2" charset="2"/>
              <a:buNone/>
              <a:defRPr/>
            </a:pPr>
            <a:endParaRPr lang="en-US" altLang="ja-JP" sz="2000" dirty="0"/>
          </a:p>
          <a:p>
            <a:pPr marL="0" indent="0" eaLnBrk="1" hangingPunct="1">
              <a:buFont typeface="Wingdings" panose="05000000000000000000" pitchFamily="2" charset="2"/>
              <a:buNone/>
              <a:defRPr/>
            </a:pPr>
            <a:endParaRPr lang="en-US" altLang="ja-JP" sz="2000" dirty="0"/>
          </a:p>
          <a:p>
            <a:pPr marL="0" indent="0" eaLnBrk="1" hangingPunct="1">
              <a:buFont typeface="Wingdings" panose="05000000000000000000" pitchFamily="2" charset="2"/>
              <a:buNone/>
              <a:defRPr/>
            </a:pPr>
            <a:endParaRPr lang="en-US" altLang="ja-JP" sz="2000" dirty="0"/>
          </a:p>
          <a:p>
            <a:pPr marL="0" indent="0" eaLnBrk="1" hangingPunct="1">
              <a:buFont typeface="Wingdings" panose="05000000000000000000" pitchFamily="2" charset="2"/>
              <a:buNone/>
              <a:defRPr/>
            </a:pPr>
            <a:endParaRPr lang="en-US" altLang="ja-JP" sz="2000" dirty="0"/>
          </a:p>
          <a:p>
            <a:pPr marL="0" indent="0" eaLnBrk="1" hangingPunct="1">
              <a:buFont typeface="Wingdings" panose="05000000000000000000" pitchFamily="2" charset="2"/>
              <a:buNone/>
              <a:defRPr/>
            </a:pPr>
            <a:endParaRPr lang="ja-JP" altLang="en-US" sz="2000" dirty="0"/>
          </a:p>
          <a:p>
            <a:pPr eaLnBrk="1" hangingPunct="1">
              <a:buFont typeface="Wingdings" panose="05000000000000000000" pitchFamily="2" charset="2"/>
              <a:buNone/>
              <a:defRPr/>
            </a:pPr>
            <a:r>
              <a:rPr lang="ja-JP" altLang="en-US" sz="2800" dirty="0"/>
              <a:t>　</a:t>
            </a:r>
          </a:p>
          <a:p>
            <a:pPr eaLnBrk="1" hangingPunct="1">
              <a:defRPr/>
            </a:pPr>
            <a:endParaRPr lang="ja-JP" altLang="en-US" sz="2800" dirty="0"/>
          </a:p>
          <a:p>
            <a:pPr eaLnBrk="1" hangingPunct="1">
              <a:defRPr/>
            </a:pPr>
            <a:endParaRPr lang="en-US" altLang="ja-JP" sz="3600" dirty="0"/>
          </a:p>
        </p:txBody>
      </p:sp>
      <p:sp>
        <p:nvSpPr>
          <p:cNvPr id="23558" name="フッター プレースホルダ 6">
            <a:extLst>
              <a:ext uri="{FF2B5EF4-FFF2-40B4-BE49-F238E27FC236}">
                <a16:creationId xmlns:a16="http://schemas.microsoft.com/office/drawing/2014/main" id="{7ECA3ACE-BCE7-CAD9-E241-D4C36636D537}"/>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latin typeface="+mn-lt"/>
                <a:ea typeface="+mn-ea"/>
              </a:rPr>
              <a:t>日本医薬品原薬工業会　法規委員会</a:t>
            </a:r>
          </a:p>
        </p:txBody>
      </p:sp>
      <p:pic>
        <p:nvPicPr>
          <p:cNvPr id="23560" name="図 2">
            <a:extLst>
              <a:ext uri="{FF2B5EF4-FFF2-40B4-BE49-F238E27FC236}">
                <a16:creationId xmlns:a16="http://schemas.microsoft.com/office/drawing/2014/main" id="{0868E0DB-BF5E-CFD4-6D51-006179EB45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5900" y="1333111"/>
            <a:ext cx="8354583" cy="222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3">
            <a:extLst>
              <a:ext uri="{FF2B5EF4-FFF2-40B4-BE49-F238E27FC236}">
                <a16:creationId xmlns:a16="http://schemas.microsoft.com/office/drawing/2014/main" id="{58998469-873B-0765-9312-B47A091A0C82}"/>
              </a:ext>
            </a:extLst>
          </p:cNvPr>
          <p:cNvSpPr txBox="1">
            <a:spLocks noChangeArrowheads="1"/>
          </p:cNvSpPr>
          <p:nvPr/>
        </p:nvSpPr>
        <p:spPr bwMode="auto">
          <a:xfrm>
            <a:off x="343118" y="3402402"/>
            <a:ext cx="8426450" cy="3181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9pPr>
          </a:lstStyle>
          <a:p>
            <a:pPr eaLnBrk="1" hangingPunct="1">
              <a:buFont typeface="Wingdings" panose="05000000000000000000" pitchFamily="2" charset="2"/>
              <a:buNone/>
            </a:pPr>
            <a:r>
              <a:rPr lang="ja-JP" altLang="en-US" sz="2800" kern="0" dirty="0"/>
              <a:t>　</a:t>
            </a:r>
            <a:r>
              <a:rPr lang="ja-JP" altLang="en-US" sz="2400" kern="0" dirty="0"/>
              <a:t>相談資料に盛り込む内容</a:t>
            </a:r>
            <a:endParaRPr lang="en-US" altLang="ja-JP" sz="2400" kern="0" dirty="0"/>
          </a:p>
          <a:p>
            <a:pPr eaLnBrk="1" hangingPunct="1"/>
            <a:r>
              <a:rPr lang="ja-JP" altLang="en-US" sz="2400" kern="0" dirty="0"/>
              <a:t>起原又は発見の経緯及び</a:t>
            </a:r>
            <a:r>
              <a:rPr lang="ja-JP" altLang="en-US" sz="2400" kern="0" dirty="0">
                <a:solidFill>
                  <a:srgbClr val="FF0000"/>
                </a:solidFill>
              </a:rPr>
              <a:t>開発の経緯</a:t>
            </a:r>
            <a:endParaRPr lang="en-US" altLang="ja-JP" sz="2400" kern="0" dirty="0">
              <a:solidFill>
                <a:srgbClr val="FF0000"/>
              </a:solidFill>
            </a:endParaRPr>
          </a:p>
          <a:p>
            <a:pPr eaLnBrk="1" hangingPunct="1"/>
            <a:r>
              <a:rPr lang="ja-JP" altLang="en-US" sz="2400" kern="0" dirty="0">
                <a:solidFill>
                  <a:srgbClr val="FF0000"/>
                </a:solidFill>
              </a:rPr>
              <a:t>先発医薬品に関する情報</a:t>
            </a:r>
            <a:r>
              <a:rPr lang="ja-JP" altLang="en-US" sz="2000" kern="0" dirty="0"/>
              <a:t>（販売名、有効成分名及びその分量、剤形、効能又は効果、用法及び用量、再審査期間、特許情報等）</a:t>
            </a:r>
            <a:endParaRPr lang="en-US" altLang="ja-JP" sz="2800" kern="0" dirty="0"/>
          </a:p>
          <a:p>
            <a:pPr eaLnBrk="1" hangingPunct="1"/>
            <a:r>
              <a:rPr lang="ja-JP" altLang="en-US" sz="2400" kern="0" dirty="0">
                <a:solidFill>
                  <a:srgbClr val="FF0000"/>
                </a:solidFill>
              </a:rPr>
              <a:t>外国</a:t>
            </a:r>
            <a:r>
              <a:rPr lang="ja-JP" altLang="en-US" sz="2400" kern="0" dirty="0"/>
              <a:t>における使用状況及びその承認情報</a:t>
            </a:r>
            <a:r>
              <a:rPr lang="ja-JP" altLang="en-US" sz="2000" kern="0" dirty="0"/>
              <a:t>（品質の評価方法等）</a:t>
            </a:r>
          </a:p>
          <a:p>
            <a:pPr eaLnBrk="1" hangingPunct="1"/>
            <a:r>
              <a:rPr lang="ja-JP" altLang="en-US" sz="2400" kern="0" dirty="0"/>
              <a:t>重要な</a:t>
            </a:r>
            <a:r>
              <a:rPr lang="ja-JP" altLang="en-US" sz="2400" kern="0" dirty="0">
                <a:solidFill>
                  <a:srgbClr val="FF0000"/>
                </a:solidFill>
              </a:rPr>
              <a:t>関係論文</a:t>
            </a:r>
            <a:endParaRPr lang="en-US" altLang="ja-JP" sz="2400" kern="0" dirty="0">
              <a:solidFill>
                <a:srgbClr val="FF0000"/>
              </a:solidFill>
            </a:endParaRPr>
          </a:p>
          <a:p>
            <a:pPr eaLnBrk="1" hangingPunct="1"/>
            <a:r>
              <a:rPr lang="ja-JP" altLang="en-US" sz="2400" kern="0" dirty="0">
                <a:solidFill>
                  <a:srgbClr val="FF0000"/>
                </a:solidFill>
              </a:rPr>
              <a:t>過去の対面助言又は簡易相談の記録</a:t>
            </a:r>
            <a:r>
              <a:rPr lang="ja-JP" altLang="en-US" sz="2000" kern="0" dirty="0"/>
              <a:t>（該当する場合）</a:t>
            </a:r>
            <a:endParaRPr lang="en-US" altLang="ja-JP" sz="2400" kern="0" dirty="0"/>
          </a:p>
        </p:txBody>
      </p:sp>
      <p:sp>
        <p:nvSpPr>
          <p:cNvPr id="4" name="Rectangle 5">
            <a:extLst>
              <a:ext uri="{FF2B5EF4-FFF2-40B4-BE49-F238E27FC236}">
                <a16:creationId xmlns:a16="http://schemas.microsoft.com/office/drawing/2014/main" id="{9AC88B15-0089-C151-3C2F-0F5BEAD203DC}"/>
              </a:ext>
            </a:extLst>
          </p:cNvPr>
          <p:cNvSpPr>
            <a:spLocks noChangeArrowheads="1"/>
          </p:cNvSpPr>
          <p:nvPr/>
        </p:nvSpPr>
        <p:spPr bwMode="auto">
          <a:xfrm>
            <a:off x="457200" y="471600"/>
            <a:ext cx="8229600" cy="754063"/>
          </a:xfrm>
          <a:prstGeom prst="rect">
            <a:avLst/>
          </a:prstGeom>
          <a:solidFill>
            <a:srgbClr val="00B0F0"/>
          </a:solidFill>
          <a:ln>
            <a:noFill/>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b="1" dirty="0">
                <a:latin typeface="+mn-lt"/>
                <a:ea typeface="+mn-ea"/>
              </a:rPr>
              <a:t>後発医薬品品質相談</a:t>
            </a:r>
          </a:p>
        </p:txBody>
      </p:sp>
      <p:sp>
        <p:nvSpPr>
          <p:cNvPr id="5" name="テキスト ボックス 7">
            <a:extLst>
              <a:ext uri="{FF2B5EF4-FFF2-40B4-BE49-F238E27FC236}">
                <a16:creationId xmlns:a16="http://schemas.microsoft.com/office/drawing/2014/main" id="{943736AF-D976-EEAC-706F-9509D5619974}"/>
              </a:ext>
            </a:extLst>
          </p:cNvPr>
          <p:cNvSpPr txBox="1">
            <a:spLocks noChangeArrowheads="1"/>
          </p:cNvSpPr>
          <p:nvPr/>
        </p:nvSpPr>
        <p:spPr bwMode="auto">
          <a:xfrm>
            <a:off x="7588422" y="1317600"/>
            <a:ext cx="1098378" cy="28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pPr>
            <a:r>
              <a:rPr lang="en-US" altLang="ja-JP" sz="1600" b="1" dirty="0"/>
              <a:t>Ⅰ</a:t>
            </a:r>
            <a:r>
              <a:rPr lang="en-US" altLang="ja-JP" sz="1600" b="1" dirty="0" smtClean="0">
                <a:latin typeface="+mn-lt"/>
                <a:ea typeface="+mn-ea"/>
              </a:rPr>
              <a:t>-14 </a:t>
            </a:r>
            <a:r>
              <a:rPr lang="en-US" altLang="ja-JP" sz="1600" b="1" dirty="0">
                <a:latin typeface="+mn-lt"/>
                <a:ea typeface="+mn-ea"/>
              </a:rPr>
              <a:t>p14</a:t>
            </a:r>
            <a:endParaRPr lang="ja-JP" altLang="en-US" sz="1600" b="1" dirty="0">
              <a:latin typeface="+mn-lt"/>
              <a:ea typeface="+mn-ea"/>
            </a:endParaRPr>
          </a:p>
        </p:txBody>
      </p:sp>
    </p:spTree>
    <p:extLst>
      <p:ext uri="{BB962C8B-B14F-4D97-AF65-F5344CB8AC3E}">
        <p14:creationId xmlns:p14="http://schemas.microsoft.com/office/powerpoint/2010/main" val="130506742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フッター プレースホルダ 3">
            <a:extLst>
              <a:ext uri="{FF2B5EF4-FFF2-40B4-BE49-F238E27FC236}">
                <a16:creationId xmlns:a16="http://schemas.microsoft.com/office/drawing/2014/main" id="{3B38CB24-DB84-D3C5-ADAD-6EA9AC922A79}"/>
              </a:ext>
            </a:extLst>
          </p:cNvPr>
          <p:cNvSpPr>
            <a:spLocks noGrp="1"/>
          </p:cNvSpPr>
          <p:nvPr>
            <p:ph type="ftr" sz="quarter" idx="10"/>
          </p:nvPr>
        </p:nvSpPr>
        <p:spPr>
          <a:xfrm>
            <a:off x="3124200" y="6376988"/>
            <a:ext cx="2895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latin typeface="+mn-lt"/>
                <a:ea typeface="+mn-ea"/>
              </a:rPr>
              <a:t>日本医薬品原薬工業会　法規委員会</a:t>
            </a:r>
          </a:p>
        </p:txBody>
      </p:sp>
      <p:sp>
        <p:nvSpPr>
          <p:cNvPr id="27651" name="スライド番号プレースホルダ 4">
            <a:extLst>
              <a:ext uri="{FF2B5EF4-FFF2-40B4-BE49-F238E27FC236}">
                <a16:creationId xmlns:a16="http://schemas.microsoft.com/office/drawing/2014/main" id="{6E7A649C-DC71-D3FA-73AE-820135098CE8}"/>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7418B295-DA35-49D8-9C23-2A9F1E15EA6B}" type="slidenum">
              <a:rPr kumimoji="0" lang="en-US" altLang="ja-JP" sz="1200" smtClean="0">
                <a:latin typeface="+mn-lt"/>
                <a:ea typeface="+mn-ea"/>
              </a:rPr>
              <a:pPr>
                <a:spcBef>
                  <a:spcPct val="0"/>
                </a:spcBef>
                <a:buClrTx/>
                <a:buSzTx/>
                <a:buFontTx/>
                <a:buNone/>
              </a:pPr>
              <a:t>6</a:t>
            </a:fld>
            <a:endParaRPr kumimoji="0" lang="en-US" altLang="ja-JP" sz="1200">
              <a:latin typeface="+mn-lt"/>
              <a:ea typeface="+mn-ea"/>
            </a:endParaRPr>
          </a:p>
        </p:txBody>
      </p:sp>
      <p:sp>
        <p:nvSpPr>
          <p:cNvPr id="5124" name="Rectangle 5">
            <a:extLst>
              <a:ext uri="{FF2B5EF4-FFF2-40B4-BE49-F238E27FC236}">
                <a16:creationId xmlns:a16="http://schemas.microsoft.com/office/drawing/2014/main" id="{19850A53-27C3-12C8-66B5-1E205444A4F3}"/>
              </a:ext>
            </a:extLst>
          </p:cNvPr>
          <p:cNvSpPr>
            <a:spLocks noChangeArrowheads="1"/>
          </p:cNvSpPr>
          <p:nvPr/>
        </p:nvSpPr>
        <p:spPr bwMode="auto">
          <a:xfrm>
            <a:off x="457200" y="471600"/>
            <a:ext cx="8229600" cy="754063"/>
          </a:xfrm>
          <a:prstGeom prst="rect">
            <a:avLst/>
          </a:prstGeom>
          <a:solidFill>
            <a:srgbClr val="CCFFFF"/>
          </a:solidFill>
          <a:ln>
            <a:noFill/>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b="1" dirty="0">
                <a:latin typeface="+mn-lt"/>
                <a:ea typeface="+mn-ea"/>
              </a:rPr>
              <a:t>医薬品軽微変更届事前確認相談（</a:t>
            </a:r>
            <a:r>
              <a:rPr lang="en-US" altLang="ja-JP" b="1" dirty="0">
                <a:latin typeface="+mn-lt"/>
                <a:ea typeface="+mn-ea"/>
              </a:rPr>
              <a:t>PMI</a:t>
            </a:r>
            <a:r>
              <a:rPr lang="ja-JP" altLang="en-US" b="1" dirty="0">
                <a:latin typeface="+mn-lt"/>
                <a:ea typeface="+mn-ea"/>
              </a:rPr>
              <a:t>相談）</a:t>
            </a:r>
          </a:p>
        </p:txBody>
      </p:sp>
      <p:sp>
        <p:nvSpPr>
          <p:cNvPr id="7" name="正方形/長方形 6">
            <a:extLst>
              <a:ext uri="{FF2B5EF4-FFF2-40B4-BE49-F238E27FC236}">
                <a16:creationId xmlns:a16="http://schemas.microsoft.com/office/drawing/2014/main" id="{F8708BD5-2730-878C-A03F-8C9733E6B63D}"/>
              </a:ext>
            </a:extLst>
          </p:cNvPr>
          <p:cNvSpPr/>
          <p:nvPr/>
        </p:nvSpPr>
        <p:spPr>
          <a:xfrm>
            <a:off x="346075" y="1490663"/>
            <a:ext cx="8480425" cy="5154612"/>
          </a:xfrm>
          <a:prstGeom prst="rect">
            <a:avLst/>
          </a:prstGeom>
        </p:spPr>
        <p:txBody>
          <a:bodyPr>
            <a:spAutoFit/>
          </a:bodyPr>
          <a:lstStyle/>
          <a:p>
            <a:pPr>
              <a:spcAft>
                <a:spcPts val="600"/>
              </a:spcAft>
              <a:defRPr/>
            </a:pPr>
            <a:r>
              <a:rPr lang="ja-JP" altLang="en-US" sz="2800" dirty="0">
                <a:latin typeface="+mn-lt"/>
                <a:ea typeface="+mn-ea"/>
              </a:rPr>
              <a:t>軽微変更届出事項への該当性に関して、事前の</a:t>
            </a:r>
            <a:r>
              <a:rPr lang="ja-JP" altLang="en-US" sz="2800" dirty="0">
                <a:solidFill>
                  <a:srgbClr val="FF0000"/>
                </a:solidFill>
                <a:latin typeface="+mn-lt"/>
                <a:ea typeface="+mn-ea"/>
              </a:rPr>
              <a:t>データ評価が必須</a:t>
            </a:r>
            <a:r>
              <a:rPr lang="ja-JP" altLang="en-US" sz="2800" dirty="0">
                <a:latin typeface="+mn-lt"/>
                <a:ea typeface="+mn-ea"/>
              </a:rPr>
              <a:t>となる事案に対する相談</a:t>
            </a:r>
            <a:endParaRPr lang="en-US" altLang="ja-JP" sz="2800" dirty="0">
              <a:latin typeface="+mn-lt"/>
              <a:ea typeface="+mn-ea"/>
            </a:endParaRPr>
          </a:p>
          <a:p>
            <a:pPr eaLnBrk="1" hangingPunct="1">
              <a:spcBef>
                <a:spcPts val="600"/>
              </a:spcBef>
              <a:buClr>
                <a:schemeClr val="bg2"/>
              </a:buClr>
              <a:buSzPct val="75000"/>
              <a:buFont typeface="Wingdings" pitchFamily="2" charset="2"/>
              <a:buNone/>
              <a:defRPr/>
            </a:pPr>
            <a:r>
              <a:rPr lang="ja-JP" altLang="en-US" sz="2800" b="1" kern="0" dirty="0">
                <a:latin typeface="+mn-lt"/>
                <a:ea typeface="+mn-ea"/>
              </a:rPr>
              <a:t>相談の対象範囲</a:t>
            </a:r>
            <a:endParaRPr lang="en-US" altLang="ja-JP" sz="2800" b="1" kern="0" dirty="0">
              <a:latin typeface="+mn-lt"/>
              <a:ea typeface="+mn-ea"/>
            </a:endParaRPr>
          </a:p>
          <a:p>
            <a:pPr>
              <a:defRPr/>
            </a:pPr>
            <a:r>
              <a:rPr lang="ja-JP" altLang="en-US" sz="2400" dirty="0">
                <a:latin typeface="+mn-lt"/>
                <a:ea typeface="+mn-ea"/>
              </a:rPr>
              <a:t>①その他の医薬品（再審査期間中でないもの）に該当する場合</a:t>
            </a:r>
            <a:endParaRPr lang="en-US" altLang="ja-JP" sz="2400" dirty="0">
              <a:latin typeface="+mn-lt"/>
              <a:ea typeface="+mn-ea"/>
            </a:endParaRPr>
          </a:p>
          <a:p>
            <a:pPr>
              <a:spcAft>
                <a:spcPts val="600"/>
              </a:spcAft>
              <a:defRPr/>
            </a:pPr>
            <a:r>
              <a:rPr lang="ja-JP" altLang="en-US" sz="2400" dirty="0">
                <a:latin typeface="+mn-lt"/>
                <a:ea typeface="+mn-ea"/>
              </a:rPr>
              <a:t>　であって、軽微な変更の範囲とされているもの</a:t>
            </a:r>
            <a:endParaRPr lang="en-US" altLang="ja-JP" sz="2400" dirty="0">
              <a:latin typeface="+mn-lt"/>
              <a:ea typeface="+mn-ea"/>
            </a:endParaRPr>
          </a:p>
          <a:p>
            <a:pPr>
              <a:defRPr/>
            </a:pPr>
            <a:r>
              <a:rPr lang="ja-JP" altLang="en-US" sz="2400" dirty="0">
                <a:latin typeface="+mn-lt"/>
                <a:ea typeface="+mn-ea"/>
              </a:rPr>
              <a:t>②成分及び分量又は本質欄、貯蔵方法及び有効期間欄、規格</a:t>
            </a:r>
            <a:endParaRPr lang="en-US" altLang="ja-JP" sz="2400" dirty="0">
              <a:latin typeface="+mn-lt"/>
              <a:ea typeface="+mn-ea"/>
            </a:endParaRPr>
          </a:p>
          <a:p>
            <a:pPr>
              <a:defRPr/>
            </a:pPr>
            <a:r>
              <a:rPr lang="ja-JP" altLang="en-US" sz="2400" dirty="0">
                <a:latin typeface="+mn-lt"/>
                <a:ea typeface="+mn-ea"/>
              </a:rPr>
              <a:t>　及び試験方法欄（別紙規格含む）に該当するもの（連動して</a:t>
            </a:r>
            <a:endParaRPr lang="en-US" altLang="ja-JP" sz="2400" dirty="0">
              <a:latin typeface="+mn-lt"/>
              <a:ea typeface="+mn-ea"/>
            </a:endParaRPr>
          </a:p>
          <a:p>
            <a:pPr>
              <a:spcAft>
                <a:spcPts val="600"/>
              </a:spcAft>
              <a:defRPr/>
            </a:pPr>
            <a:r>
              <a:rPr lang="ja-JP" altLang="en-US" sz="2400" dirty="0">
                <a:latin typeface="+mn-lt"/>
                <a:ea typeface="+mn-ea"/>
              </a:rPr>
              <a:t>　製造方法欄が変更される場合も含む） </a:t>
            </a:r>
            <a:endParaRPr lang="en-US" altLang="ja-JP" sz="2400" dirty="0">
              <a:latin typeface="+mn-lt"/>
              <a:ea typeface="+mn-ea"/>
            </a:endParaRPr>
          </a:p>
          <a:p>
            <a:pPr>
              <a:defRPr/>
            </a:pPr>
            <a:r>
              <a:rPr lang="ja-JP" altLang="en-US" sz="2400" dirty="0">
                <a:latin typeface="+mn-lt"/>
                <a:ea typeface="+mn-ea"/>
              </a:rPr>
              <a:t>③品質、有効性及び安全性に関する影響が軽微であること又は</a:t>
            </a:r>
            <a:endParaRPr lang="en-US" altLang="ja-JP" sz="2400" dirty="0">
              <a:latin typeface="+mn-lt"/>
              <a:ea typeface="+mn-ea"/>
            </a:endParaRPr>
          </a:p>
          <a:p>
            <a:pPr>
              <a:spcAft>
                <a:spcPts val="600"/>
              </a:spcAft>
              <a:defRPr/>
            </a:pPr>
            <a:r>
              <a:rPr lang="ja-JP" altLang="en-US" sz="2400" dirty="0">
                <a:latin typeface="+mn-lt"/>
                <a:ea typeface="+mn-ea"/>
              </a:rPr>
              <a:t>　ないことを説明可能なデータが提出できるもの</a:t>
            </a:r>
            <a:endParaRPr lang="en-US" altLang="ja-JP" sz="2400" dirty="0">
              <a:latin typeface="+mn-lt"/>
              <a:ea typeface="+mn-ea"/>
            </a:endParaRPr>
          </a:p>
          <a:p>
            <a:pPr>
              <a:defRPr/>
            </a:pPr>
            <a:endParaRPr lang="en-US" altLang="ja-JP" dirty="0">
              <a:solidFill>
                <a:srgbClr val="FF0000"/>
              </a:solidFill>
              <a:latin typeface="+mn-lt"/>
              <a:ea typeface="+mn-ea"/>
            </a:endParaRPr>
          </a:p>
          <a:p>
            <a:pPr>
              <a:defRPr/>
            </a:pPr>
            <a:r>
              <a:rPr lang="ja-JP" altLang="en-US" sz="1800" dirty="0">
                <a:solidFill>
                  <a:srgbClr val="FF0000"/>
                </a:solidFill>
                <a:latin typeface="+mn-lt"/>
                <a:ea typeface="+mn-ea"/>
              </a:rPr>
              <a:t>本来は製剤を対象とする相談であるが，</a:t>
            </a:r>
            <a:r>
              <a:rPr lang="ja-JP" altLang="en-US" sz="1800" u="sng" dirty="0">
                <a:solidFill>
                  <a:srgbClr val="FF0000"/>
                </a:solidFill>
                <a:latin typeface="+mn-lt"/>
                <a:ea typeface="+mn-ea"/>
              </a:rPr>
              <a:t>原薬のリテスト期間に関する相談</a:t>
            </a:r>
            <a:r>
              <a:rPr lang="ja-JP" altLang="en-US" sz="1800" dirty="0">
                <a:solidFill>
                  <a:srgbClr val="FF0000"/>
                </a:solidFill>
                <a:latin typeface="+mn-lt"/>
                <a:ea typeface="+mn-ea"/>
              </a:rPr>
              <a:t>は原薬事業者も行うことができる</a:t>
            </a:r>
          </a:p>
        </p:txBody>
      </p:sp>
      <p:sp>
        <p:nvSpPr>
          <p:cNvPr id="2" name="テキスト ボックス 1">
            <a:extLst>
              <a:ext uri="{FF2B5EF4-FFF2-40B4-BE49-F238E27FC236}">
                <a16:creationId xmlns:a16="http://schemas.microsoft.com/office/drawing/2014/main" id="{547BB1DC-288A-8D3B-AAE5-CDCFF83E6912}"/>
              </a:ext>
            </a:extLst>
          </p:cNvPr>
          <p:cNvSpPr txBox="1"/>
          <p:nvPr/>
        </p:nvSpPr>
        <p:spPr>
          <a:xfrm>
            <a:off x="6553200" y="1317600"/>
            <a:ext cx="2133600" cy="338138"/>
          </a:xfrm>
          <a:prstGeom prst="rect">
            <a:avLst/>
          </a:prstGeom>
          <a:noFill/>
        </p:spPr>
        <p:txBody>
          <a:bodyPr>
            <a:spAutoFit/>
          </a:bodyPr>
          <a:lstStyle/>
          <a:p>
            <a:pPr algn="r">
              <a:defRPr/>
            </a:pPr>
            <a:r>
              <a:rPr lang="en-US" altLang="ja-JP" b="1" dirty="0"/>
              <a:t>Ⅰ</a:t>
            </a:r>
            <a:r>
              <a:rPr lang="en-US" altLang="ja-JP" b="1" dirty="0" smtClean="0">
                <a:latin typeface="+mn-lt"/>
                <a:ea typeface="+mn-ea"/>
              </a:rPr>
              <a:t>-14</a:t>
            </a:r>
            <a:r>
              <a:rPr lang="ja-JP" altLang="en-US" b="1" dirty="0" smtClean="0">
                <a:latin typeface="+mn-lt"/>
                <a:ea typeface="+mn-ea"/>
              </a:rPr>
              <a:t> </a:t>
            </a:r>
            <a:r>
              <a:rPr lang="en-US" altLang="ja-JP" b="1" dirty="0">
                <a:latin typeface="+mn-lt"/>
                <a:ea typeface="+mn-ea"/>
              </a:rPr>
              <a:t>p14, </a:t>
            </a:r>
            <a:r>
              <a:rPr lang="en-US" altLang="ja-JP" b="1" dirty="0"/>
              <a:t>Ⅱ</a:t>
            </a:r>
            <a:r>
              <a:rPr lang="en-US" altLang="ja-JP" b="1" dirty="0" smtClean="0">
                <a:latin typeface="+mn-lt"/>
                <a:ea typeface="+mn-ea"/>
              </a:rPr>
              <a:t>-29 </a:t>
            </a:r>
            <a:r>
              <a:rPr lang="en-US" altLang="ja-JP" b="1" dirty="0">
                <a:latin typeface="+mn-lt"/>
                <a:ea typeface="+mn-ea"/>
              </a:rPr>
              <a:t>p67</a:t>
            </a:r>
            <a:endParaRPr lang="ja-JP" altLang="en-US" b="1" dirty="0">
              <a:latin typeface="+mn-lt"/>
              <a:ea typeface="+mn-ea"/>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フッター プレースホルダ 3">
            <a:extLst>
              <a:ext uri="{FF2B5EF4-FFF2-40B4-BE49-F238E27FC236}">
                <a16:creationId xmlns:a16="http://schemas.microsoft.com/office/drawing/2014/main" id="{79C686E9-58F8-E98C-4606-3C0AD5A4D5AB}"/>
              </a:ext>
            </a:extLst>
          </p:cNvPr>
          <p:cNvSpPr>
            <a:spLocks noGrp="1"/>
          </p:cNvSpPr>
          <p:nvPr>
            <p:ph type="ftr" sz="quarter" idx="10"/>
          </p:nvPr>
        </p:nvSpPr>
        <p:spPr>
          <a:xfrm>
            <a:off x="3124200" y="6376988"/>
            <a:ext cx="2895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latin typeface="+mn-lt"/>
                <a:ea typeface="+mn-ea"/>
              </a:rPr>
              <a:t>日本医薬品原薬工業会　法規委員会</a:t>
            </a:r>
          </a:p>
        </p:txBody>
      </p:sp>
      <p:sp>
        <p:nvSpPr>
          <p:cNvPr id="41987" name="スライド番号プレースホルダ 4">
            <a:extLst>
              <a:ext uri="{FF2B5EF4-FFF2-40B4-BE49-F238E27FC236}">
                <a16:creationId xmlns:a16="http://schemas.microsoft.com/office/drawing/2014/main" id="{7DF06123-F7B2-089B-99C3-685116A80F23}"/>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C2CC123B-C5F9-4DDF-92AD-421B402E9F5E}" type="slidenum">
              <a:rPr kumimoji="0" lang="en-US" altLang="ja-JP" sz="1200" smtClean="0">
                <a:latin typeface="+mn-lt"/>
                <a:ea typeface="+mn-ea"/>
              </a:rPr>
              <a:pPr>
                <a:spcBef>
                  <a:spcPct val="0"/>
                </a:spcBef>
                <a:buClrTx/>
                <a:buSzTx/>
                <a:buFontTx/>
                <a:buNone/>
              </a:pPr>
              <a:t>7</a:t>
            </a:fld>
            <a:endParaRPr kumimoji="0" lang="en-US" altLang="ja-JP" sz="1200">
              <a:latin typeface="+mn-lt"/>
              <a:ea typeface="+mn-ea"/>
            </a:endParaRPr>
          </a:p>
        </p:txBody>
      </p:sp>
      <p:pic>
        <p:nvPicPr>
          <p:cNvPr id="42012" name="Picture 51" descr="医薬品軽微変更届事前確認相談の流れ">
            <a:extLst>
              <a:ext uri="{FF2B5EF4-FFF2-40B4-BE49-F238E27FC236}">
                <a16:creationId xmlns:a16="http://schemas.microsoft.com/office/drawing/2014/main" id="{5D2365CA-8BF7-EDDA-9698-B572312AF7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366838"/>
            <a:ext cx="9144000" cy="1814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テキスト ボックス 3">
            <a:extLst>
              <a:ext uri="{FF2B5EF4-FFF2-40B4-BE49-F238E27FC236}">
                <a16:creationId xmlns:a16="http://schemas.microsoft.com/office/drawing/2014/main" id="{132186A5-B250-FADD-7D20-469B5C908860}"/>
              </a:ext>
            </a:extLst>
          </p:cNvPr>
          <p:cNvSpPr txBox="1">
            <a:spLocks noChangeArrowheads="1"/>
          </p:cNvSpPr>
          <p:nvPr/>
        </p:nvSpPr>
        <p:spPr bwMode="auto">
          <a:xfrm>
            <a:off x="246062" y="5540375"/>
            <a:ext cx="8794750" cy="708025"/>
          </a:xfrm>
          <a:prstGeom prst="rect">
            <a:avLst/>
          </a:prstGeom>
          <a:solidFill>
            <a:srgbClr val="FFCC99"/>
          </a:solidFill>
          <a:ln w="9525">
            <a:solidFill>
              <a:srgbClr val="00B050"/>
            </a:solidFill>
            <a:miter lim="800000"/>
            <a:headEnd/>
            <a:tailEnd/>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ja-JP" altLang="en-US" sz="2000" dirty="0">
                <a:latin typeface="+mn-lt"/>
                <a:ea typeface="+mn-ea"/>
              </a:rPr>
              <a:t>軽微変更届事前確認相談の結果、軽微変更届による対応が可能とされた場合の</a:t>
            </a:r>
            <a:endParaRPr lang="en-US" altLang="ja-JP" sz="2000" dirty="0">
              <a:latin typeface="+mn-lt"/>
              <a:ea typeface="+mn-ea"/>
            </a:endParaRPr>
          </a:p>
          <a:p>
            <a:pPr>
              <a:spcBef>
                <a:spcPct val="0"/>
              </a:spcBef>
              <a:buClrTx/>
              <a:buSzTx/>
              <a:buFontTx/>
              <a:buNone/>
            </a:pPr>
            <a:r>
              <a:rPr lang="ja-JP" altLang="en-US" sz="2000" dirty="0">
                <a:latin typeface="+mn-lt"/>
                <a:ea typeface="+mn-ea"/>
              </a:rPr>
              <a:t>軽微変更届書提出時には、当該相談記録を添付すること。</a:t>
            </a:r>
          </a:p>
        </p:txBody>
      </p:sp>
      <p:sp>
        <p:nvSpPr>
          <p:cNvPr id="3" name="正方形/長方形 2">
            <a:extLst>
              <a:ext uri="{FF2B5EF4-FFF2-40B4-BE49-F238E27FC236}">
                <a16:creationId xmlns:a16="http://schemas.microsoft.com/office/drawing/2014/main" id="{58286BEC-1A7B-5A13-764B-558B9147B0E2}"/>
              </a:ext>
            </a:extLst>
          </p:cNvPr>
          <p:cNvSpPr/>
          <p:nvPr/>
        </p:nvSpPr>
        <p:spPr>
          <a:xfrm>
            <a:off x="246062" y="3176750"/>
            <a:ext cx="8701088" cy="2385268"/>
          </a:xfrm>
          <a:prstGeom prst="rect">
            <a:avLst/>
          </a:prstGeom>
        </p:spPr>
        <p:txBody>
          <a:bodyPr>
            <a:spAutoFit/>
          </a:bodyPr>
          <a:lstStyle/>
          <a:p>
            <a:pPr marL="342900" indent="-342900" eaLnBrk="1" hangingPunct="1">
              <a:spcBef>
                <a:spcPts val="0"/>
              </a:spcBef>
              <a:spcAft>
                <a:spcPts val="600"/>
              </a:spcAft>
              <a:buClr>
                <a:schemeClr val="bg2"/>
              </a:buClr>
              <a:buSzPct val="75000"/>
              <a:buFont typeface="Wingdings" pitchFamily="2" charset="2"/>
              <a:buNone/>
              <a:defRPr/>
            </a:pPr>
            <a:r>
              <a:rPr lang="ja-JP" altLang="en-US" sz="2400" dirty="0">
                <a:latin typeface="+mn-lt"/>
                <a:ea typeface="+mn-ea"/>
              </a:rPr>
              <a:t>相談資料に盛り込む内容　　　 </a:t>
            </a:r>
            <a:r>
              <a:rPr lang="en-US" altLang="ja-JP" sz="2400" b="1" kern="0" dirty="0">
                <a:solidFill>
                  <a:srgbClr val="FF0000"/>
                </a:solidFill>
                <a:latin typeface="+mn-lt"/>
                <a:ea typeface="+mn-ea"/>
              </a:rPr>
              <a:t>※</a:t>
            </a:r>
            <a:r>
              <a:rPr lang="ja-JP" altLang="en-US" sz="2400" b="1" kern="0" dirty="0">
                <a:solidFill>
                  <a:srgbClr val="FF0000"/>
                </a:solidFill>
                <a:latin typeface="+mn-lt"/>
                <a:ea typeface="+mn-ea"/>
              </a:rPr>
              <a:t>　</a:t>
            </a:r>
            <a:r>
              <a:rPr lang="ja-JP" altLang="en-US" sz="2400" kern="0" dirty="0">
                <a:solidFill>
                  <a:srgbClr val="FF0000"/>
                </a:solidFill>
                <a:latin typeface="+mn-lt"/>
                <a:ea typeface="+mn-ea"/>
              </a:rPr>
              <a:t>社内</a:t>
            </a:r>
            <a:r>
              <a:rPr lang="en-US" altLang="ja-JP" sz="2400" kern="0" dirty="0">
                <a:solidFill>
                  <a:srgbClr val="FF0000"/>
                </a:solidFill>
                <a:latin typeface="+mn-lt"/>
                <a:ea typeface="+mn-ea"/>
              </a:rPr>
              <a:t>QA/QC</a:t>
            </a:r>
            <a:r>
              <a:rPr lang="ja-JP" altLang="en-US" sz="2400" kern="0" dirty="0">
                <a:solidFill>
                  <a:srgbClr val="FF0000"/>
                </a:solidFill>
                <a:latin typeface="+mn-lt"/>
                <a:ea typeface="+mn-ea"/>
              </a:rPr>
              <a:t>を完了しておくこと</a:t>
            </a:r>
            <a:endParaRPr lang="en-US" altLang="ja-JP" sz="2400" dirty="0">
              <a:solidFill>
                <a:srgbClr val="FF0000"/>
              </a:solidFill>
              <a:latin typeface="+mn-lt"/>
              <a:ea typeface="+mn-ea"/>
            </a:endParaRPr>
          </a:p>
          <a:p>
            <a:pPr>
              <a:defRPr/>
            </a:pPr>
            <a:r>
              <a:rPr lang="ja-JP" altLang="en-US" sz="2400" dirty="0">
                <a:latin typeface="+mn-lt"/>
                <a:ea typeface="+mn-ea"/>
              </a:rPr>
              <a:t>　　・製造販売承認事項軽微変更届書（案）</a:t>
            </a:r>
            <a:endParaRPr lang="en-US" altLang="ja-JP" sz="2400" dirty="0">
              <a:latin typeface="+mn-lt"/>
              <a:ea typeface="+mn-ea"/>
            </a:endParaRPr>
          </a:p>
          <a:p>
            <a:pPr>
              <a:defRPr/>
            </a:pPr>
            <a:r>
              <a:rPr lang="ja-JP" altLang="en-US" sz="2400" dirty="0">
                <a:latin typeface="+mn-lt"/>
                <a:ea typeface="+mn-ea"/>
              </a:rPr>
              <a:t>　　・新旧対照表 </a:t>
            </a:r>
            <a:endParaRPr lang="en-US" altLang="ja-JP" sz="2400" dirty="0">
              <a:latin typeface="+mn-lt"/>
              <a:ea typeface="+mn-ea"/>
            </a:endParaRPr>
          </a:p>
          <a:p>
            <a:pPr>
              <a:defRPr/>
            </a:pPr>
            <a:r>
              <a:rPr lang="ja-JP" altLang="en-US" sz="2400" dirty="0">
                <a:latin typeface="+mn-lt"/>
                <a:ea typeface="+mn-ea"/>
              </a:rPr>
              <a:t>　　・変更に関する資料及び軽微変更届の範囲と考える理由・根拠</a:t>
            </a:r>
            <a:endParaRPr lang="en-US" altLang="ja-JP" sz="2400" dirty="0">
              <a:latin typeface="+mn-lt"/>
              <a:ea typeface="+mn-ea"/>
            </a:endParaRPr>
          </a:p>
          <a:p>
            <a:pPr>
              <a:defRPr/>
            </a:pPr>
            <a:r>
              <a:rPr lang="ja-JP" altLang="en-US" sz="2400" dirty="0">
                <a:latin typeface="+mn-lt"/>
                <a:ea typeface="+mn-ea"/>
              </a:rPr>
              <a:t>　　　に関する資料 </a:t>
            </a:r>
            <a:endParaRPr lang="en-US" altLang="ja-JP" sz="2400" dirty="0">
              <a:latin typeface="+mn-lt"/>
              <a:ea typeface="+mn-ea"/>
            </a:endParaRPr>
          </a:p>
          <a:p>
            <a:pPr>
              <a:defRPr/>
            </a:pPr>
            <a:r>
              <a:rPr lang="ja-JP" altLang="en-US" sz="2400" dirty="0">
                <a:latin typeface="+mn-lt"/>
                <a:ea typeface="+mn-ea"/>
              </a:rPr>
              <a:t>　　　　（承認事項一部変更承認申請時の添付資料と同等の資料）</a:t>
            </a:r>
          </a:p>
        </p:txBody>
      </p:sp>
      <p:sp>
        <p:nvSpPr>
          <p:cNvPr id="6" name="Rectangle 5">
            <a:extLst>
              <a:ext uri="{FF2B5EF4-FFF2-40B4-BE49-F238E27FC236}">
                <a16:creationId xmlns:a16="http://schemas.microsoft.com/office/drawing/2014/main" id="{5570515D-E5BE-4097-7595-3D5FA47C80D3}"/>
              </a:ext>
            </a:extLst>
          </p:cNvPr>
          <p:cNvSpPr>
            <a:spLocks noChangeArrowheads="1"/>
          </p:cNvSpPr>
          <p:nvPr/>
        </p:nvSpPr>
        <p:spPr bwMode="auto">
          <a:xfrm>
            <a:off x="457200" y="471600"/>
            <a:ext cx="8229600" cy="754063"/>
          </a:xfrm>
          <a:prstGeom prst="rect">
            <a:avLst/>
          </a:prstGeom>
          <a:solidFill>
            <a:srgbClr val="CCFFFF"/>
          </a:solidFill>
          <a:ln>
            <a:noFill/>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b="1" dirty="0">
                <a:latin typeface="+mn-lt"/>
                <a:ea typeface="+mn-ea"/>
              </a:rPr>
              <a:t>医薬品軽微変更届事前確認相談（</a:t>
            </a:r>
            <a:r>
              <a:rPr lang="en-US" altLang="ja-JP" b="1" dirty="0">
                <a:latin typeface="+mn-lt"/>
                <a:ea typeface="+mn-ea"/>
              </a:rPr>
              <a:t>PMI</a:t>
            </a:r>
            <a:r>
              <a:rPr lang="ja-JP" altLang="en-US" b="1" dirty="0">
                <a:latin typeface="+mn-lt"/>
                <a:ea typeface="+mn-ea"/>
              </a:rPr>
              <a:t>相談）</a:t>
            </a:r>
          </a:p>
        </p:txBody>
      </p:sp>
      <p:sp>
        <p:nvSpPr>
          <p:cNvPr id="8" name="テキスト ボックス 7">
            <a:extLst>
              <a:ext uri="{FF2B5EF4-FFF2-40B4-BE49-F238E27FC236}">
                <a16:creationId xmlns:a16="http://schemas.microsoft.com/office/drawing/2014/main" id="{D97DF37B-84EF-3110-77B9-020B07491DF6}"/>
              </a:ext>
            </a:extLst>
          </p:cNvPr>
          <p:cNvSpPr txBox="1"/>
          <p:nvPr/>
        </p:nvSpPr>
        <p:spPr>
          <a:xfrm>
            <a:off x="6553200" y="1317600"/>
            <a:ext cx="2133600" cy="338138"/>
          </a:xfrm>
          <a:prstGeom prst="rect">
            <a:avLst/>
          </a:prstGeom>
          <a:noFill/>
        </p:spPr>
        <p:txBody>
          <a:bodyPr>
            <a:spAutoFit/>
          </a:bodyPr>
          <a:lstStyle/>
          <a:p>
            <a:pPr algn="r">
              <a:defRPr/>
            </a:pPr>
            <a:r>
              <a:rPr lang="en-US" altLang="ja-JP" b="1" dirty="0"/>
              <a:t>Ⅰ</a:t>
            </a:r>
            <a:r>
              <a:rPr lang="en-US" altLang="ja-JP" b="1" dirty="0" smtClean="0">
                <a:latin typeface="+mn-lt"/>
                <a:ea typeface="+mn-ea"/>
              </a:rPr>
              <a:t>-14</a:t>
            </a:r>
            <a:r>
              <a:rPr lang="ja-JP" altLang="en-US" b="1" dirty="0" smtClean="0">
                <a:latin typeface="+mn-lt"/>
                <a:ea typeface="+mn-ea"/>
              </a:rPr>
              <a:t> </a:t>
            </a:r>
            <a:r>
              <a:rPr lang="en-US" altLang="ja-JP" b="1" dirty="0">
                <a:latin typeface="+mn-lt"/>
                <a:ea typeface="+mn-ea"/>
              </a:rPr>
              <a:t>p14, </a:t>
            </a:r>
            <a:r>
              <a:rPr lang="en-US" altLang="ja-JP" b="1" dirty="0"/>
              <a:t>Ⅱ</a:t>
            </a:r>
            <a:r>
              <a:rPr lang="en-US" altLang="ja-JP" b="1" dirty="0" smtClean="0">
                <a:latin typeface="+mn-lt"/>
                <a:ea typeface="+mn-ea"/>
              </a:rPr>
              <a:t>-29 </a:t>
            </a:r>
            <a:r>
              <a:rPr lang="en-US" altLang="ja-JP" b="1" dirty="0">
                <a:latin typeface="+mn-lt"/>
                <a:ea typeface="+mn-ea"/>
              </a:rPr>
              <a:t>p67</a:t>
            </a:r>
            <a:endParaRPr lang="ja-JP" altLang="en-US" b="1" dirty="0">
              <a:latin typeface="+mn-lt"/>
              <a:ea typeface="+mn-ea"/>
            </a:endParaRP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フッター プレースホルダ 3">
            <a:extLst>
              <a:ext uri="{FF2B5EF4-FFF2-40B4-BE49-F238E27FC236}">
                <a16:creationId xmlns:a16="http://schemas.microsoft.com/office/drawing/2014/main" id="{3CBF7CD3-56B1-6110-72DF-EA29CB3A8B35}"/>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latin typeface="+mn-lt"/>
                <a:ea typeface="+mn-ea"/>
              </a:rPr>
              <a:t>日本医薬品原薬工業会　法規委員会</a:t>
            </a:r>
          </a:p>
        </p:txBody>
      </p:sp>
      <p:sp>
        <p:nvSpPr>
          <p:cNvPr id="46083" name="スライド番号プレースホルダ 4">
            <a:extLst>
              <a:ext uri="{FF2B5EF4-FFF2-40B4-BE49-F238E27FC236}">
                <a16:creationId xmlns:a16="http://schemas.microsoft.com/office/drawing/2014/main" id="{2ADAD4D4-2A56-5644-1059-BC76FD4773CA}"/>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ED5B4542-64CB-4B9F-8DCC-D603FC5F9FE0}" type="slidenum">
              <a:rPr kumimoji="0" lang="en-US" altLang="ja-JP" sz="1200" smtClean="0">
                <a:latin typeface="+mn-lt"/>
                <a:ea typeface="+mn-ea"/>
              </a:rPr>
              <a:pPr>
                <a:spcBef>
                  <a:spcPct val="0"/>
                </a:spcBef>
                <a:buClrTx/>
                <a:buSzTx/>
                <a:buFontTx/>
                <a:buNone/>
              </a:pPr>
              <a:t>8</a:t>
            </a:fld>
            <a:endParaRPr kumimoji="0" lang="en-US" altLang="ja-JP" sz="1200">
              <a:latin typeface="+mn-lt"/>
              <a:ea typeface="+mn-ea"/>
            </a:endParaRPr>
          </a:p>
        </p:txBody>
      </p:sp>
      <p:sp>
        <p:nvSpPr>
          <p:cNvPr id="46084" name="Rectangle 5">
            <a:extLst>
              <a:ext uri="{FF2B5EF4-FFF2-40B4-BE49-F238E27FC236}">
                <a16:creationId xmlns:a16="http://schemas.microsoft.com/office/drawing/2014/main" id="{DC864A15-5743-AF3A-59AC-2F08139CCA5B}"/>
              </a:ext>
            </a:extLst>
          </p:cNvPr>
          <p:cNvSpPr>
            <a:spLocks noChangeArrowheads="1"/>
          </p:cNvSpPr>
          <p:nvPr/>
        </p:nvSpPr>
        <p:spPr bwMode="auto">
          <a:xfrm>
            <a:off x="457200" y="471600"/>
            <a:ext cx="8229600" cy="754063"/>
          </a:xfrm>
          <a:prstGeom prst="rect">
            <a:avLst/>
          </a:prstGeom>
          <a:solidFill>
            <a:srgbClr val="92D050"/>
          </a:solidFill>
          <a:ln>
            <a:noFill/>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b="1">
                <a:latin typeface="+mn-lt"/>
                <a:ea typeface="+mn-ea"/>
              </a:rPr>
              <a:t>簡易相談</a:t>
            </a:r>
          </a:p>
        </p:txBody>
      </p:sp>
      <p:sp>
        <p:nvSpPr>
          <p:cNvPr id="46085" name="テキスト ボックス 12">
            <a:extLst>
              <a:ext uri="{FF2B5EF4-FFF2-40B4-BE49-F238E27FC236}">
                <a16:creationId xmlns:a16="http://schemas.microsoft.com/office/drawing/2014/main" id="{CF0D2010-7AC6-8602-AB44-465BB21CFBA6}"/>
              </a:ext>
            </a:extLst>
          </p:cNvPr>
          <p:cNvSpPr txBox="1">
            <a:spLocks noChangeArrowheads="1"/>
          </p:cNvSpPr>
          <p:nvPr/>
        </p:nvSpPr>
        <p:spPr bwMode="auto">
          <a:xfrm>
            <a:off x="5626800" y="1317600"/>
            <a:ext cx="3060000" cy="28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pPr>
            <a:r>
              <a:rPr lang="en-US" altLang="ja-JP" sz="1600" b="1" dirty="0"/>
              <a:t>Ⅰ</a:t>
            </a:r>
            <a:r>
              <a:rPr lang="en-US" altLang="ja-JP" sz="1600" b="1" dirty="0" smtClean="0">
                <a:latin typeface="+mn-lt"/>
                <a:ea typeface="+mn-ea"/>
              </a:rPr>
              <a:t>-15</a:t>
            </a:r>
            <a:r>
              <a:rPr lang="en-US" altLang="ja-JP" sz="1600" b="1" dirty="0" smtClean="0"/>
              <a:t>〜</a:t>
            </a:r>
            <a:r>
              <a:rPr lang="en-US" altLang="ja-JP" sz="1600" b="1" dirty="0" smtClean="0">
                <a:latin typeface="+mn-lt"/>
                <a:ea typeface="+mn-ea"/>
              </a:rPr>
              <a:t>20 p15</a:t>
            </a:r>
            <a:r>
              <a:rPr lang="en-US" altLang="ja-JP" sz="1600" b="1" dirty="0"/>
              <a:t>〜</a:t>
            </a:r>
            <a:r>
              <a:rPr lang="en-US" altLang="ja-JP" sz="1600" b="1" dirty="0" smtClean="0">
                <a:latin typeface="+mn-lt"/>
                <a:ea typeface="+mn-ea"/>
              </a:rPr>
              <a:t>20</a:t>
            </a:r>
            <a:r>
              <a:rPr lang="en-US" altLang="ja-JP" sz="1600" b="1" dirty="0">
                <a:latin typeface="+mn-lt"/>
                <a:ea typeface="+mn-ea"/>
              </a:rPr>
              <a:t>, </a:t>
            </a:r>
            <a:r>
              <a:rPr lang="en-US" altLang="ja-JP" sz="1600" b="1" dirty="0" smtClean="0"/>
              <a:t>Ⅱ</a:t>
            </a:r>
            <a:r>
              <a:rPr lang="en-US" altLang="ja-JP" sz="1600" b="1" dirty="0" smtClean="0">
                <a:latin typeface="+mn-lt"/>
                <a:ea typeface="+mn-ea"/>
              </a:rPr>
              <a:t>-30 </a:t>
            </a:r>
            <a:r>
              <a:rPr lang="en-US" altLang="ja-JP" sz="1600" b="1" dirty="0">
                <a:latin typeface="+mn-lt"/>
                <a:ea typeface="+mn-ea"/>
              </a:rPr>
              <a:t>p68</a:t>
            </a:r>
            <a:endParaRPr lang="ja-JP" altLang="en-US" sz="1600" b="1" dirty="0">
              <a:latin typeface="+mn-lt"/>
              <a:ea typeface="+mn-ea"/>
            </a:endParaRPr>
          </a:p>
        </p:txBody>
      </p:sp>
      <p:sp>
        <p:nvSpPr>
          <p:cNvPr id="5126" name="コンテンツ プレースホルダー 2">
            <a:extLst>
              <a:ext uri="{FF2B5EF4-FFF2-40B4-BE49-F238E27FC236}">
                <a16:creationId xmlns:a16="http://schemas.microsoft.com/office/drawing/2014/main" id="{977387C1-28E3-F53B-6F6C-1DF1D16CC974}"/>
              </a:ext>
            </a:extLst>
          </p:cNvPr>
          <p:cNvSpPr>
            <a:spLocks noGrp="1" noChangeArrowheads="1"/>
          </p:cNvSpPr>
          <p:nvPr>
            <p:ph idx="1"/>
          </p:nvPr>
        </p:nvSpPr>
        <p:spPr>
          <a:xfrm>
            <a:off x="228600" y="1528763"/>
            <a:ext cx="8686800" cy="3689623"/>
          </a:xfrm>
        </p:spPr>
        <p:txBody>
          <a:bodyPr/>
          <a:lstStyle/>
          <a:p>
            <a:pPr marL="0" indent="0">
              <a:buFont typeface="Wingdings" panose="05000000000000000000" pitchFamily="2" charset="2"/>
              <a:buNone/>
              <a:defRPr/>
            </a:pPr>
            <a:r>
              <a:rPr lang="ja-JP" altLang="en-US" sz="2400" b="1" dirty="0"/>
              <a:t>軽微変更届出事項への該当性に関して、</a:t>
            </a:r>
            <a:endParaRPr lang="en-US" altLang="ja-JP" sz="2400" b="1" dirty="0"/>
          </a:p>
          <a:p>
            <a:pPr marL="0" indent="0">
              <a:buFont typeface="Wingdings" panose="05000000000000000000" pitchFamily="2" charset="2"/>
              <a:buNone/>
              <a:defRPr/>
            </a:pPr>
            <a:r>
              <a:rPr lang="ja-JP" altLang="en-US" sz="2400" b="1" u="sng" dirty="0"/>
              <a:t>データの評価を伴わない</a:t>
            </a:r>
            <a:r>
              <a:rPr lang="ja-JP" altLang="en-US" sz="2400" b="1" dirty="0"/>
              <a:t>簡易な内容に対する相談　　</a:t>
            </a:r>
            <a:endParaRPr lang="en-US" altLang="ja-JP" sz="2400" b="1" dirty="0"/>
          </a:p>
          <a:p>
            <a:pPr marL="0" indent="0">
              <a:buFont typeface="Wingdings" panose="05000000000000000000" pitchFamily="2" charset="2"/>
              <a:buNone/>
              <a:defRPr/>
            </a:pPr>
            <a:endParaRPr lang="en-US" altLang="ja-JP" sz="2400" dirty="0">
              <a:solidFill>
                <a:srgbClr val="FF0000"/>
              </a:solidFill>
            </a:endParaRPr>
          </a:p>
          <a:p>
            <a:pPr marL="0" indent="0">
              <a:buFont typeface="Wingdings" panose="05000000000000000000" pitchFamily="2" charset="2"/>
              <a:buNone/>
              <a:defRPr/>
            </a:pPr>
            <a:r>
              <a:rPr lang="ja-JP" altLang="en-US" sz="2400" dirty="0"/>
              <a:t>相談の対象範囲</a:t>
            </a:r>
            <a:endParaRPr lang="en-US" altLang="ja-JP" sz="2400" dirty="0"/>
          </a:p>
          <a:p>
            <a:pPr marL="0" indent="0">
              <a:buFont typeface="Wingdings" panose="05000000000000000000" pitchFamily="2" charset="2"/>
              <a:buNone/>
              <a:defRPr/>
            </a:pPr>
            <a:r>
              <a:rPr lang="ja-JP" altLang="en-US" sz="1800" dirty="0"/>
              <a:t>　</a:t>
            </a:r>
            <a:r>
              <a:rPr lang="zh-CN" altLang="en-US" sz="2400" dirty="0"/>
              <a:t>「後発医療用医薬品」、「一般用医薬品」、「医薬部外品」、「防除用製品」、「新医薬品」、「医薬品</a:t>
            </a:r>
            <a:r>
              <a:rPr lang="en-US" altLang="zh-CN" sz="2400" dirty="0"/>
              <a:t>GCP/GLP/GPSP</a:t>
            </a:r>
            <a:r>
              <a:rPr lang="zh-CN" altLang="en-US" sz="2400" dirty="0"/>
              <a:t>調査」、</a:t>
            </a:r>
            <a:endParaRPr lang="en-US" altLang="zh-CN" sz="2400" dirty="0"/>
          </a:p>
          <a:p>
            <a:pPr marL="0" indent="0">
              <a:buFont typeface="Wingdings" panose="05000000000000000000" pitchFamily="2" charset="2"/>
              <a:buNone/>
              <a:defRPr/>
            </a:pPr>
            <a:r>
              <a:rPr lang="zh-CN" altLang="en-US" sz="2400" dirty="0"/>
              <a:t>「</a:t>
            </a:r>
            <a:r>
              <a:rPr lang="en-US" altLang="zh-CN" sz="2400" dirty="0"/>
              <a:t>GMP/QMS</a:t>
            </a:r>
            <a:r>
              <a:rPr lang="zh-CN" altLang="en-US" sz="2400" dirty="0"/>
              <a:t>調査」、「</a:t>
            </a:r>
            <a:r>
              <a:rPr lang="en-US" altLang="zh-CN" sz="2400" dirty="0"/>
              <a:t>GCTP</a:t>
            </a:r>
            <a:r>
              <a:rPr lang="zh-CN" altLang="en-US" sz="2400" dirty="0"/>
              <a:t>調査」</a:t>
            </a:r>
            <a:r>
              <a:rPr lang="ja-JP" altLang="en-US" sz="2400" dirty="0"/>
              <a:t>等が挙げられる。</a:t>
            </a:r>
            <a:endParaRPr lang="en-US" altLang="ja-JP" sz="2400" dirty="0"/>
          </a:p>
          <a:p>
            <a:pPr marL="0" indent="0">
              <a:buFont typeface="Wingdings" panose="05000000000000000000" pitchFamily="2" charset="2"/>
              <a:buNone/>
              <a:defRPr/>
            </a:pPr>
            <a:endParaRPr lang="en-US" altLang="ja-JP" sz="1800" dirty="0"/>
          </a:p>
          <a:p>
            <a:pPr marL="0" indent="0">
              <a:buFont typeface="Wingdings" panose="05000000000000000000" pitchFamily="2" charset="2"/>
              <a:buNone/>
              <a:defRPr/>
            </a:pPr>
            <a:endParaRPr lang="en-US" altLang="ja-JP" sz="1800" dirty="0"/>
          </a:p>
        </p:txBody>
      </p:sp>
    </p:spTree>
    <p:custDataLst>
      <p:tags r:id="rId1"/>
    </p:custDataLst>
    <p:extLst>
      <p:ext uri="{BB962C8B-B14F-4D97-AF65-F5344CB8AC3E}">
        <p14:creationId xmlns:p14="http://schemas.microsoft.com/office/powerpoint/2010/main" val="3476957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フッター プレースホルダ 3">
            <a:extLst>
              <a:ext uri="{FF2B5EF4-FFF2-40B4-BE49-F238E27FC236}">
                <a16:creationId xmlns:a16="http://schemas.microsoft.com/office/drawing/2014/main" id="{3CBF7CD3-56B1-6110-72DF-EA29CB3A8B35}"/>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latin typeface="+mn-lt"/>
                <a:ea typeface="+mn-ea"/>
              </a:rPr>
              <a:t>日本医薬品原薬工業会　法規委員会</a:t>
            </a:r>
          </a:p>
        </p:txBody>
      </p:sp>
      <p:sp>
        <p:nvSpPr>
          <p:cNvPr id="46083" name="スライド番号プレースホルダ 4">
            <a:extLst>
              <a:ext uri="{FF2B5EF4-FFF2-40B4-BE49-F238E27FC236}">
                <a16:creationId xmlns:a16="http://schemas.microsoft.com/office/drawing/2014/main" id="{2ADAD4D4-2A56-5644-1059-BC76FD4773CA}"/>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ED5B4542-64CB-4B9F-8DCC-D603FC5F9FE0}" type="slidenum">
              <a:rPr kumimoji="0" lang="en-US" altLang="ja-JP" sz="1200" smtClean="0">
                <a:latin typeface="+mn-lt"/>
                <a:ea typeface="+mn-ea"/>
              </a:rPr>
              <a:pPr>
                <a:spcBef>
                  <a:spcPct val="0"/>
                </a:spcBef>
                <a:buClrTx/>
                <a:buSzTx/>
                <a:buFontTx/>
                <a:buNone/>
              </a:pPr>
              <a:t>9</a:t>
            </a:fld>
            <a:endParaRPr kumimoji="0" lang="en-US" altLang="ja-JP" sz="1200">
              <a:latin typeface="+mn-lt"/>
              <a:ea typeface="+mn-ea"/>
            </a:endParaRPr>
          </a:p>
        </p:txBody>
      </p:sp>
      <p:sp>
        <p:nvSpPr>
          <p:cNvPr id="5126" name="コンテンツ プレースホルダー 2">
            <a:extLst>
              <a:ext uri="{FF2B5EF4-FFF2-40B4-BE49-F238E27FC236}">
                <a16:creationId xmlns:a16="http://schemas.microsoft.com/office/drawing/2014/main" id="{977387C1-28E3-F53B-6F6C-1DF1D16CC974}"/>
              </a:ext>
            </a:extLst>
          </p:cNvPr>
          <p:cNvSpPr>
            <a:spLocks noGrp="1" noChangeArrowheads="1"/>
          </p:cNvSpPr>
          <p:nvPr>
            <p:ph idx="1"/>
          </p:nvPr>
        </p:nvSpPr>
        <p:spPr>
          <a:xfrm>
            <a:off x="253206" y="1811286"/>
            <a:ext cx="8573294" cy="4147622"/>
          </a:xfrm>
        </p:spPr>
        <p:txBody>
          <a:bodyPr/>
          <a:lstStyle/>
          <a:p>
            <a:pPr>
              <a:buFont typeface="Wingdings" panose="05000000000000000000" pitchFamily="2" charset="2"/>
              <a:buChar char="p"/>
              <a:defRPr/>
            </a:pPr>
            <a:r>
              <a:rPr lang="ja-JP" altLang="en-US" sz="2400" b="1" dirty="0">
                <a:solidFill>
                  <a:srgbClr val="FF0000"/>
                </a:solidFill>
              </a:rPr>
              <a:t> </a:t>
            </a:r>
            <a:r>
              <a:rPr lang="ja-JP" altLang="en-US" sz="1500" b="1" dirty="0">
                <a:solidFill>
                  <a:srgbClr val="FF0000"/>
                </a:solidFill>
              </a:rPr>
              <a:t>「改正薬事法に基づく医薬品等の製造販売承認申請書記載事項に関する指針について」</a:t>
            </a:r>
            <a:r>
              <a:rPr lang="ja-JP" altLang="en-US" sz="1400" dirty="0"/>
              <a:t>（平成１７年２月１０日薬食審査発第０２１０００１号厚生労働省医薬食品局審査管理課長通知）及び</a:t>
            </a:r>
            <a:r>
              <a:rPr lang="ja-JP" altLang="en-US" sz="1500" b="1" dirty="0">
                <a:solidFill>
                  <a:srgbClr val="FF0000"/>
                </a:solidFill>
              </a:rPr>
              <a:t>「原薬等登録原簿の利用に関する指針について」</a:t>
            </a:r>
            <a:r>
              <a:rPr lang="ja-JP" altLang="en-US" sz="1400" dirty="0"/>
              <a:t>（平成２６年１１月１７日付け薬食審査発１１１７第３号厚生労働省医薬食品局審査管理課長通知）において、</a:t>
            </a:r>
            <a:r>
              <a:rPr lang="ja-JP" altLang="en-US" sz="1500" b="1" dirty="0"/>
              <a:t>機構に相談を行うことができる又は相談することとされている内容：</a:t>
            </a:r>
            <a:endParaRPr lang="en-US" altLang="ja-JP" sz="1500" b="1" dirty="0"/>
          </a:p>
          <a:p>
            <a:pPr marL="685800">
              <a:buFont typeface="Wingdings" panose="05000000000000000000" pitchFamily="2" charset="2"/>
              <a:buChar char="l"/>
              <a:defRPr/>
            </a:pPr>
            <a:r>
              <a:rPr lang="ja-JP" altLang="en-US" sz="2400" dirty="0"/>
              <a:t>ＭＦ登録申請の製造方法等の変更における一部変更承認申請の対象事項への該当性（評価プロトコルの妥当性、品質影響の判断の適否など）</a:t>
            </a:r>
            <a:endParaRPr lang="en-US" altLang="ja-JP" sz="2400" dirty="0"/>
          </a:p>
          <a:p>
            <a:pPr marL="685800">
              <a:buFont typeface="Wingdings" panose="05000000000000000000" pitchFamily="2" charset="2"/>
              <a:buChar char="l"/>
              <a:defRPr/>
            </a:pPr>
            <a:r>
              <a:rPr lang="ja-JP" altLang="en-US" sz="2400" dirty="0"/>
              <a:t>ＭＦ登録事項の大幅な変更にあたっての一部変更承認申請か新規申請かについて</a:t>
            </a:r>
            <a:endParaRPr lang="en-US" altLang="ja-JP" sz="2400" dirty="0"/>
          </a:p>
          <a:p>
            <a:pPr marL="685800">
              <a:buFont typeface="Wingdings" panose="05000000000000000000" pitchFamily="2" charset="2"/>
              <a:buChar char="l"/>
              <a:defRPr/>
            </a:pPr>
            <a:r>
              <a:rPr lang="ja-JP" altLang="en-US" sz="2400" dirty="0"/>
              <a:t>変更計画の変更における軽微変更届出への該当性</a:t>
            </a:r>
            <a:endParaRPr lang="en-US" altLang="ja-JP" sz="2400" dirty="0"/>
          </a:p>
          <a:p>
            <a:pPr marL="685800">
              <a:buFont typeface="Wingdings" panose="05000000000000000000" pitchFamily="2" charset="2"/>
              <a:buChar char="l"/>
              <a:defRPr/>
            </a:pPr>
            <a:endParaRPr lang="en-US" altLang="ja-JP" sz="800" dirty="0"/>
          </a:p>
          <a:p>
            <a:pPr>
              <a:buFont typeface="Wingdings" panose="05000000000000000000" pitchFamily="2" charset="2"/>
              <a:buChar char="p"/>
              <a:defRPr/>
            </a:pPr>
            <a:r>
              <a:rPr lang="zh-TW" altLang="en-US" sz="2400" dirty="0"/>
              <a:t>ＧＭＰ／ＱＭＳ調査</a:t>
            </a:r>
            <a:r>
              <a:rPr lang="ja-JP" altLang="en-US" sz="2400" dirty="0"/>
              <a:t>（機構が調査権者となるもの）に係る手続き：</a:t>
            </a:r>
            <a:endParaRPr lang="en-US" altLang="ja-JP" sz="2400" dirty="0"/>
          </a:p>
          <a:p>
            <a:pPr marL="704850">
              <a:buFont typeface="Wingdings" panose="05000000000000000000" pitchFamily="2" charset="2"/>
              <a:buChar char="l"/>
              <a:defRPr/>
            </a:pPr>
            <a:r>
              <a:rPr lang="ja-JP" altLang="en-US" sz="2000" dirty="0"/>
              <a:t>申請形態や申請方法、構造設備の</a:t>
            </a:r>
            <a:r>
              <a:rPr lang="zh-CN" altLang="en-US" sz="2000" dirty="0"/>
              <a:t>変更予定内容</a:t>
            </a:r>
            <a:r>
              <a:rPr lang="ja-JP" altLang="en-US" sz="2000" dirty="0"/>
              <a:t>、バリデーションの考え方など</a:t>
            </a:r>
            <a:endParaRPr lang="en-US" altLang="ja-JP" sz="2400" dirty="0"/>
          </a:p>
          <a:p>
            <a:pPr marL="0" indent="0">
              <a:buFont typeface="Wingdings" panose="05000000000000000000" pitchFamily="2" charset="2"/>
              <a:buNone/>
              <a:defRPr/>
            </a:pPr>
            <a:endParaRPr lang="en-US" altLang="ja-JP" sz="1800" dirty="0"/>
          </a:p>
        </p:txBody>
      </p:sp>
      <p:sp>
        <p:nvSpPr>
          <p:cNvPr id="2" name="コンテンツ プレースホルダー 2">
            <a:extLst>
              <a:ext uri="{FF2B5EF4-FFF2-40B4-BE49-F238E27FC236}">
                <a16:creationId xmlns:a16="http://schemas.microsoft.com/office/drawing/2014/main" id="{BC93FB85-0442-FE3B-5D7F-F4CE2ACAF89C}"/>
              </a:ext>
            </a:extLst>
          </p:cNvPr>
          <p:cNvSpPr txBox="1">
            <a:spLocks noChangeArrowheads="1"/>
          </p:cNvSpPr>
          <p:nvPr/>
        </p:nvSpPr>
        <p:spPr bwMode="auto">
          <a:xfrm>
            <a:off x="228600" y="1511827"/>
            <a:ext cx="868680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9pPr>
          </a:lstStyle>
          <a:p>
            <a:pPr marL="0" indent="0">
              <a:buFont typeface="Wingdings" panose="05000000000000000000" pitchFamily="2" charset="2"/>
              <a:buNone/>
              <a:defRPr/>
            </a:pPr>
            <a:r>
              <a:rPr lang="ja-JP" altLang="en-US" sz="2400" kern="0" dirty="0"/>
              <a:t>相談の区分及び内容（</a:t>
            </a:r>
            <a:r>
              <a:rPr lang="zh-CN" altLang="en-US" sz="2400" kern="0" dirty="0"/>
              <a:t>後発医療用医薬品</a:t>
            </a:r>
            <a:r>
              <a:rPr lang="ja-JP" altLang="en-US" sz="2400" kern="0" dirty="0"/>
              <a:t>に関するもの）</a:t>
            </a:r>
            <a:endParaRPr lang="en-US" altLang="ja-JP" sz="2400" kern="0" dirty="0"/>
          </a:p>
        </p:txBody>
      </p:sp>
      <p:sp>
        <p:nvSpPr>
          <p:cNvPr id="4" name="Rectangle 5">
            <a:extLst>
              <a:ext uri="{FF2B5EF4-FFF2-40B4-BE49-F238E27FC236}">
                <a16:creationId xmlns:a16="http://schemas.microsoft.com/office/drawing/2014/main" id="{1AFAA146-CBA2-8D37-359E-93B6C2DE40E1}"/>
              </a:ext>
            </a:extLst>
          </p:cNvPr>
          <p:cNvSpPr>
            <a:spLocks noChangeArrowheads="1"/>
          </p:cNvSpPr>
          <p:nvPr/>
        </p:nvSpPr>
        <p:spPr bwMode="auto">
          <a:xfrm>
            <a:off x="457200" y="471600"/>
            <a:ext cx="8229600" cy="754063"/>
          </a:xfrm>
          <a:prstGeom prst="rect">
            <a:avLst/>
          </a:prstGeom>
          <a:solidFill>
            <a:srgbClr val="92D050"/>
          </a:solidFill>
          <a:ln>
            <a:noFill/>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b="1">
                <a:latin typeface="+mn-lt"/>
                <a:ea typeface="+mn-ea"/>
              </a:rPr>
              <a:t>簡易相談</a:t>
            </a:r>
          </a:p>
        </p:txBody>
      </p:sp>
      <p:sp>
        <p:nvSpPr>
          <p:cNvPr id="5" name="テキスト ボックス 12">
            <a:extLst>
              <a:ext uri="{FF2B5EF4-FFF2-40B4-BE49-F238E27FC236}">
                <a16:creationId xmlns:a16="http://schemas.microsoft.com/office/drawing/2014/main" id="{C9AA6F66-9F93-1BAC-BFAB-AFDEE54A3747}"/>
              </a:ext>
            </a:extLst>
          </p:cNvPr>
          <p:cNvSpPr txBox="1">
            <a:spLocks noChangeArrowheads="1"/>
          </p:cNvSpPr>
          <p:nvPr/>
        </p:nvSpPr>
        <p:spPr bwMode="auto">
          <a:xfrm>
            <a:off x="5626800" y="1317600"/>
            <a:ext cx="3060000" cy="28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pPr>
            <a:r>
              <a:rPr lang="en-US" altLang="ja-JP" sz="1600" b="1" dirty="0" smtClean="0"/>
              <a:t>Ⅰ</a:t>
            </a:r>
            <a:r>
              <a:rPr lang="en-US" altLang="ja-JP" sz="1600" b="1" dirty="0" smtClean="0">
                <a:latin typeface="+mn-lt"/>
                <a:ea typeface="+mn-ea"/>
              </a:rPr>
              <a:t>-15</a:t>
            </a:r>
            <a:r>
              <a:rPr lang="en-US" altLang="ja-JP" sz="1600" b="1" dirty="0"/>
              <a:t>〜</a:t>
            </a:r>
            <a:r>
              <a:rPr lang="en-US" altLang="ja-JP" sz="1600" b="1" dirty="0" smtClean="0">
                <a:latin typeface="+mn-lt"/>
                <a:ea typeface="+mn-ea"/>
              </a:rPr>
              <a:t>20 p15</a:t>
            </a:r>
            <a:r>
              <a:rPr lang="en-US" altLang="ja-JP" sz="1600" b="1" dirty="0"/>
              <a:t>〜</a:t>
            </a:r>
            <a:r>
              <a:rPr lang="en-US" altLang="ja-JP" sz="1600" b="1" dirty="0" smtClean="0">
                <a:latin typeface="+mn-lt"/>
                <a:ea typeface="+mn-ea"/>
              </a:rPr>
              <a:t>20</a:t>
            </a:r>
            <a:r>
              <a:rPr lang="en-US" altLang="ja-JP" sz="1600" b="1" dirty="0">
                <a:latin typeface="+mn-lt"/>
                <a:ea typeface="+mn-ea"/>
              </a:rPr>
              <a:t>, </a:t>
            </a:r>
            <a:r>
              <a:rPr lang="en-US" altLang="ja-JP" sz="1600" b="1" dirty="0"/>
              <a:t>Ⅱ</a:t>
            </a:r>
            <a:r>
              <a:rPr lang="en-US" altLang="ja-JP" sz="1600" b="1" dirty="0" smtClean="0">
                <a:latin typeface="+mn-lt"/>
                <a:ea typeface="+mn-ea"/>
              </a:rPr>
              <a:t>-30 </a:t>
            </a:r>
            <a:r>
              <a:rPr lang="en-US" altLang="ja-JP" sz="1600" b="1" dirty="0">
                <a:latin typeface="+mn-lt"/>
                <a:ea typeface="+mn-ea"/>
              </a:rPr>
              <a:t>p68</a:t>
            </a:r>
            <a:endParaRPr lang="ja-JP" altLang="en-US" sz="1600" b="1" dirty="0">
              <a:latin typeface="+mn-lt"/>
              <a:ea typeface="+mn-ea"/>
            </a:endParaRPr>
          </a:p>
        </p:txBody>
      </p:sp>
    </p:spTree>
    <p:custDataLst>
      <p:tags r:id="rId1"/>
    </p:custDataLst>
    <p:extLst>
      <p:ext uri="{BB962C8B-B14F-4D97-AF65-F5344CB8AC3E}">
        <p14:creationId xmlns:p14="http://schemas.microsoft.com/office/powerpoint/2010/main" val="410468873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0.7|1.2|1.3|1.1"/>
</p:tagLst>
</file>

<file path=ppt/tags/tag10.xml><?xml version="1.0" encoding="utf-8"?>
<p:tagLst xmlns:a="http://schemas.openxmlformats.org/drawingml/2006/main" xmlns:r="http://schemas.openxmlformats.org/officeDocument/2006/relationships" xmlns:p="http://schemas.openxmlformats.org/presentationml/2006/main">
  <p:tag name="TIMING" val="|0.7|1.2|1.3|1.1"/>
</p:tagLst>
</file>

<file path=ppt/tags/tag11.xml><?xml version="1.0" encoding="utf-8"?>
<p:tagLst xmlns:a="http://schemas.openxmlformats.org/drawingml/2006/main" xmlns:r="http://schemas.openxmlformats.org/officeDocument/2006/relationships" xmlns:p="http://schemas.openxmlformats.org/presentationml/2006/main">
  <p:tag name="TIMING" val="|0.7|1.2|1.3|1.1"/>
</p:tagLst>
</file>

<file path=ppt/tags/tag2.xml><?xml version="1.0" encoding="utf-8"?>
<p:tagLst xmlns:a="http://schemas.openxmlformats.org/drawingml/2006/main" xmlns:r="http://schemas.openxmlformats.org/officeDocument/2006/relationships" xmlns:p="http://schemas.openxmlformats.org/presentationml/2006/main">
  <p:tag name="TIMING" val="|0.7|1.2|1.3|1.1"/>
</p:tagLst>
</file>

<file path=ppt/tags/tag3.xml><?xml version="1.0" encoding="utf-8"?>
<p:tagLst xmlns:a="http://schemas.openxmlformats.org/drawingml/2006/main" xmlns:r="http://schemas.openxmlformats.org/officeDocument/2006/relationships" xmlns:p="http://schemas.openxmlformats.org/presentationml/2006/main">
  <p:tag name="TIMING" val="|0.7|1.2|1.3|1.1"/>
</p:tagLst>
</file>

<file path=ppt/tags/tag4.xml><?xml version="1.0" encoding="utf-8"?>
<p:tagLst xmlns:a="http://schemas.openxmlformats.org/drawingml/2006/main" xmlns:r="http://schemas.openxmlformats.org/officeDocument/2006/relationships" xmlns:p="http://schemas.openxmlformats.org/presentationml/2006/main">
  <p:tag name="TIMING" val="|0.7|1.2|1.3|1.1"/>
</p:tagLst>
</file>

<file path=ppt/tags/tag5.xml><?xml version="1.0" encoding="utf-8"?>
<p:tagLst xmlns:a="http://schemas.openxmlformats.org/drawingml/2006/main" xmlns:r="http://schemas.openxmlformats.org/officeDocument/2006/relationships" xmlns:p="http://schemas.openxmlformats.org/presentationml/2006/main">
  <p:tag name="TIMING" val="|0.7|1.2|1.3|1.1"/>
</p:tagLst>
</file>

<file path=ppt/tags/tag6.xml><?xml version="1.0" encoding="utf-8"?>
<p:tagLst xmlns:a="http://schemas.openxmlformats.org/drawingml/2006/main" xmlns:r="http://schemas.openxmlformats.org/officeDocument/2006/relationships" xmlns:p="http://schemas.openxmlformats.org/presentationml/2006/main">
  <p:tag name="TIMING" val="|0.7|1.2|1.3|1.1"/>
</p:tagLst>
</file>

<file path=ppt/tags/tag7.xml><?xml version="1.0" encoding="utf-8"?>
<p:tagLst xmlns:a="http://schemas.openxmlformats.org/drawingml/2006/main" xmlns:r="http://schemas.openxmlformats.org/officeDocument/2006/relationships" xmlns:p="http://schemas.openxmlformats.org/presentationml/2006/main">
  <p:tag name="TIMING" val="|0.7|1.2|1.3|1.1"/>
</p:tagLst>
</file>

<file path=ppt/tags/tag8.xml><?xml version="1.0" encoding="utf-8"?>
<p:tagLst xmlns:a="http://schemas.openxmlformats.org/drawingml/2006/main" xmlns:r="http://schemas.openxmlformats.org/officeDocument/2006/relationships" xmlns:p="http://schemas.openxmlformats.org/presentationml/2006/main">
  <p:tag name="TIMING" val="|0.7|1.2|1.3|1.1"/>
</p:tagLst>
</file>

<file path=ppt/tags/tag9.xml><?xml version="1.0" encoding="utf-8"?>
<p:tagLst xmlns:a="http://schemas.openxmlformats.org/drawingml/2006/main" xmlns:r="http://schemas.openxmlformats.org/officeDocument/2006/relationships" xmlns:p="http://schemas.openxmlformats.org/presentationml/2006/main">
  <p:tag name="TIMING" val="|0.7|1.2|1.3|1.1"/>
</p:tagLst>
</file>

<file path=ppt/theme/theme1.xml><?xml version="1.0" encoding="utf-8"?>
<a:theme xmlns:a="http://schemas.openxmlformats.org/drawingml/2006/main" name="原薬工　報告">
  <a:themeElements>
    <a:clrScheme name="原薬工　報告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原薬工　報告">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80000"/>
          </a:lnSpc>
          <a:spcBef>
            <a:spcPct val="20000"/>
          </a:spcBef>
          <a:spcAft>
            <a:spcPct val="0"/>
          </a:spcAft>
          <a:buClrTx/>
          <a:buSzPct val="100000"/>
          <a:buFont typeface="Wingdings" pitchFamily="2" charset="2"/>
          <a:buNone/>
          <a:tabLst/>
          <a:defRPr kumimoji="1" lang="ja-JP" altLang="en-US" sz="16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80000"/>
          </a:lnSpc>
          <a:spcBef>
            <a:spcPct val="20000"/>
          </a:spcBef>
          <a:spcAft>
            <a:spcPct val="0"/>
          </a:spcAft>
          <a:buClrTx/>
          <a:buSzPct val="100000"/>
          <a:buFont typeface="Wingdings" pitchFamily="2" charset="2"/>
          <a:buNone/>
          <a:tabLst/>
          <a:defRPr kumimoji="1" lang="ja-JP" altLang="en-US" sz="16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原薬工　報告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原薬工　報告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原薬工　報告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原薬工　報告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原薬工　報告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原薬工　報告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原薬工　報告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原薬工　報告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原薬工　報告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原薬工　報告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原薬工　報告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原薬工　報告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7238</TotalTime>
  <Words>4153</Words>
  <Application>Microsoft Office PowerPoint</Application>
  <PresentationFormat>画面に合わせる (4:3)</PresentationFormat>
  <Paragraphs>490</Paragraphs>
  <Slides>17</Slides>
  <Notes>17</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17</vt:i4>
      </vt:variant>
    </vt:vector>
  </HeadingPairs>
  <TitlesOfParts>
    <vt:vector size="29" baseType="lpstr">
      <vt:lpstr>Meiryo UI</vt:lpstr>
      <vt:lpstr>ＭＳ Ｐゴシック</vt:lpstr>
      <vt:lpstr>ＭＳ Ｐ明朝</vt:lpstr>
      <vt:lpstr>ＭＳ 明朝</vt:lpstr>
      <vt:lpstr>MS-Mincho</vt:lpstr>
      <vt:lpstr>宋体</vt:lpstr>
      <vt:lpstr>Arial</vt:lpstr>
      <vt:lpstr>Arial Black</vt:lpstr>
      <vt:lpstr>Calibri</vt:lpstr>
      <vt:lpstr>Times New Roman</vt:lpstr>
      <vt:lpstr>Wingdings</vt:lpstr>
      <vt:lpstr>原薬工　報告</vt:lpstr>
      <vt:lpstr>対面助言</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相談の比較</vt:lpstr>
    </vt:vector>
  </TitlesOfParts>
  <Company>興和株式会社</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８．対面助言</dc:title>
  <dc:creator>Kana-Kuwada</dc:creator>
  <cp:lastModifiedBy>Shuichi Miyazaki</cp:lastModifiedBy>
  <cp:revision>438</cp:revision>
  <cp:lastPrinted>2023-12-18T06:37:20Z</cp:lastPrinted>
  <dcterms:created xsi:type="dcterms:W3CDTF">2004-08-17T06:39:06Z</dcterms:created>
  <dcterms:modified xsi:type="dcterms:W3CDTF">2024-02-15T03:14:45Z</dcterms:modified>
</cp:coreProperties>
</file>