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
  </p:notesMasterIdLst>
  <p:handoutMasterIdLst>
    <p:handoutMasterId r:id="rId9"/>
  </p:handoutMasterIdLst>
  <p:sldIdLst>
    <p:sldId id="326" r:id="rId2"/>
    <p:sldId id="324" r:id="rId3"/>
    <p:sldId id="325" r:id="rId4"/>
    <p:sldId id="305" r:id="rId5"/>
    <p:sldId id="327" r:id="rId6"/>
    <p:sldId id="329" r:id="rId7"/>
  </p:sldIdLst>
  <p:sldSz cx="9144000" cy="6858000" type="screen4x3"/>
  <p:notesSz cx="6807200" cy="9939338"/>
  <p:defaultTextStyle>
    <a:defPPr>
      <a:defRPr lang="ja-JP"/>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FF0066"/>
    <a:srgbClr val="07C8C8"/>
    <a:srgbClr val="44E8FE"/>
    <a:srgbClr val="00C8C8"/>
    <a:srgbClr val="FFFF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81029" autoAdjust="0"/>
  </p:normalViewPr>
  <p:slideViewPr>
    <p:cSldViewPr snapToGrid="0">
      <p:cViewPr varScale="1">
        <p:scale>
          <a:sx n="74" d="100"/>
          <a:sy n="74" d="100"/>
        </p:scale>
        <p:origin x="246" y="5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12"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2C41C1E8-2CC5-4E78-90CB-6A06BB233020}"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defRPr>
            </a:lvl1pPr>
          </a:lstStyle>
          <a:p>
            <a:pPr>
              <a:defRPr/>
            </a:pPr>
            <a:endParaRPr lang="en-US" altLang="ja-JP"/>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6D67B5F8-E6EC-4C4A-A2EA-6DA12C84BAD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C3CBC39B-0FBC-4587-9215-81935576CA08}"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この資料では、医薬品、特に原薬を輸入する際の薬事業務、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・輸入通関の概略</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・業としての輸入する場合の手続き</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・業以外として輸入する場合の手続き</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について説明します。</a:t>
            </a:r>
            <a:endParaRPr lang="en-US" altLang="ja-JP">
              <a:latin typeface="ＭＳ Ｐ明朝" panose="02020600040205080304"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F4D79E3-C56B-489D-A5FC-560A6F5F1902}" type="slidenum">
              <a:rPr lang="en-US" altLang="ja-JP">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医薬品を輸入する際には</a:t>
            </a:r>
            <a:r>
              <a:rPr lang="ja-JP" altLang="en-US"/>
              <a:t>医薬品医療機器法（薬機法）</a:t>
            </a:r>
            <a:r>
              <a:rPr lang="ja-JP" altLang="en-US">
                <a:latin typeface="ＭＳ Ｐ明朝" panose="02020600040205080304" pitchFamily="18" charset="-128"/>
              </a:rPr>
              <a:t>及び関税法など様々な法律の規制を受けます。</a:t>
            </a:r>
            <a:endParaRPr lang="en-US" altLang="ja-JP">
              <a:latin typeface="ＭＳ Ｐ明朝" panose="02020600040205080304" pitchFamily="18" charset="-128"/>
            </a:endParaRPr>
          </a:p>
          <a:p>
            <a:pPr eaLnBrk="1" hangingPunct="1">
              <a:buClr>
                <a:schemeClr val="folHlink"/>
              </a:buClr>
              <a:buSzPct val="60000"/>
            </a:pPr>
            <a:endParaRPr lang="en-US" altLang="ja-JP">
              <a:latin typeface="ＭＳ Ｐ明朝" panose="02020600040205080304" pitchFamily="18" charset="-128"/>
            </a:endParaRPr>
          </a:p>
          <a:p>
            <a:pPr eaLnBrk="1" hangingPunct="1">
              <a:buClr>
                <a:schemeClr val="folHlink"/>
              </a:buClr>
              <a:buSzPct val="60000"/>
            </a:pPr>
            <a:r>
              <a:rPr lang="ja-JP" altLang="en-US">
                <a:latin typeface="ＭＳ Ｐ明朝" panose="02020600040205080304" pitchFamily="18" charset="-128"/>
              </a:rPr>
              <a:t>これは、医薬品の特性上、人体への影響が大きく、また金額も高額になるため不正流通防止と健康衛生上の危害防止の観点から厳しい法規制がかけられています。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医薬品の輸入に際し、どのような申請や届出が必要になるのか、簡単なフローを使って説明します。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A6E0168-AFBB-4D9A-B97D-8F4F0577A3B5}" type="slidenum">
              <a:rPr lang="en-US" altLang="ja-JP">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p:txBody>
          <a:bodyPr/>
          <a:lstStyle/>
          <a:p>
            <a:pPr>
              <a:defRPr/>
            </a:pPr>
            <a:r>
              <a:rPr lang="ja-JP" altLang="en-US" dirty="0">
                <a:latin typeface="ＭＳ Ｐ明朝" panose="02020600040205080304" pitchFamily="18" charset="-128"/>
              </a:rPr>
              <a:t>関税法により医薬品の輸入をする際には、輸入する医薬品が問題ないことを税関に証明しなければなりません。</a:t>
            </a: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問題ないことを証明することを「条件の具備の証明」と言い、医薬品医療機器法により定められています。</a:t>
            </a:r>
            <a:endParaRPr lang="en-US" altLang="ja-JP" dirty="0">
              <a:latin typeface="ＭＳ Ｐ明朝" panose="02020600040205080304" pitchFamily="18" charset="-128"/>
            </a:endParaRPr>
          </a:p>
          <a:p>
            <a:pPr>
              <a:defRPr/>
            </a:pP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医薬品を輸入する際、</a:t>
            </a:r>
            <a:r>
              <a:rPr lang="ja-JP" altLang="en-US" sz="1800" dirty="0">
                <a:latin typeface="ＭＳ Ｐゴシック" panose="020B0600070205080204" pitchFamily="50" charset="-128"/>
                <a:ea typeface="ＭＳ Ｐゴシック" panose="020B0600070205080204" pitchFamily="50" charset="-128"/>
              </a:rPr>
              <a:t>医薬品医療機器法</a:t>
            </a:r>
            <a:r>
              <a:rPr lang="ja-JP" altLang="en-US" dirty="0">
                <a:latin typeface="ＭＳ Ｐ明朝" panose="02020600040205080304" pitchFamily="18" charset="-128"/>
              </a:rPr>
              <a:t>に従い、販売が目的である場合とそうでない場合で、用意する書類が異なります。</a:t>
            </a:r>
            <a:endParaRPr lang="en-US" altLang="ja-JP" dirty="0">
              <a:latin typeface="ＭＳ Ｐ明朝" panose="02020600040205080304" pitchFamily="18" charset="-128"/>
            </a:endParaRPr>
          </a:p>
          <a:p>
            <a:pPr>
              <a:defRPr/>
            </a:pP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販売を目的として輸入することを「業として輸入する」と言います。</a:t>
            </a: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業として輸入し、販売・授与するためには、製造販売業の許可、又は製造業の許可又は登録、及び品目ごとの製造販売承認書、製造販売届出書、製造販売認証書、</a:t>
            </a:r>
            <a:r>
              <a:rPr lang="en-US" altLang="ja-JP" dirty="0">
                <a:latin typeface="ＭＳ Ｐ明朝" panose="02020600040205080304" pitchFamily="18" charset="-128"/>
              </a:rPr>
              <a:t>MF</a:t>
            </a:r>
            <a:r>
              <a:rPr lang="ja-JP" altLang="en-US" dirty="0">
                <a:latin typeface="ＭＳ Ｐ明朝" panose="02020600040205080304" pitchFamily="18" charset="-128"/>
              </a:rPr>
              <a:t>登録証等が必要です。また、輸入した医薬品について、国内で包装、表示、保管を行うためには、製造業の許可や登録が必要になります。</a:t>
            </a:r>
            <a:endParaRPr lang="en-US" altLang="ja-JP" dirty="0">
              <a:latin typeface="ＭＳ Ｐ明朝" panose="02020600040205080304" pitchFamily="18" charset="-128"/>
            </a:endParaRPr>
          </a:p>
          <a:p>
            <a:pPr>
              <a:defRPr/>
            </a:pP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販売が目的でない場合は、治験用、試験研究用、社内見本用、輸出医薬品の返品、個人用などがこれに当たります。</a:t>
            </a:r>
            <a:endParaRPr lang="en-US" altLang="ja-JP" dirty="0">
              <a:latin typeface="ＭＳ Ｐ明朝" panose="02020600040205080304" pitchFamily="18" charset="-128"/>
            </a:endParaRPr>
          </a:p>
          <a:p>
            <a:pPr>
              <a:defRPr/>
            </a:pPr>
            <a:r>
              <a:rPr lang="ja-JP" altLang="en-US" dirty="0">
                <a:latin typeface="ＭＳ Ｐ明朝" panose="02020600040205080304" pitchFamily="18" charset="-128"/>
              </a:rPr>
              <a:t>輸入のためには、輸入確認証の提出が必要です。（一部例外もあります）</a:t>
            </a:r>
            <a:endParaRPr lang="en-US" altLang="ja-JP" dirty="0">
              <a:latin typeface="ＭＳ Ｐ明朝" panose="02020600040205080304" pitchFamily="18" charset="-128"/>
            </a:endParaRPr>
          </a:p>
          <a:p>
            <a:pPr>
              <a:defRPr/>
            </a:pPr>
            <a:endParaRPr lang="en-US" altLang="ja-JP" sz="105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4EA7E1E-F344-4170-95B3-5C74A8B20D70}" type="slidenum">
              <a:rPr lang="en-US" altLang="ja-JP">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p:txBody>
          <a:bodyPr/>
          <a:lstStyle/>
          <a:p>
            <a:pPr>
              <a:defRPr/>
            </a:pPr>
            <a:r>
              <a:rPr lang="ja-JP" altLang="en-US" dirty="0">
                <a:latin typeface="ＭＳ Ｐ明朝" panose="02020600040205080304" pitchFamily="18" charset="-128"/>
              </a:rPr>
              <a:t>製造のために医薬品を業として輸入をしようとする製造業者は、医薬品医療機器法施行規則第</a:t>
            </a:r>
            <a:r>
              <a:rPr lang="en-US" altLang="ja-JP" dirty="0">
                <a:latin typeface="ＭＳ Ｐ明朝" panose="02020600040205080304" pitchFamily="18" charset="-128"/>
              </a:rPr>
              <a:t>95</a:t>
            </a:r>
            <a:r>
              <a:rPr lang="ja-JP" altLang="en-US" dirty="0">
                <a:latin typeface="ＭＳ Ｐ明朝" panose="02020600040205080304" pitchFamily="18" charset="-128"/>
              </a:rPr>
              <a:t>条に基づいて、輸入しようとする品目について、通関までに、医薬品等製造業許可証とあわせて次のいずれかが行われていることを証する書類又はその写しを有していなければならないとされています。</a:t>
            </a:r>
            <a:endParaRPr lang="en-US" altLang="ja-JP" dirty="0">
              <a:latin typeface="ＭＳ Ｐ明朝" panose="02020600040205080304" pitchFamily="18" charset="-128"/>
            </a:endParaRPr>
          </a:p>
          <a:p>
            <a:pPr>
              <a:defRPr/>
            </a:pPr>
            <a:endParaRPr lang="ja-JP" altLang="en-US" dirty="0">
              <a:latin typeface="ＭＳ Ｐ明朝" panose="02020600040205080304" pitchFamily="18" charset="-128"/>
            </a:endParaRPr>
          </a:p>
          <a:p>
            <a:pPr>
              <a:defRPr/>
            </a:pPr>
            <a:r>
              <a:rPr lang="en-US" altLang="ja-JP" dirty="0">
                <a:latin typeface="ＭＳ Ｐ明朝" panose="02020600040205080304" pitchFamily="18" charset="-128"/>
              </a:rPr>
              <a:t>1</a:t>
            </a:r>
            <a:r>
              <a:rPr lang="ja-JP" altLang="en-US" dirty="0">
                <a:latin typeface="ＭＳ Ｐ明朝" panose="02020600040205080304" pitchFamily="18" charset="-128"/>
              </a:rPr>
              <a:t>．製造販売承認書又はその申請書</a:t>
            </a:r>
          </a:p>
          <a:p>
            <a:pPr>
              <a:defRPr/>
            </a:pPr>
            <a:r>
              <a:rPr lang="en-US" altLang="ja-JP" dirty="0">
                <a:latin typeface="ＭＳ Ｐ明朝" panose="02020600040205080304" pitchFamily="18" charset="-128"/>
              </a:rPr>
              <a:t>2</a:t>
            </a:r>
            <a:r>
              <a:rPr lang="ja-JP" altLang="en-US" dirty="0">
                <a:latin typeface="ＭＳ Ｐ明朝" panose="02020600040205080304" pitchFamily="18" charset="-128"/>
              </a:rPr>
              <a:t>．承認事項一部変更承認書又はその申請書又は軽微変更届書</a:t>
            </a:r>
          </a:p>
          <a:p>
            <a:pPr>
              <a:defRPr/>
            </a:pPr>
            <a:r>
              <a:rPr lang="en-US" altLang="ja-JP" dirty="0">
                <a:latin typeface="ＭＳ Ｐ明朝" panose="02020600040205080304" pitchFamily="18" charset="-128"/>
              </a:rPr>
              <a:t>3</a:t>
            </a:r>
            <a:r>
              <a:rPr lang="ja-JP" altLang="en-US" dirty="0">
                <a:latin typeface="ＭＳ Ｐ明朝" panose="02020600040205080304" pitchFamily="18" charset="-128"/>
              </a:rPr>
              <a:t>．外国製造医薬品製造販売承認書又はその申請書</a:t>
            </a:r>
          </a:p>
          <a:p>
            <a:pPr>
              <a:defRPr/>
            </a:pPr>
            <a:r>
              <a:rPr lang="en-US" altLang="zh-TW" dirty="0">
                <a:latin typeface="ＭＳ Ｐ明朝" panose="02020600040205080304" pitchFamily="18" charset="-128"/>
              </a:rPr>
              <a:t>4</a:t>
            </a:r>
            <a:r>
              <a:rPr lang="zh-TW" altLang="en-US" dirty="0">
                <a:latin typeface="ＭＳ Ｐ明朝" panose="02020600040205080304" pitchFamily="18" charset="-128"/>
              </a:rPr>
              <a:t>．原薬等登録原簿登録証</a:t>
            </a:r>
            <a:r>
              <a:rPr lang="ja-JP" altLang="en-US" dirty="0">
                <a:latin typeface="ＭＳ Ｐ明朝" panose="02020600040205080304" pitchFamily="18" charset="-128"/>
              </a:rPr>
              <a:t>（</a:t>
            </a:r>
            <a:r>
              <a:rPr lang="en-US" altLang="ja-JP" dirty="0">
                <a:latin typeface="ＭＳ Ｐ明朝" panose="02020600040205080304" pitchFamily="18" charset="-128"/>
              </a:rPr>
              <a:t>MF</a:t>
            </a:r>
            <a:r>
              <a:rPr lang="ja-JP" altLang="en-US" dirty="0">
                <a:latin typeface="ＭＳ Ｐ明朝" panose="02020600040205080304" pitchFamily="18" charset="-128"/>
              </a:rPr>
              <a:t>登録証）</a:t>
            </a:r>
            <a:endParaRPr lang="en-US" altLang="ja-JP" dirty="0">
              <a:latin typeface="ＭＳ Ｐ明朝" panose="02020600040205080304" pitchFamily="18" charset="-128"/>
            </a:endParaRPr>
          </a:p>
          <a:p>
            <a:pPr eaLnBrk="1" hangingPunct="1">
              <a:defRPr/>
            </a:pPr>
            <a:endParaRPr lang="en-US" altLang="ja-JP" dirty="0">
              <a:latin typeface="ＭＳ Ｐ明朝" panose="02020600040205080304" pitchFamily="18" charset="-128"/>
            </a:endParaRPr>
          </a:p>
          <a:p>
            <a:pPr eaLnBrk="1" hangingPunct="1">
              <a:defRPr/>
            </a:pPr>
            <a:r>
              <a:rPr lang="ja-JP" altLang="en-US" dirty="0">
                <a:latin typeface="ＭＳ Ｐ明朝" panose="02020600040205080304" pitchFamily="18" charset="-128"/>
              </a:rPr>
              <a:t>また、</a:t>
            </a:r>
            <a:r>
              <a:rPr lang="zh-TW" altLang="en-US" dirty="0">
                <a:latin typeface="ＭＳ Ｐ明朝" panose="02020600040205080304" pitchFamily="18" charset="-128"/>
              </a:rPr>
              <a:t>輸出用医薬品製造等（輸入）届書</a:t>
            </a:r>
            <a:r>
              <a:rPr lang="ja-JP" altLang="en-US" dirty="0">
                <a:latin typeface="ＭＳ Ｐ明朝" panose="02020600040205080304" pitchFamily="18" charset="-128"/>
              </a:rPr>
              <a:t>により届け出た原薬の輸入についても、通関時に輸出用医薬品製造等（輸入）届書の写しを提示することで通関が可能となります。</a:t>
            </a:r>
            <a:endParaRPr lang="en-US" altLang="ja-JP" dirty="0">
              <a:latin typeface="ＭＳ Ｐ明朝" panose="02020600040205080304" pitchFamily="18" charset="-128"/>
            </a:endParaRPr>
          </a:p>
          <a:p>
            <a:pPr eaLnBrk="1" hangingPunct="1">
              <a:defRPr/>
            </a:pPr>
            <a:endParaRPr lang="en-US" altLang="ja-JP" dirty="0">
              <a:latin typeface="ＭＳ Ｐ明朝" panose="02020600040205080304" pitchFamily="18" charset="-128"/>
            </a:endParaRPr>
          </a:p>
          <a:p>
            <a:pPr eaLnBrk="1" hangingPunct="1">
              <a:buSzPct val="100000"/>
              <a:buFont typeface="ＭＳ Ｐゴシック" panose="020B0600070205080204" pitchFamily="50" charset="-128"/>
              <a:buNone/>
              <a:defRPr/>
            </a:pPr>
            <a:r>
              <a:rPr lang="ja-JP" altLang="en-US" dirty="0">
                <a:latin typeface="ＭＳ Ｐ明朝" panose="02020600040205080304" pitchFamily="18" charset="-128"/>
              </a:rPr>
              <a:t>こちらの書類を通常の通関に必要となる、仕入書 </a:t>
            </a:r>
            <a:r>
              <a:rPr lang="en-US" altLang="ja-JP" dirty="0">
                <a:latin typeface="ＭＳ Ｐ明朝" panose="02020600040205080304" pitchFamily="18" charset="-128"/>
              </a:rPr>
              <a:t>(INVOICE)</a:t>
            </a:r>
            <a:r>
              <a:rPr lang="ja-JP" altLang="en-US" dirty="0">
                <a:latin typeface="ＭＳ Ｐ明朝" panose="02020600040205080304" pitchFamily="18" charset="-128"/>
              </a:rPr>
              <a:t>、航空貨物運送状 </a:t>
            </a:r>
            <a:r>
              <a:rPr lang="en-US" altLang="ja-JP" dirty="0">
                <a:latin typeface="ＭＳ Ｐ明朝" panose="02020600040205080304" pitchFamily="18" charset="-128"/>
              </a:rPr>
              <a:t>(Airway Bill)</a:t>
            </a:r>
            <a:r>
              <a:rPr lang="ja-JP" altLang="en-US" dirty="0">
                <a:latin typeface="ＭＳ Ｐ明朝" panose="02020600040205080304" pitchFamily="18" charset="-128"/>
              </a:rPr>
              <a:t>又は船荷証券</a:t>
            </a:r>
            <a:r>
              <a:rPr lang="en-US" altLang="ja-JP" dirty="0">
                <a:latin typeface="ＭＳ Ｐ明朝" panose="02020600040205080304" pitchFamily="18" charset="-128"/>
              </a:rPr>
              <a:t>(Bill of Lading)</a:t>
            </a:r>
            <a:r>
              <a:rPr lang="ja-JP" altLang="en-US" dirty="0">
                <a:latin typeface="ＭＳ Ｐ明朝" panose="02020600040205080304" pitchFamily="18" charset="-128"/>
              </a:rPr>
              <a:t>等と合わせて提出します。</a:t>
            </a:r>
            <a:endParaRPr lang="en-US" altLang="ja-JP" dirty="0">
              <a:latin typeface="ＭＳ Ｐ明朝" panose="02020600040205080304" pitchFamily="18" charset="-128"/>
            </a:endParaRPr>
          </a:p>
          <a:p>
            <a:pPr eaLnBrk="1" hangingPunct="1">
              <a:buSzPct val="100000"/>
              <a:buFont typeface="ＭＳ Ｐゴシック" panose="020B0600070205080204" pitchFamily="50" charset="-128"/>
              <a:buNone/>
              <a:defRPr/>
            </a:pPr>
            <a:endParaRPr lang="en-US" altLang="ja-JP" dirty="0">
              <a:latin typeface="ＭＳ Ｐ明朝" panose="02020600040205080304" pitchFamily="18" charset="-128"/>
            </a:endParaRPr>
          </a:p>
          <a:p>
            <a:pPr eaLnBrk="1" hangingPunct="1">
              <a:buSzPct val="100000"/>
              <a:buFont typeface="ＭＳ Ｐゴシック" panose="020B0600070205080204" pitchFamily="50" charset="-128"/>
              <a:buNone/>
              <a:defRPr/>
            </a:pPr>
            <a:r>
              <a:rPr lang="ja-JP" altLang="en-US" dirty="0">
                <a:latin typeface="ＭＳ Ｐ明朝" panose="02020600040205080304" pitchFamily="18" charset="-128"/>
              </a:rPr>
              <a:t>製造業者が製造販売業者から承認書の写しを入手する場合、承認書の表紙及び当該輸入品目が明記されている部分（一般名、販売名、業者名などが明記されている部分）のみで構いません。</a:t>
            </a:r>
            <a:endParaRPr lang="en-US" altLang="ja-JP" dirty="0">
              <a:latin typeface="ＭＳ Ｐ明朝" panose="02020600040205080304" pitchFamily="18" charset="-128"/>
            </a:endParaRPr>
          </a:p>
          <a:p>
            <a:pPr eaLnBrk="1" hangingPunct="1">
              <a:buSzPct val="100000"/>
              <a:buFont typeface="ＭＳ Ｐゴシック" panose="020B0600070205080204" pitchFamily="50" charset="-128"/>
              <a:buNone/>
              <a:defRPr/>
            </a:pPr>
            <a:endParaRPr lang="ja-JP" altLang="en-US" dirty="0">
              <a:latin typeface="ＭＳ Ｐ明朝" panose="02020600040205080304" pitchFamily="18" charset="-128"/>
            </a:endParaRPr>
          </a:p>
          <a:p>
            <a:pPr eaLnBrk="1" hangingPunct="1">
              <a:defRPr/>
            </a:pPr>
            <a:endParaRPr lang="en-US" altLang="ja-JP" sz="105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71C9B4D-5F14-4A91-93B0-2F5CF1D1413D}" type="slidenum">
              <a:rPr lang="en-US" altLang="ja-JP">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p:txBody>
          <a:bodyPr/>
          <a:lstStyle/>
          <a:p>
            <a:pPr eaLnBrk="1" hangingPunct="1">
              <a:defRPr/>
            </a:pPr>
            <a:r>
              <a:rPr lang="ja-JP" altLang="en-US" dirty="0">
                <a:latin typeface="ＭＳ Ｐ明朝" panose="02020600040205080304" pitchFamily="18" charset="-128"/>
              </a:rPr>
              <a:t>「試験研究用に原薬を輸入したい。」など、輸入する医薬品が他人への販売・授与など営業目的ではない場合には、輸入確認申請書及び確認に必要な資料を厚生労働大臣に提出し、確認を受けなければなりません。</a:t>
            </a:r>
            <a:endParaRPr lang="en-US" altLang="ja-JP" dirty="0">
              <a:latin typeface="ＭＳ Ｐ明朝" panose="02020600040205080304" pitchFamily="18" charset="-128"/>
            </a:endParaRPr>
          </a:p>
          <a:p>
            <a:pPr eaLnBrk="1" hangingPunct="1">
              <a:defRPr/>
            </a:pPr>
            <a:endParaRPr lang="en-US" altLang="ja-JP" dirty="0">
              <a:latin typeface="ＭＳ Ｐ明朝" panose="02020600040205080304" pitchFamily="18" charset="-128"/>
            </a:endParaRPr>
          </a:p>
          <a:p>
            <a:pPr eaLnBrk="1" hangingPunct="1">
              <a:defRPr/>
            </a:pPr>
            <a:r>
              <a:rPr lang="ja-JP" altLang="en-US" dirty="0">
                <a:latin typeface="ＭＳ Ｐ明朝" panose="02020600040205080304" pitchFamily="18" charset="-128"/>
              </a:rPr>
              <a:t>関税法第</a:t>
            </a:r>
            <a:r>
              <a:rPr lang="en-US" altLang="ja-JP" dirty="0">
                <a:latin typeface="ＭＳ Ｐ明朝" panose="02020600040205080304" pitchFamily="18" charset="-128"/>
              </a:rPr>
              <a:t>70</a:t>
            </a:r>
            <a:r>
              <a:rPr lang="ja-JP" altLang="en-US" dirty="0">
                <a:latin typeface="ＭＳ Ｐ明朝" panose="02020600040205080304" pitchFamily="18" charset="-128"/>
              </a:rPr>
              <a:t>条によりますと、</a:t>
            </a:r>
            <a:r>
              <a:rPr lang="ja-JP" altLang="ja-JP" dirty="0">
                <a:latin typeface="ＭＳ Ｐ明朝" panose="02020600040205080304" pitchFamily="18" charset="-128"/>
              </a:rPr>
              <a:t>薬事監視専門官が通関前に輸入者から提出された輸入</a:t>
            </a:r>
            <a:r>
              <a:rPr lang="ja-JP" altLang="en-US" dirty="0">
                <a:latin typeface="ＭＳ Ｐ明朝" panose="02020600040205080304" pitchFamily="18" charset="-128"/>
              </a:rPr>
              <a:t>確認申請</a:t>
            </a:r>
            <a:r>
              <a:rPr lang="ja-JP" altLang="ja-JP" dirty="0">
                <a:latin typeface="ＭＳ Ｐ明朝" panose="02020600040205080304" pitchFamily="18" charset="-128"/>
              </a:rPr>
              <a:t>書に基づき総合判断を行った上で業としての輸入にあたらないことを確認し、輸入</a:t>
            </a:r>
            <a:r>
              <a:rPr lang="ja-JP" altLang="en-US" dirty="0">
                <a:latin typeface="ＭＳ Ｐ明朝" panose="02020600040205080304" pitchFamily="18" charset="-128"/>
              </a:rPr>
              <a:t>確認申請</a:t>
            </a:r>
            <a:r>
              <a:rPr lang="ja-JP" altLang="ja-JP" dirty="0">
                <a:latin typeface="ＭＳ Ｐ明朝" panose="02020600040205080304" pitchFamily="18" charset="-128"/>
              </a:rPr>
              <a:t>書に「</a:t>
            </a:r>
            <a:r>
              <a:rPr lang="ja-JP" altLang="en-US" dirty="0">
                <a:latin typeface="+mn-ea"/>
              </a:rPr>
              <a:t>厚生労働大臣（地方厚生局長）</a:t>
            </a:r>
            <a:r>
              <a:rPr lang="ja-JP" altLang="ja-JP" dirty="0">
                <a:latin typeface="ＭＳ Ｐ明朝" panose="02020600040205080304" pitchFamily="18" charset="-128"/>
              </a:rPr>
              <a:t>確認済」</a:t>
            </a:r>
            <a:r>
              <a:rPr lang="ja-JP" altLang="en-US" dirty="0">
                <a:latin typeface="ＭＳ Ｐ明朝" panose="02020600040205080304" pitchFamily="18" charset="-128"/>
              </a:rPr>
              <a:t>を示す捺印</a:t>
            </a:r>
            <a:r>
              <a:rPr lang="ja-JP" altLang="ja-JP" dirty="0">
                <a:latin typeface="ＭＳ Ｐ明朝" panose="02020600040205080304" pitchFamily="18" charset="-128"/>
              </a:rPr>
              <a:t>の上、輸入者に</a:t>
            </a:r>
            <a:r>
              <a:rPr lang="ja-JP" altLang="en-US" dirty="0">
                <a:latin typeface="ＭＳ Ｐ明朝" panose="02020600040205080304" pitchFamily="18" charset="-128"/>
              </a:rPr>
              <a:t>発行します</a:t>
            </a:r>
            <a:r>
              <a:rPr lang="ja-JP" altLang="ja-JP" dirty="0">
                <a:latin typeface="ＭＳ Ｐ明朝" panose="02020600040205080304" pitchFamily="18" charset="-128"/>
              </a:rPr>
              <a:t>。</a:t>
            </a:r>
            <a:endParaRPr lang="en-US" altLang="ja-JP" dirty="0">
              <a:latin typeface="ＭＳ Ｐ明朝" panose="02020600040205080304" pitchFamily="18" charset="-128"/>
            </a:endParaRPr>
          </a:p>
          <a:p>
            <a:pPr eaLnBrk="1" hangingPunct="1">
              <a:defRPr/>
            </a:pPr>
            <a:r>
              <a:rPr lang="ja-JP" altLang="ja-JP" dirty="0">
                <a:latin typeface="ＭＳ Ｐ明朝" panose="02020600040205080304" pitchFamily="18" charset="-128"/>
              </a:rPr>
              <a:t>この</a:t>
            </a:r>
            <a:r>
              <a:rPr lang="ja-JP" altLang="en-US" dirty="0">
                <a:latin typeface="ＭＳ Ｐ明朝" panose="02020600040205080304" pitchFamily="18" charset="-128"/>
              </a:rPr>
              <a:t>発行された書面</a:t>
            </a:r>
            <a:r>
              <a:rPr lang="ja-JP" altLang="ja-JP" dirty="0">
                <a:latin typeface="ＭＳ Ｐ明朝" panose="02020600040205080304" pitchFamily="18" charset="-128"/>
              </a:rPr>
              <a:t>が「</a:t>
            </a:r>
            <a:r>
              <a:rPr lang="ja-JP" altLang="en-US" dirty="0">
                <a:latin typeface="ＭＳ Ｐ明朝" panose="02020600040205080304" pitchFamily="18" charset="-128"/>
              </a:rPr>
              <a:t>輸入確認証</a:t>
            </a:r>
            <a:r>
              <a:rPr lang="ja-JP" altLang="ja-JP" dirty="0">
                <a:latin typeface="ＭＳ Ｐ明朝" panose="02020600040205080304" pitchFamily="18" charset="-128"/>
              </a:rPr>
              <a:t>」と呼ばれ、通関手続きの際必要とな</a:t>
            </a:r>
            <a:r>
              <a:rPr lang="ja-JP" altLang="en-US" dirty="0">
                <a:latin typeface="ＭＳ Ｐ明朝" panose="02020600040205080304" pitchFamily="18" charset="-128"/>
              </a:rPr>
              <a:t>ります</a:t>
            </a:r>
            <a:r>
              <a:rPr lang="ja-JP" altLang="ja-JP" dirty="0">
                <a:latin typeface="ＭＳ Ｐ明朝" panose="02020600040205080304" pitchFamily="18" charset="-128"/>
              </a:rPr>
              <a:t>。</a:t>
            </a:r>
            <a:endParaRPr lang="ja-JP" altLang="en-US" dirty="0">
              <a:latin typeface="ＭＳ Ｐ明朝" panose="02020600040205080304" pitchFamily="18" charset="-128"/>
            </a:endParaRPr>
          </a:p>
          <a:p>
            <a:pPr eaLnBrk="1" hangingPunct="1">
              <a:defRPr/>
            </a:pPr>
            <a:r>
              <a:rPr lang="ja-JP" altLang="en-US" dirty="0">
                <a:latin typeface="ＭＳ Ｐ明朝" panose="02020600040205080304" pitchFamily="18" charset="-128"/>
              </a:rPr>
              <a:t>輸入確認申請は原則として、医薬品が本邦に到着した時点ですが、必要書類がそろった段階で申請が可能となります。</a:t>
            </a:r>
            <a:endParaRPr lang="en-US" altLang="ja-JP" dirty="0">
              <a:latin typeface="ＭＳ Ｐ明朝" panose="02020600040205080304" pitchFamily="18"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txBox="1">
            <a:spLocks noGrp="1" noChangeArrowheads="1"/>
          </p:cNvSpPr>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2E641BB2-A4C6-48FD-8D56-9B2AFD470A27}" type="slidenum">
              <a:rPr lang="en-US" altLang="ja-JP">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a:latin typeface="ＭＳ Ｐ明朝" panose="02020600040205080304" pitchFamily="18" charset="-128"/>
              </a:rPr>
              <a:t>輸入確認証の書類申請は原則、オンラインまたは郵送で行います。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輸入確認証の提出先は、通関場所によって異なります。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函館、東京、横浜税関は、関東信越厚生局</a:t>
            </a:r>
          </a:p>
          <a:p>
            <a:pPr eaLnBrk="1" hangingPunct="1"/>
            <a:r>
              <a:rPr lang="ja-JP" altLang="en-US">
                <a:latin typeface="ＭＳ Ｐ明朝" panose="02020600040205080304" pitchFamily="18" charset="-128"/>
              </a:rPr>
              <a:t>名古屋、大阪、神戸、門司（もじ）、長崎、沖縄地区税関は、近畿厚生局となります。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提出先に注意してください。</a:t>
            </a:r>
            <a:endParaRPr lang="en-US" altLang="ja-JP">
              <a:latin typeface="ＭＳ Ｐ明朝" panose="02020600040205080304" pitchFamily="18" charset="-128"/>
            </a:endParaRPr>
          </a:p>
          <a:p>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緊急を要する場合は、電話による相談も可能ですが、提出先により電話受付時間が違いますので注意が必要です。</a:t>
            </a: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以上で、輸入に関する説明を終わります。</a:t>
            </a:r>
            <a:endParaRPr lang="en-US" altLang="ja-JP">
              <a:latin typeface="ＭＳ Ｐ明朝" panose="02020600040205080304"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pPr lvl="0"/>
            <a:r>
              <a:rPr lang="ja-JP" altLang="en-US" noProof="0"/>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smtClean="0"/>
            </a:lvl1pPr>
          </a:lstStyle>
          <a:p>
            <a:pPr>
              <a:defRPr/>
            </a:pPr>
            <a:fld id="{608F5C0F-DEF3-4DB5-9AAD-114B49364D00}" type="slidenum">
              <a:rPr lang="en-US" altLang="ja-JP"/>
              <a:pPr>
                <a:defRPr/>
              </a:pPr>
              <a:t>‹#›</a:t>
            </a:fld>
            <a:endParaRPr lang="en-US" altLang="ja-JP"/>
          </a:p>
        </p:txBody>
      </p:sp>
    </p:spTree>
    <p:extLst>
      <p:ext uri="{BB962C8B-B14F-4D97-AF65-F5344CB8AC3E}">
        <p14:creationId xmlns:p14="http://schemas.microsoft.com/office/powerpoint/2010/main" val="162351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E2C5245D-ECD1-4D37-81DB-D88496A1C23E}"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197712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6721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35EEC4CE-5D12-4CF0-BE3E-1318F9248548}"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8261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457200"/>
            <a:ext cx="8229600" cy="56721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8F7E5DE8-FDA9-4A95-A289-5A741C2D4FF4}"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93812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CB519185-F6F2-47DA-9CA8-B5C422B225FD}"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63548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AFDA6982-80C1-4E8E-BB77-B4FF86EFBC82}"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79622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97F67960-2A3C-43C6-BA57-88DEA234E97C}"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98012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pPr>
              <a:defRPr/>
            </a:pPr>
            <a:fld id="{6606FC9C-2FE0-43E7-829D-6280E552385A}"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6122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7F800371-F56B-4FE7-87CA-09EC986D19FE}"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12968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pPr>
              <a:defRPr/>
            </a:pPr>
            <a:fld id="{4BDF07EE-2FF0-4A27-8AB7-5F554E473FBA}"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59083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D678882E-4CE9-45F2-B446-4E7EBB5277DF}"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1110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F9EF99BB-E748-47DD-AC4C-E7B5F704E88A}"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09307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SzTx/>
              <a:buFontTx/>
              <a:buNone/>
              <a:defRPr kumimoji="0" sz="1200">
                <a:latin typeface="Arial" charset="0"/>
              </a:defRPr>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Arial Black" panose="020B0A04020102020204" pitchFamily="34" charset="0"/>
              </a:defRPr>
            </a:lvl1pPr>
          </a:lstStyle>
          <a:p>
            <a:pPr>
              <a:defRPr/>
            </a:pPr>
            <a:fld id="{05FD723B-EBE7-47EE-BF0E-941A6FA281C0}"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kumimoji="0" sz="1200">
                <a:latin typeface="Arial" charset="0"/>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4495"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32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32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3200">
          <a:solidFill>
            <a:schemeClr val="tx1"/>
          </a:solidFill>
          <a:latin typeface="Arial" charset="0"/>
          <a:ea typeface="ＭＳ Ｐゴシック" pitchFamily="50" charset="-128"/>
        </a:defRPr>
      </a:lvl5pPr>
      <a:lvl6pPr marL="457200" algn="l" rtl="0" fontAlgn="base">
        <a:spcBef>
          <a:spcPct val="0"/>
        </a:spcBef>
        <a:spcAft>
          <a:spcPct val="0"/>
        </a:spcAft>
        <a:defRPr kumimoji="1" sz="3200">
          <a:solidFill>
            <a:schemeClr val="tx1"/>
          </a:solidFill>
          <a:latin typeface="Arial" charset="0"/>
          <a:ea typeface="ＭＳ Ｐゴシック" pitchFamily="50" charset="-128"/>
        </a:defRPr>
      </a:lvl6pPr>
      <a:lvl7pPr marL="914400" algn="l" rtl="0" fontAlgn="base">
        <a:spcBef>
          <a:spcPct val="0"/>
        </a:spcBef>
        <a:spcAft>
          <a:spcPct val="0"/>
        </a:spcAft>
        <a:defRPr kumimoji="1" sz="3200">
          <a:solidFill>
            <a:schemeClr val="tx1"/>
          </a:solidFill>
          <a:latin typeface="Arial" charset="0"/>
          <a:ea typeface="ＭＳ Ｐゴシック" pitchFamily="50" charset="-128"/>
        </a:defRPr>
      </a:lvl7pPr>
      <a:lvl8pPr marL="1371600" algn="l" rtl="0" fontAlgn="base">
        <a:spcBef>
          <a:spcPct val="0"/>
        </a:spcBef>
        <a:spcAft>
          <a:spcPct val="0"/>
        </a:spcAft>
        <a:defRPr kumimoji="1" sz="3200">
          <a:solidFill>
            <a:schemeClr val="tx1"/>
          </a:solidFill>
          <a:latin typeface="Arial" charset="0"/>
          <a:ea typeface="ＭＳ Ｐゴシック" pitchFamily="50" charset="-128"/>
        </a:defRPr>
      </a:lvl8pPr>
      <a:lvl9pPr marL="1828800" algn="l" rtl="0" fontAlgn="base">
        <a:spcBef>
          <a:spcPct val="0"/>
        </a:spcBef>
        <a:spcAft>
          <a:spcPct val="0"/>
        </a:spcAft>
        <a:defRPr kumimoji="1" sz="32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ouseikyoku.mhlw.go.jp/kantoshinetsu/iji/yakkanhp-kaishu-2016-3.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txBox="1">
            <a:spLocks noGrp="1" noChangeArrowheads="1"/>
          </p:cNvSpPr>
          <p:nvPr/>
        </p:nvSpPr>
        <p:spPr bwMode="auto">
          <a:xfrm>
            <a:off x="3124200" y="6248400"/>
            <a:ext cx="2895600" cy="457200"/>
          </a:xfrm>
          <a:prstGeom prst="rect">
            <a:avLst/>
          </a:prstGeom>
          <a:noFill/>
          <a:ln>
            <a:noFill/>
          </a:ln>
          <a:effec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kumimoji="0" lang="en-US" altLang="ja-JP" sz="1200">
                <a:latin typeface="+mn-lt"/>
                <a:ea typeface="+mn-ea"/>
              </a:rPr>
              <a:t>日本医薬品原薬工業会　法規委員会</a:t>
            </a:r>
          </a:p>
        </p:txBody>
      </p:sp>
      <p:sp>
        <p:nvSpPr>
          <p:cNvPr id="5123" name="Rectangle 18"/>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31EFF250-C4C6-47B9-83E5-9741303E6C7E}" type="slidenum">
              <a:rPr kumimoji="0" lang="en-US" altLang="ja-JP" sz="1200"/>
              <a:pPr algn="r" eaLnBrk="1" hangingPunct="1">
                <a:spcBef>
                  <a:spcPct val="0"/>
                </a:spcBef>
                <a:buClrTx/>
                <a:buSzTx/>
                <a:buFontTx/>
                <a:buNone/>
              </a:pPr>
              <a:t>1</a:t>
            </a:fld>
            <a:endParaRPr kumimoji="0" lang="en-US" altLang="ja-JP" sz="1200"/>
          </a:p>
        </p:txBody>
      </p:sp>
      <p:sp>
        <p:nvSpPr>
          <p:cNvPr id="5124" name="Rectangle 2"/>
          <p:cNvSpPr>
            <a:spLocks noGrp="1" noChangeArrowheads="1"/>
          </p:cNvSpPr>
          <p:nvPr>
            <p:ph type="ctrTitle" idx="4294967295"/>
          </p:nvPr>
        </p:nvSpPr>
        <p:spPr>
          <a:xfrm>
            <a:off x="979488" y="1247775"/>
            <a:ext cx="7173912" cy="2305050"/>
          </a:xfrm>
          <a:solidFill>
            <a:schemeClr val="accent1"/>
          </a:solidFill>
        </p:spPr>
        <p:txBody>
          <a:bodyPr lIns="90000" tIns="46800" rIns="90000" bIns="46800"/>
          <a:lstStyle/>
          <a:p>
            <a:pPr algn="ctr" eaLnBrk="1" hangingPunct="1">
              <a:lnSpc>
                <a:spcPct val="130000"/>
              </a:lnSpc>
              <a:defRPr/>
            </a:pPr>
            <a:r>
              <a:rPr lang="ja-JP" altLang="en-US" sz="4400" b="1">
                <a:latin typeface="+mn-lt"/>
                <a:ea typeface="+mn-ea"/>
              </a:rPr>
              <a:t>原薬の輸入</a:t>
            </a:r>
            <a:endParaRPr lang="ja-JP" altLang="en-US" sz="4000" b="1" i="1">
              <a:latin typeface="+mn-lt"/>
              <a:ea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7171"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72BA31E-3B44-486C-822B-67A565610116}" type="slidenum">
              <a:rPr kumimoji="0" lang="en-US" altLang="ja-JP" sz="1200"/>
              <a:pPr>
                <a:spcBef>
                  <a:spcPct val="0"/>
                </a:spcBef>
                <a:buClrTx/>
                <a:buSzTx/>
                <a:buFontTx/>
                <a:buNone/>
              </a:pPr>
              <a:t>2</a:t>
            </a:fld>
            <a:endParaRPr kumimoji="0" lang="en-US" altLang="ja-JP" sz="1200"/>
          </a:p>
        </p:txBody>
      </p:sp>
      <p:sp>
        <p:nvSpPr>
          <p:cNvPr id="717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原薬の輸入 　輸入通関の概略</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4650" y="1606549"/>
            <a:ext cx="5774489" cy="42739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
        <p:nvSpPr>
          <p:cNvPr id="7175" name="Rectangle 3"/>
          <p:cNvSpPr txBox="1">
            <a:spLocks noChangeArrowheads="1"/>
          </p:cNvSpPr>
          <p:nvPr/>
        </p:nvSpPr>
        <p:spPr bwMode="auto">
          <a:xfrm>
            <a:off x="1819275" y="3392488"/>
            <a:ext cx="2536825" cy="909637"/>
          </a:xfrm>
          <a:prstGeom prst="rect">
            <a:avLst/>
          </a:prstGeom>
          <a:noFill/>
          <a:ln>
            <a:noFill/>
          </a:ln>
          <a:effectLst/>
        </p:spPr>
        <p:txBody>
          <a:bodyPr lIns="92075" tIns="46038" rIns="92075" bIns="46038"/>
          <a:lstStyle>
            <a:lvl1pPr indent="1778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
                <a:schemeClr val="folHlink"/>
              </a:buClr>
              <a:buSzPct val="60000"/>
              <a:buFont typeface="Wingdings" panose="05000000000000000000" pitchFamily="2" charset="2"/>
              <a:buNone/>
              <a:defRPr/>
            </a:pPr>
            <a:r>
              <a:rPr lang="ja-JP" altLang="en-US" sz="4800" b="1" dirty="0">
                <a:latin typeface="+mn-lt"/>
                <a:ea typeface="+mn-ea"/>
              </a:rPr>
              <a:t>医薬品</a:t>
            </a:r>
          </a:p>
        </p:txBody>
      </p:sp>
      <p:sp>
        <p:nvSpPr>
          <p:cNvPr id="7176" name="星 8 1"/>
          <p:cNvSpPr>
            <a:spLocks noChangeArrowheads="1"/>
          </p:cNvSpPr>
          <p:nvPr/>
        </p:nvSpPr>
        <p:spPr bwMode="auto">
          <a:xfrm>
            <a:off x="766763" y="1457325"/>
            <a:ext cx="2947987" cy="1912938"/>
          </a:xfrm>
          <a:prstGeom prst="star8">
            <a:avLst>
              <a:gd name="adj" fmla="val 37500"/>
            </a:avLst>
          </a:prstGeom>
          <a:solidFill>
            <a:srgbClr val="CCFFFF"/>
          </a:solidFill>
          <a:ln w="9525" algn="ctr">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3600" b="1">
                <a:latin typeface="+mn-lt"/>
                <a:ea typeface="+mn-ea"/>
              </a:rPr>
              <a:t>薬機法</a:t>
            </a:r>
          </a:p>
        </p:txBody>
      </p:sp>
      <p:sp>
        <p:nvSpPr>
          <p:cNvPr id="7177" name="星 8 12"/>
          <p:cNvSpPr>
            <a:spLocks noChangeArrowheads="1"/>
          </p:cNvSpPr>
          <p:nvPr/>
        </p:nvSpPr>
        <p:spPr bwMode="auto">
          <a:xfrm>
            <a:off x="6019800" y="2890838"/>
            <a:ext cx="2595563" cy="1912937"/>
          </a:xfrm>
          <a:prstGeom prst="star8">
            <a:avLst>
              <a:gd name="adj" fmla="val 37500"/>
            </a:avLst>
          </a:prstGeom>
          <a:solidFill>
            <a:srgbClr val="CCFFFF"/>
          </a:solidFill>
          <a:ln w="9525" algn="ctr">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3600" b="1">
                <a:solidFill>
                  <a:srgbClr val="FF0000"/>
                </a:solidFill>
                <a:latin typeface="+mn-lt"/>
                <a:ea typeface="+mn-ea"/>
              </a:rPr>
              <a:t>関税法</a:t>
            </a:r>
          </a:p>
        </p:txBody>
      </p:sp>
      <p:sp>
        <p:nvSpPr>
          <p:cNvPr id="7178" name="角丸四角形吹き出し 3"/>
          <p:cNvSpPr>
            <a:spLocks noChangeArrowheads="1"/>
          </p:cNvSpPr>
          <p:nvPr/>
        </p:nvSpPr>
        <p:spPr bwMode="auto">
          <a:xfrm>
            <a:off x="219075" y="4470400"/>
            <a:ext cx="3629025" cy="733425"/>
          </a:xfrm>
          <a:prstGeom prst="wedgeRoundRectCallout">
            <a:avLst>
              <a:gd name="adj1" fmla="val -5111"/>
              <a:gd name="adj2" fmla="val -96644"/>
              <a:gd name="adj3" fmla="val 16667"/>
            </a:avLst>
          </a:prstGeom>
          <a:solidFill>
            <a:srgbClr val="FFFF00"/>
          </a:solidFill>
          <a:ln w="9525">
            <a:solidFill>
              <a:schemeClr val="tx1"/>
            </a:solidFill>
            <a:miter lim="800000"/>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Pct val="100000"/>
              <a:buFont typeface="Wingdings" panose="05000000000000000000" pitchFamily="2" charset="2"/>
              <a:buNone/>
              <a:defRPr/>
            </a:pPr>
            <a:r>
              <a:rPr lang="ja-JP" altLang="en-US" b="1">
                <a:solidFill>
                  <a:srgbClr val="0070C0"/>
                </a:solidFill>
                <a:latin typeface="+mn-lt"/>
                <a:ea typeface="+mn-ea"/>
              </a:rPr>
              <a:t>人体への影響大！</a:t>
            </a:r>
          </a:p>
        </p:txBody>
      </p:sp>
      <p:sp>
        <p:nvSpPr>
          <p:cNvPr id="7179" name="角丸四角形吹き出し 15"/>
          <p:cNvSpPr>
            <a:spLocks noChangeArrowheads="1"/>
          </p:cNvSpPr>
          <p:nvPr/>
        </p:nvSpPr>
        <p:spPr bwMode="auto">
          <a:xfrm>
            <a:off x="3009900" y="5073650"/>
            <a:ext cx="2368550" cy="733425"/>
          </a:xfrm>
          <a:prstGeom prst="wedgeRoundRectCallout">
            <a:avLst>
              <a:gd name="adj1" fmla="val -5111"/>
              <a:gd name="adj2" fmla="val -96644"/>
              <a:gd name="adj3" fmla="val 16667"/>
            </a:avLst>
          </a:prstGeom>
          <a:solidFill>
            <a:srgbClr val="FFFF00"/>
          </a:solidFill>
          <a:ln w="9525">
            <a:solidFill>
              <a:schemeClr val="tx1"/>
            </a:solidFill>
            <a:miter lim="800000"/>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Pct val="100000"/>
              <a:buFont typeface="Wingdings" panose="05000000000000000000" pitchFamily="2" charset="2"/>
              <a:buNone/>
              <a:defRPr/>
            </a:pPr>
            <a:r>
              <a:rPr lang="ja-JP" altLang="en-US" b="1">
                <a:solidFill>
                  <a:srgbClr val="0070C0"/>
                </a:solidFill>
                <a:latin typeface="+mn-lt"/>
                <a:ea typeface="+mn-ea"/>
              </a:rPr>
              <a:t>高額！</a:t>
            </a:r>
          </a:p>
        </p:txBody>
      </p:sp>
      <p:sp>
        <p:nvSpPr>
          <p:cNvPr id="7180" name="角丸四角形吹き出し 16"/>
          <p:cNvSpPr>
            <a:spLocks noChangeArrowheads="1"/>
          </p:cNvSpPr>
          <p:nvPr/>
        </p:nvSpPr>
        <p:spPr bwMode="auto">
          <a:xfrm>
            <a:off x="4805363" y="5605463"/>
            <a:ext cx="3495675" cy="733425"/>
          </a:xfrm>
          <a:prstGeom prst="wedgeRoundRectCallout">
            <a:avLst>
              <a:gd name="adj1" fmla="val -5111"/>
              <a:gd name="adj2" fmla="val -96644"/>
              <a:gd name="adj3" fmla="val 16667"/>
            </a:avLst>
          </a:prstGeom>
          <a:solidFill>
            <a:srgbClr val="FFFF00"/>
          </a:solidFill>
          <a:ln w="9525">
            <a:solidFill>
              <a:schemeClr val="tx1"/>
            </a:solidFill>
            <a:miter lim="800000"/>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Pct val="100000"/>
              <a:buFont typeface="Wingdings" panose="05000000000000000000" pitchFamily="2" charset="2"/>
              <a:buNone/>
              <a:defRPr/>
            </a:pPr>
            <a:r>
              <a:rPr lang="ja-JP" altLang="en-US" b="1">
                <a:solidFill>
                  <a:srgbClr val="0070C0"/>
                </a:solidFill>
                <a:latin typeface="+mn-lt"/>
                <a:ea typeface="+mn-ea"/>
              </a:rPr>
              <a:t>不正流通防止！</a:t>
            </a:r>
          </a:p>
        </p:txBody>
      </p:sp>
      <p:sp>
        <p:nvSpPr>
          <p:cNvPr id="14" name="テキスト ボックス 8"/>
          <p:cNvSpPr txBox="1">
            <a:spLocks noChangeArrowheads="1"/>
          </p:cNvSpPr>
          <p:nvPr/>
        </p:nvSpPr>
        <p:spPr bwMode="auto">
          <a:xfrm>
            <a:off x="7042150" y="1317625"/>
            <a:ext cx="164465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Ⅳ-107  p329</a:t>
            </a:r>
            <a:endParaRPr lang="ja-JP" altLang="en-US" sz="1600" b="1" dirty="0">
              <a:latin typeface="+mn-lt"/>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9219"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0ECBED7-D177-4D02-8E56-5C9AB8B71F85}" type="slidenum">
              <a:rPr kumimoji="0" lang="en-US" altLang="ja-JP" sz="1200"/>
              <a:pPr>
                <a:spcBef>
                  <a:spcPct val="0"/>
                </a:spcBef>
                <a:buClrTx/>
                <a:buSzTx/>
                <a:buFontTx/>
                <a:buNone/>
              </a:pPr>
              <a:t>3</a:t>
            </a:fld>
            <a:endParaRPr kumimoji="0" lang="en-US" altLang="ja-JP" sz="1200"/>
          </a:p>
        </p:txBody>
      </p:sp>
      <p:sp>
        <p:nvSpPr>
          <p:cNvPr id="9221"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原薬の輸入 　輸入通関の概略</a:t>
            </a:r>
          </a:p>
        </p:txBody>
      </p:sp>
      <p:sp>
        <p:nvSpPr>
          <p:cNvPr id="4104" name="Rectangle 3"/>
          <p:cNvSpPr txBox="1">
            <a:spLocks noChangeArrowheads="1"/>
          </p:cNvSpPr>
          <p:nvPr/>
        </p:nvSpPr>
        <p:spPr bwMode="auto">
          <a:xfrm>
            <a:off x="604838" y="1403350"/>
            <a:ext cx="7932737" cy="546100"/>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nchor="ctr"/>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原薬の本邦到着</a:t>
            </a:r>
          </a:p>
        </p:txBody>
      </p:sp>
      <p:sp>
        <p:nvSpPr>
          <p:cNvPr id="18" name="Rectangle 3"/>
          <p:cNvSpPr txBox="1">
            <a:spLocks noChangeArrowheads="1"/>
          </p:cNvSpPr>
          <p:nvPr/>
        </p:nvSpPr>
        <p:spPr bwMode="auto">
          <a:xfrm>
            <a:off x="920750" y="2595563"/>
            <a:ext cx="2044700" cy="739775"/>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販売が目的</a:t>
            </a:r>
            <a:br>
              <a:rPr lang="en-US" altLang="ja-JP" sz="2000" b="1" dirty="0">
                <a:latin typeface="+mn-lt"/>
                <a:ea typeface="+mn-ea"/>
              </a:rPr>
            </a:br>
            <a:r>
              <a:rPr lang="ja-JP" altLang="en-US" sz="2000" b="1" dirty="0">
                <a:latin typeface="+mn-lt"/>
                <a:ea typeface="+mn-ea"/>
              </a:rPr>
              <a:t>（業として輸入）</a:t>
            </a:r>
          </a:p>
        </p:txBody>
      </p:sp>
      <p:sp>
        <p:nvSpPr>
          <p:cNvPr id="19" name="Rectangle 3"/>
          <p:cNvSpPr txBox="1">
            <a:spLocks noChangeArrowheads="1"/>
          </p:cNvSpPr>
          <p:nvPr/>
        </p:nvSpPr>
        <p:spPr bwMode="auto">
          <a:xfrm>
            <a:off x="4878388" y="2595563"/>
            <a:ext cx="2466975" cy="739775"/>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販売が目的ではない</a:t>
            </a:r>
            <a:br>
              <a:rPr lang="en-US" altLang="ja-JP" sz="2000" b="1" dirty="0">
                <a:latin typeface="+mn-lt"/>
                <a:ea typeface="+mn-ea"/>
              </a:rPr>
            </a:br>
            <a:r>
              <a:rPr lang="ja-JP" altLang="en-US" sz="2000" b="1" dirty="0">
                <a:latin typeface="+mn-lt"/>
                <a:ea typeface="+mn-ea"/>
              </a:rPr>
              <a:t>（研究用など）</a:t>
            </a:r>
          </a:p>
        </p:txBody>
      </p:sp>
      <p:sp>
        <p:nvSpPr>
          <p:cNvPr id="21" name="Rectangle 3"/>
          <p:cNvSpPr txBox="1">
            <a:spLocks noChangeArrowheads="1"/>
          </p:cNvSpPr>
          <p:nvPr/>
        </p:nvSpPr>
        <p:spPr bwMode="auto">
          <a:xfrm>
            <a:off x="3567113" y="3821113"/>
            <a:ext cx="1298575" cy="455612"/>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治験用</a:t>
            </a:r>
          </a:p>
        </p:txBody>
      </p:sp>
      <p:sp>
        <p:nvSpPr>
          <p:cNvPr id="22" name="Rectangle 3"/>
          <p:cNvSpPr txBox="1">
            <a:spLocks noChangeArrowheads="1"/>
          </p:cNvSpPr>
          <p:nvPr/>
        </p:nvSpPr>
        <p:spPr bwMode="auto">
          <a:xfrm>
            <a:off x="7383463" y="3821113"/>
            <a:ext cx="1300162" cy="455612"/>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個人用</a:t>
            </a:r>
          </a:p>
        </p:txBody>
      </p:sp>
      <p:sp>
        <p:nvSpPr>
          <p:cNvPr id="23" name="Rectangle 3"/>
          <p:cNvSpPr txBox="1">
            <a:spLocks noChangeArrowheads="1"/>
          </p:cNvSpPr>
          <p:nvPr/>
        </p:nvSpPr>
        <p:spPr bwMode="auto">
          <a:xfrm>
            <a:off x="5457825" y="3821113"/>
            <a:ext cx="1300163" cy="455612"/>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その他</a:t>
            </a:r>
          </a:p>
        </p:txBody>
      </p:sp>
      <p:sp>
        <p:nvSpPr>
          <p:cNvPr id="24" name="Rectangle 3"/>
          <p:cNvSpPr txBox="1">
            <a:spLocks noChangeArrowheads="1"/>
          </p:cNvSpPr>
          <p:nvPr/>
        </p:nvSpPr>
        <p:spPr bwMode="auto">
          <a:xfrm>
            <a:off x="3775075" y="4592638"/>
            <a:ext cx="4524375" cy="446087"/>
          </a:xfrm>
          <a:prstGeom prst="rect">
            <a:avLst/>
          </a:prstGeom>
          <a:solidFill>
            <a:srgbClr val="FFFFCC"/>
          </a:solidFill>
          <a:ln w="63500">
            <a:solidFill>
              <a:srgbClr val="FF0000"/>
            </a:solidFill>
          </a:ln>
        </p:spPr>
        <p:style>
          <a:lnRef idx="2">
            <a:schemeClr val="dk1"/>
          </a:lnRef>
          <a:fillRef idx="1">
            <a:schemeClr val="lt1"/>
          </a:fillRef>
          <a:effectRef idx="0">
            <a:schemeClr val="dk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輸入確認証</a:t>
            </a:r>
          </a:p>
        </p:txBody>
      </p:sp>
      <p:sp>
        <p:nvSpPr>
          <p:cNvPr id="26" name="Rectangle 3"/>
          <p:cNvSpPr txBox="1">
            <a:spLocks noChangeArrowheads="1"/>
          </p:cNvSpPr>
          <p:nvPr/>
        </p:nvSpPr>
        <p:spPr bwMode="auto">
          <a:xfrm>
            <a:off x="604838" y="5641975"/>
            <a:ext cx="7932737" cy="455613"/>
          </a:xfrm>
          <a:prstGeom prst="rect">
            <a:avLst/>
          </a:prstGeom>
          <a:ln/>
        </p:spPr>
        <p:style>
          <a:lnRef idx="2">
            <a:schemeClr val="accent1"/>
          </a:lnRef>
          <a:fillRef idx="1">
            <a:schemeClr val="lt1"/>
          </a:fillRef>
          <a:effectRef idx="0">
            <a:schemeClr val="accent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輸入通関</a:t>
            </a:r>
          </a:p>
        </p:txBody>
      </p:sp>
      <p:cxnSp>
        <p:nvCxnSpPr>
          <p:cNvPr id="9229" name="直線コネクタ 7"/>
          <p:cNvCxnSpPr>
            <a:cxnSpLocks noChangeShapeType="1"/>
            <a:stCxn id="4104" idx="2"/>
          </p:cNvCxnSpPr>
          <p:nvPr/>
        </p:nvCxnSpPr>
        <p:spPr bwMode="auto">
          <a:xfrm>
            <a:off x="4572000" y="1963738"/>
            <a:ext cx="4763" cy="322262"/>
          </a:xfrm>
          <a:prstGeom prst="line">
            <a:avLst/>
          </a:prstGeom>
          <a:noFill/>
          <a:ln w="508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0" name="直線コネクタ 35"/>
          <p:cNvCxnSpPr>
            <a:cxnSpLocks noChangeShapeType="1"/>
          </p:cNvCxnSpPr>
          <p:nvPr/>
        </p:nvCxnSpPr>
        <p:spPr bwMode="auto">
          <a:xfrm>
            <a:off x="6111875" y="2271713"/>
            <a:ext cx="0" cy="342900"/>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1" name="直線コネクタ 36"/>
          <p:cNvCxnSpPr>
            <a:cxnSpLocks noChangeShapeType="1"/>
          </p:cNvCxnSpPr>
          <p:nvPr/>
        </p:nvCxnSpPr>
        <p:spPr bwMode="auto">
          <a:xfrm flipH="1">
            <a:off x="1943100" y="2238375"/>
            <a:ext cx="7938" cy="350838"/>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2" name="直線コネクタ 37"/>
          <p:cNvCxnSpPr>
            <a:cxnSpLocks noChangeShapeType="1"/>
          </p:cNvCxnSpPr>
          <p:nvPr/>
        </p:nvCxnSpPr>
        <p:spPr bwMode="auto">
          <a:xfrm flipH="1" flipV="1">
            <a:off x="1946275" y="2262188"/>
            <a:ext cx="4191000" cy="0"/>
          </a:xfrm>
          <a:prstGeom prst="line">
            <a:avLst/>
          </a:prstGeom>
          <a:noFill/>
          <a:ln w="508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3" name="直線コネクタ 42"/>
          <p:cNvCxnSpPr>
            <a:cxnSpLocks noChangeShapeType="1"/>
          </p:cNvCxnSpPr>
          <p:nvPr/>
        </p:nvCxnSpPr>
        <p:spPr bwMode="auto">
          <a:xfrm>
            <a:off x="1939925" y="3316288"/>
            <a:ext cx="1588" cy="960437"/>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4" name="直線コネクタ 47"/>
          <p:cNvCxnSpPr>
            <a:cxnSpLocks noChangeShapeType="1"/>
          </p:cNvCxnSpPr>
          <p:nvPr/>
        </p:nvCxnSpPr>
        <p:spPr bwMode="auto">
          <a:xfrm>
            <a:off x="1936750" y="5329238"/>
            <a:ext cx="3175" cy="325437"/>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5" name="直線コネクタ 49"/>
          <p:cNvCxnSpPr>
            <a:cxnSpLocks noChangeShapeType="1"/>
          </p:cNvCxnSpPr>
          <p:nvPr/>
        </p:nvCxnSpPr>
        <p:spPr bwMode="auto">
          <a:xfrm flipH="1">
            <a:off x="4214813" y="5097463"/>
            <a:ext cx="3175" cy="577850"/>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6" name="直線コネクタ 50"/>
          <p:cNvCxnSpPr>
            <a:cxnSpLocks noChangeShapeType="1"/>
          </p:cNvCxnSpPr>
          <p:nvPr/>
        </p:nvCxnSpPr>
        <p:spPr bwMode="auto">
          <a:xfrm flipH="1">
            <a:off x="8032750" y="5062538"/>
            <a:ext cx="0" cy="56832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7" name="直線コネクタ 51"/>
          <p:cNvCxnSpPr>
            <a:cxnSpLocks noChangeShapeType="1"/>
          </p:cNvCxnSpPr>
          <p:nvPr/>
        </p:nvCxnSpPr>
        <p:spPr bwMode="auto">
          <a:xfrm>
            <a:off x="4216400" y="4276725"/>
            <a:ext cx="0" cy="31432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8" name="直線コネクタ 53"/>
          <p:cNvCxnSpPr>
            <a:cxnSpLocks noChangeShapeType="1"/>
          </p:cNvCxnSpPr>
          <p:nvPr/>
        </p:nvCxnSpPr>
        <p:spPr bwMode="auto">
          <a:xfrm>
            <a:off x="8032750" y="4276725"/>
            <a:ext cx="0" cy="30797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9" name="直線コネクタ 54"/>
          <p:cNvCxnSpPr>
            <a:cxnSpLocks noChangeShapeType="1"/>
          </p:cNvCxnSpPr>
          <p:nvPr/>
        </p:nvCxnSpPr>
        <p:spPr bwMode="auto">
          <a:xfrm>
            <a:off x="6103938" y="4276725"/>
            <a:ext cx="3175" cy="30797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0" name="直線コネクタ 62"/>
          <p:cNvCxnSpPr>
            <a:cxnSpLocks noChangeShapeType="1"/>
          </p:cNvCxnSpPr>
          <p:nvPr/>
        </p:nvCxnSpPr>
        <p:spPr bwMode="auto">
          <a:xfrm>
            <a:off x="6103938" y="5062538"/>
            <a:ext cx="0" cy="546100"/>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1" name="直線コネクタ 64"/>
          <p:cNvCxnSpPr>
            <a:cxnSpLocks noChangeShapeType="1"/>
          </p:cNvCxnSpPr>
          <p:nvPr/>
        </p:nvCxnSpPr>
        <p:spPr bwMode="auto">
          <a:xfrm flipH="1">
            <a:off x="4214813" y="3500438"/>
            <a:ext cx="3175" cy="32067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2" name="直線コネクタ 74"/>
          <p:cNvCxnSpPr>
            <a:cxnSpLocks noChangeShapeType="1"/>
            <a:stCxn id="19" idx="2"/>
          </p:cNvCxnSpPr>
          <p:nvPr/>
        </p:nvCxnSpPr>
        <p:spPr bwMode="auto">
          <a:xfrm flipH="1">
            <a:off x="6108700" y="3335338"/>
            <a:ext cx="3175" cy="48577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3" name="直線コネクタ 78"/>
          <p:cNvCxnSpPr>
            <a:cxnSpLocks noChangeShapeType="1"/>
          </p:cNvCxnSpPr>
          <p:nvPr/>
        </p:nvCxnSpPr>
        <p:spPr bwMode="auto">
          <a:xfrm>
            <a:off x="8032750" y="3481388"/>
            <a:ext cx="0" cy="339725"/>
          </a:xfrm>
          <a:prstGeom prst="line">
            <a:avLst/>
          </a:prstGeom>
          <a:noFill/>
          <a:ln w="50800"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44" name="直線コネクタ 80"/>
          <p:cNvCxnSpPr>
            <a:cxnSpLocks noChangeShapeType="1"/>
          </p:cNvCxnSpPr>
          <p:nvPr/>
        </p:nvCxnSpPr>
        <p:spPr bwMode="auto">
          <a:xfrm flipH="1">
            <a:off x="4202113" y="3490913"/>
            <a:ext cx="3844925" cy="0"/>
          </a:xfrm>
          <a:prstGeom prst="line">
            <a:avLst/>
          </a:prstGeom>
          <a:noFill/>
          <a:ln w="508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3"/>
          <p:cNvSpPr txBox="1">
            <a:spLocks noChangeArrowheads="1"/>
          </p:cNvSpPr>
          <p:nvPr/>
        </p:nvSpPr>
        <p:spPr bwMode="auto">
          <a:xfrm>
            <a:off x="6356350" y="1582738"/>
            <a:ext cx="2552700" cy="588962"/>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lIns="92075" tIns="46038" rIns="92075" bIns="46038"/>
          <a:lstStyle>
            <a:lvl1pPr>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ts val="0"/>
              </a:spcBef>
              <a:buClr>
                <a:schemeClr val="folHlink"/>
              </a:buClr>
              <a:buSzPct val="60000"/>
              <a:buFont typeface="Wingdings" pitchFamily="2" charset="2"/>
              <a:buNone/>
              <a:defRPr/>
            </a:pPr>
            <a:r>
              <a:rPr lang="ja-JP" altLang="en-US" sz="1600" b="1" dirty="0">
                <a:solidFill>
                  <a:srgbClr val="FF0000"/>
                </a:solidFill>
                <a:latin typeface="+mn-lt"/>
                <a:ea typeface="+mn-ea"/>
              </a:rPr>
              <a:t>関税法第</a:t>
            </a:r>
            <a:r>
              <a:rPr lang="en-US" altLang="ja-JP" sz="1600" b="1" dirty="0">
                <a:solidFill>
                  <a:srgbClr val="FF0000"/>
                </a:solidFill>
                <a:latin typeface="+mn-lt"/>
                <a:ea typeface="+mn-ea"/>
              </a:rPr>
              <a:t>70</a:t>
            </a:r>
            <a:r>
              <a:rPr lang="ja-JP" altLang="en-US" sz="1600" b="1" dirty="0">
                <a:solidFill>
                  <a:srgbClr val="FF0000"/>
                </a:solidFill>
                <a:latin typeface="+mn-lt"/>
                <a:ea typeface="+mn-ea"/>
              </a:rPr>
              <a:t>条に規定</a:t>
            </a:r>
          </a:p>
          <a:p>
            <a:pPr algn="ctr" eaLnBrk="1" hangingPunct="1">
              <a:spcBef>
                <a:spcPts val="0"/>
              </a:spcBef>
              <a:buClr>
                <a:schemeClr val="folHlink"/>
              </a:buClr>
              <a:buSzPct val="60000"/>
              <a:buFont typeface="Wingdings" pitchFamily="2" charset="2"/>
              <a:buNone/>
              <a:defRPr/>
            </a:pPr>
            <a:r>
              <a:rPr lang="ja-JP" altLang="en-US" sz="1600" b="1" dirty="0">
                <a:solidFill>
                  <a:srgbClr val="FF0000"/>
                </a:solidFill>
                <a:latin typeface="+mn-lt"/>
                <a:ea typeface="+mn-ea"/>
              </a:rPr>
              <a:t>する条件の具備の証明</a:t>
            </a:r>
          </a:p>
        </p:txBody>
      </p:sp>
      <p:sp>
        <p:nvSpPr>
          <p:cNvPr id="62" name="Rectangle 3"/>
          <p:cNvSpPr txBox="1">
            <a:spLocks noChangeArrowheads="1"/>
          </p:cNvSpPr>
          <p:nvPr/>
        </p:nvSpPr>
        <p:spPr bwMode="auto">
          <a:xfrm>
            <a:off x="534988" y="4276725"/>
            <a:ext cx="2984500" cy="1052513"/>
          </a:xfrm>
          <a:prstGeom prst="rect">
            <a:avLst/>
          </a:prstGeom>
          <a:ln/>
        </p:spPr>
        <p:style>
          <a:lnRef idx="2">
            <a:schemeClr val="dk1"/>
          </a:lnRef>
          <a:fillRef idx="1">
            <a:schemeClr val="lt1"/>
          </a:fillRef>
          <a:effectRef idx="0">
            <a:schemeClr val="dk1"/>
          </a:effectRef>
          <a:fontRef idx="minor">
            <a:schemeClr val="dk1"/>
          </a:fontRef>
        </p:style>
        <p:txBody>
          <a:bodyPr lIns="92075" tIns="46038" rIns="92075" bIns="46038"/>
          <a:lstStyle>
            <a:lvl1pPr indent="177800"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lnSpc>
                <a:spcPct val="80000"/>
              </a:lnSpc>
              <a:spcBef>
                <a:spcPct val="20000"/>
              </a:spcBef>
              <a:spcAft>
                <a:spcPct val="0"/>
              </a:spcAft>
              <a:buSzPct val="100000"/>
              <a:buFont typeface="Wingdings" pitchFamily="2" charset="2"/>
              <a:defRPr kumimoji="1" sz="1600">
                <a:solidFill>
                  <a:schemeClr val="tx1"/>
                </a:solidFill>
                <a:latin typeface="Arial" charset="0"/>
                <a:ea typeface="ＭＳ Ｐゴシック" pitchFamily="50" charset="-128"/>
              </a:defRPr>
            </a:lvl9pPr>
          </a:lstStyle>
          <a:p>
            <a:pPr indent="0" algn="ctr" eaLnBrk="1" hangingPunct="1">
              <a:spcBef>
                <a:spcPct val="20000"/>
              </a:spcBef>
              <a:buClr>
                <a:schemeClr val="folHlink"/>
              </a:buClr>
              <a:buSzPct val="60000"/>
              <a:buFont typeface="Wingdings" panose="05000000000000000000" pitchFamily="2" charset="2"/>
              <a:buNone/>
              <a:defRPr/>
            </a:pPr>
            <a:r>
              <a:rPr lang="ja-JP" altLang="en-US" sz="2000" b="1" dirty="0">
                <a:latin typeface="+mn-lt"/>
                <a:ea typeface="+mn-ea"/>
              </a:rPr>
              <a:t>地方厚生局は経由せず、承認または登録の証明書を通関時に提出</a:t>
            </a:r>
          </a:p>
        </p:txBody>
      </p:sp>
      <p:sp>
        <p:nvSpPr>
          <p:cNvPr id="9248" name="正方形/長方形 1"/>
          <p:cNvSpPr>
            <a:spLocks noChangeArrowheads="1"/>
          </p:cNvSpPr>
          <p:nvPr/>
        </p:nvSpPr>
        <p:spPr bwMode="auto">
          <a:xfrm>
            <a:off x="1330325" y="6115050"/>
            <a:ext cx="7367588" cy="338138"/>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en-US" altLang="ja-JP" sz="1600">
                <a:solidFill>
                  <a:srgbClr val="92D050"/>
                </a:solidFill>
                <a:latin typeface="+mn-lt"/>
                <a:ea typeface="+mn-ea"/>
                <a:hlinkClick r:id="rId3"/>
              </a:rPr>
              <a:t>https://kouseikyoku.mhlw.go.jp/kantoshinetsu/iji/yakkanhp-kaishu-2016-3.html</a:t>
            </a:r>
            <a:endParaRPr lang="ja-JP" altLang="en-US" sz="1600">
              <a:solidFill>
                <a:srgbClr val="92D050"/>
              </a:solidFill>
              <a:latin typeface="+mn-lt"/>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1267"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324C58E-62DB-4208-A342-CCC566A445FD}" type="slidenum">
              <a:rPr kumimoji="0" lang="en-US" altLang="ja-JP" sz="1200"/>
              <a:pPr>
                <a:spcBef>
                  <a:spcPct val="0"/>
                </a:spcBef>
                <a:buClrTx/>
                <a:buSzTx/>
                <a:buFontTx/>
                <a:buNone/>
              </a:pPr>
              <a:t>4</a:t>
            </a:fld>
            <a:endParaRPr kumimoji="0" lang="en-US" altLang="ja-JP" sz="1200"/>
          </a:p>
        </p:txBody>
      </p:sp>
      <p:sp>
        <p:nvSpPr>
          <p:cNvPr id="11268"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原薬の輸入 　業として輸入する場合</a:t>
            </a:r>
          </a:p>
        </p:txBody>
      </p:sp>
      <p:sp>
        <p:nvSpPr>
          <p:cNvPr id="11271" name="Rectangle 3"/>
          <p:cNvSpPr txBox="1">
            <a:spLocks noChangeArrowheads="1"/>
          </p:cNvSpPr>
          <p:nvPr/>
        </p:nvSpPr>
        <p:spPr bwMode="auto">
          <a:xfrm>
            <a:off x="468313" y="1719263"/>
            <a:ext cx="7910512" cy="3419475"/>
          </a:xfrm>
          <a:prstGeom prst="rect">
            <a:avLst/>
          </a:prstGeom>
          <a:noFill/>
          <a:ln>
            <a:noFill/>
          </a:ln>
          <a:effectLst/>
        </p:spPr>
        <p:txBody>
          <a:bodyPr lIns="92075" tIns="46038" rIns="92075" bIns="46038"/>
          <a:lstStyle>
            <a:lvl1pPr marL="357188" indent="-3571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eaLnBrk="1" hangingPunct="1">
              <a:buClrTx/>
              <a:buSzPct val="100000"/>
              <a:buFont typeface="Wingdings" panose="05000000000000000000" pitchFamily="2" charset="2"/>
              <a:buNone/>
              <a:defRPr/>
            </a:pPr>
            <a:r>
              <a:rPr lang="ja-JP" altLang="en-US" sz="2000" dirty="0">
                <a:latin typeface="+mn-lt"/>
                <a:ea typeface="+mn-ea"/>
              </a:rPr>
              <a:t>業として、輸入しようとする製造業者は、輸入申告の都度、</a:t>
            </a:r>
            <a:endParaRPr lang="en-US" altLang="ja-JP" sz="2000" dirty="0">
              <a:latin typeface="+mn-lt"/>
              <a:ea typeface="+mn-ea"/>
            </a:endParaRPr>
          </a:p>
          <a:p>
            <a:pPr marL="0" indent="0" eaLnBrk="1" hangingPunct="1">
              <a:buClrTx/>
              <a:buSzPct val="100000"/>
              <a:buFont typeface="Wingdings" panose="05000000000000000000" pitchFamily="2" charset="2"/>
              <a:buNone/>
              <a:defRPr/>
            </a:pPr>
            <a:r>
              <a:rPr lang="ja-JP" altLang="en-US" sz="2000" dirty="0">
                <a:latin typeface="+mn-lt"/>
                <a:ea typeface="+mn-ea"/>
              </a:rPr>
              <a:t>次の書類を税関に提示する必要がある。</a:t>
            </a:r>
            <a:endParaRPr lang="en-US" altLang="ja-JP" sz="2000" dirty="0">
              <a:latin typeface="+mn-lt"/>
              <a:ea typeface="+mn-ea"/>
            </a:endParaRPr>
          </a:p>
          <a:p>
            <a:pPr marL="0" indent="0" eaLnBrk="1" hangingPunct="1">
              <a:buClrTx/>
              <a:buSzPct val="100000"/>
              <a:buFont typeface="Wingdings" panose="05000000000000000000" pitchFamily="2" charset="2"/>
              <a:buNone/>
              <a:defRPr/>
            </a:pPr>
            <a:endParaRPr lang="en-US" altLang="zh-TW" sz="1200" dirty="0">
              <a:latin typeface="+mn-lt"/>
              <a:ea typeface="+mn-ea"/>
            </a:endParaRPr>
          </a:p>
          <a:p>
            <a:pPr eaLnBrk="1" hangingPunct="1">
              <a:buClrTx/>
              <a:buSzPct val="100000"/>
              <a:buFont typeface="ＭＳ Ｐゴシック" panose="020B0600070205080204" pitchFamily="50" charset="-128"/>
              <a:buAutoNum type="circleNumDbPlain"/>
              <a:defRPr/>
            </a:pPr>
            <a:r>
              <a:rPr lang="zh-TW" altLang="en-US" sz="2000" dirty="0">
                <a:latin typeface="+mn-lt"/>
                <a:ea typeface="+mn-ea"/>
              </a:rPr>
              <a:t>医薬品等製造業許可証</a:t>
            </a:r>
            <a:r>
              <a:rPr lang="ja-JP" altLang="en-US" sz="2000" dirty="0">
                <a:latin typeface="+mn-lt"/>
                <a:ea typeface="+mn-ea"/>
              </a:rPr>
              <a:t>（</a:t>
            </a:r>
            <a:r>
              <a:rPr lang="zh-TW" altLang="en-US" sz="2000" dirty="0">
                <a:latin typeface="+mn-lt"/>
                <a:ea typeface="+mn-ea"/>
              </a:rPr>
              <a:t>写</a:t>
            </a:r>
            <a:r>
              <a:rPr lang="ja-JP" altLang="en-US" sz="2000" dirty="0">
                <a:latin typeface="+mn-lt"/>
                <a:ea typeface="+mn-ea"/>
              </a:rPr>
              <a:t>）</a:t>
            </a:r>
            <a:endParaRPr lang="en-US" altLang="ja-JP" sz="2000" dirty="0">
              <a:latin typeface="+mn-lt"/>
              <a:ea typeface="+mn-ea"/>
            </a:endParaRPr>
          </a:p>
          <a:p>
            <a:pPr eaLnBrk="1" hangingPunct="1">
              <a:buClrTx/>
              <a:buSzPct val="100000"/>
              <a:buFont typeface="ＭＳ Ｐゴシック" panose="020B0600070205080204" pitchFamily="50" charset="-128"/>
              <a:buAutoNum type="circleNumDbPlain"/>
              <a:defRPr/>
            </a:pPr>
            <a:r>
              <a:rPr lang="ja-JP" altLang="en-US" sz="2000" dirty="0">
                <a:latin typeface="+mn-lt"/>
                <a:ea typeface="+mn-ea"/>
              </a:rPr>
              <a:t>下記のいずれかの写し</a:t>
            </a:r>
            <a:endParaRPr lang="en-US" altLang="ja-JP" sz="2000" dirty="0">
              <a:latin typeface="+mn-lt"/>
              <a:ea typeface="+mn-ea"/>
            </a:endParaRPr>
          </a:p>
          <a:p>
            <a:pPr marL="385762" lvl="1" indent="0">
              <a:buFont typeface="Wingdings" panose="05000000000000000000" pitchFamily="2" charset="2"/>
              <a:buNone/>
              <a:defRPr/>
            </a:pPr>
            <a:r>
              <a:rPr lang="en-US" altLang="ja-JP" sz="1800" dirty="0">
                <a:latin typeface="+mn-lt"/>
                <a:ea typeface="+mn-ea"/>
              </a:rPr>
              <a:t>【</a:t>
            </a:r>
            <a:r>
              <a:rPr lang="ja-JP" altLang="en-US" sz="1800" dirty="0">
                <a:latin typeface="+mn-lt"/>
                <a:ea typeface="+mn-ea"/>
              </a:rPr>
              <a:t>承認、届出済の品目を輸入する場合</a:t>
            </a:r>
            <a:r>
              <a:rPr lang="en-US" altLang="ja-JP" sz="1800" dirty="0">
                <a:latin typeface="+mn-lt"/>
                <a:ea typeface="+mn-ea"/>
              </a:rPr>
              <a:t>】</a:t>
            </a:r>
          </a:p>
          <a:p>
            <a:pPr marL="785812" lvl="2" indent="0">
              <a:buFont typeface="Wingdings" panose="05000000000000000000" pitchFamily="2" charset="2"/>
              <a:buNone/>
              <a:defRPr/>
            </a:pPr>
            <a:r>
              <a:rPr lang="ja-JP" altLang="en-US" sz="1800" dirty="0">
                <a:latin typeface="+mn-lt"/>
                <a:ea typeface="+mn-ea"/>
              </a:rPr>
              <a:t>・医薬品等製造販売承認書</a:t>
            </a:r>
          </a:p>
          <a:p>
            <a:pPr marL="785812" lvl="2" indent="0">
              <a:buFont typeface="Wingdings" panose="05000000000000000000" pitchFamily="2" charset="2"/>
              <a:buNone/>
              <a:defRPr/>
            </a:pPr>
            <a:r>
              <a:rPr lang="ja-JP" altLang="en-US" sz="1800" dirty="0">
                <a:latin typeface="+mn-lt"/>
                <a:ea typeface="+mn-ea"/>
              </a:rPr>
              <a:t>・医薬品等製造販売届書</a:t>
            </a:r>
          </a:p>
          <a:p>
            <a:pPr marL="785812" lvl="2" indent="0">
              <a:buFont typeface="Wingdings" panose="05000000000000000000" pitchFamily="2" charset="2"/>
              <a:buNone/>
              <a:defRPr/>
            </a:pPr>
            <a:r>
              <a:rPr lang="ja-JP" altLang="en-US" sz="1800" dirty="0">
                <a:latin typeface="+mn-lt"/>
                <a:ea typeface="+mn-ea"/>
              </a:rPr>
              <a:t>・医薬品等製造販売認証書</a:t>
            </a:r>
          </a:p>
          <a:p>
            <a:pPr marL="785812" lvl="2" indent="0">
              <a:buFont typeface="Wingdings" panose="05000000000000000000" pitchFamily="2" charset="2"/>
              <a:buNone/>
              <a:defRPr/>
            </a:pPr>
            <a:r>
              <a:rPr lang="ja-JP" altLang="en-US" sz="1800" dirty="0">
                <a:latin typeface="+mn-lt"/>
                <a:ea typeface="+mn-ea"/>
              </a:rPr>
              <a:t>・原薬等登録原簿登録証（</a:t>
            </a:r>
            <a:r>
              <a:rPr lang="fr-FR" altLang="ja-JP" sz="1800" dirty="0">
                <a:latin typeface="+mn-lt"/>
                <a:ea typeface="+mn-ea"/>
              </a:rPr>
              <a:t>MF</a:t>
            </a:r>
            <a:r>
              <a:rPr lang="ja-JP" altLang="en-US" sz="1800" dirty="0">
                <a:latin typeface="+mn-lt"/>
                <a:ea typeface="+mn-ea"/>
              </a:rPr>
              <a:t>登録証）</a:t>
            </a:r>
          </a:p>
          <a:p>
            <a:pPr marL="385762" lvl="1" indent="0">
              <a:buFont typeface="Wingdings" panose="05000000000000000000" pitchFamily="2" charset="2"/>
              <a:buNone/>
              <a:defRPr/>
            </a:pPr>
            <a:r>
              <a:rPr lang="en-US" altLang="ja-JP" sz="1800" dirty="0">
                <a:latin typeface="+mn-lt"/>
                <a:ea typeface="+mn-ea"/>
              </a:rPr>
              <a:t>【</a:t>
            </a:r>
            <a:r>
              <a:rPr lang="ja-JP" altLang="en-US" sz="1800" dirty="0">
                <a:latin typeface="+mn-lt"/>
                <a:ea typeface="+mn-ea"/>
              </a:rPr>
              <a:t>承認申請中の品目を輸入する場合</a:t>
            </a:r>
            <a:r>
              <a:rPr lang="en-US" altLang="ja-JP" sz="1800" dirty="0">
                <a:latin typeface="+mn-lt"/>
                <a:ea typeface="+mn-ea"/>
              </a:rPr>
              <a:t>】</a:t>
            </a:r>
          </a:p>
          <a:p>
            <a:pPr marL="785812" lvl="2" indent="0">
              <a:buFont typeface="Wingdings" panose="05000000000000000000" pitchFamily="2" charset="2"/>
              <a:buNone/>
              <a:defRPr/>
            </a:pPr>
            <a:r>
              <a:rPr lang="ja-JP" altLang="en-US" sz="1800" dirty="0">
                <a:latin typeface="+mn-lt"/>
                <a:ea typeface="+mn-ea"/>
              </a:rPr>
              <a:t>・医薬品製造販売承認申請書または医薬品等製造販売認証申請書</a:t>
            </a:r>
            <a:endParaRPr lang="en-US" altLang="ja-JP" sz="1800" dirty="0">
              <a:latin typeface="+mn-lt"/>
              <a:ea typeface="+mn-ea"/>
            </a:endParaRPr>
          </a:p>
          <a:p>
            <a:pPr marL="0" indent="0">
              <a:buFont typeface="Wingdings" panose="05000000000000000000" pitchFamily="2" charset="2"/>
              <a:buNone/>
              <a:defRPr/>
            </a:pPr>
            <a:r>
              <a:rPr lang="ja-JP" altLang="en-US" sz="2000" dirty="0">
                <a:latin typeface="+mn-lt"/>
                <a:ea typeface="+mn-ea"/>
              </a:rPr>
              <a:t>③ 仕入書（</a:t>
            </a:r>
            <a:r>
              <a:rPr lang="en-US" altLang="ja-JP" sz="2000" dirty="0">
                <a:latin typeface="+mn-lt"/>
                <a:ea typeface="+mn-ea"/>
                <a:cs typeface="Times New Roman" panose="02020603050405020304" pitchFamily="18" charset="0"/>
              </a:rPr>
              <a:t>INVOICE</a:t>
            </a:r>
            <a:r>
              <a:rPr lang="ja-JP" altLang="en-US" sz="2000" dirty="0">
                <a:latin typeface="+mn-lt"/>
                <a:ea typeface="+mn-ea"/>
              </a:rPr>
              <a:t>）、航空貨物運送状（</a:t>
            </a:r>
            <a:r>
              <a:rPr lang="en-US" altLang="ja-JP" sz="2000" dirty="0">
                <a:latin typeface="+mn-lt"/>
                <a:ea typeface="+mn-ea"/>
              </a:rPr>
              <a:t>AWB</a:t>
            </a:r>
            <a:r>
              <a:rPr lang="ja-JP" altLang="en-US" sz="2000" dirty="0">
                <a:latin typeface="+mn-lt"/>
                <a:ea typeface="+mn-ea"/>
              </a:rPr>
              <a:t>）又は船荷証券（</a:t>
            </a:r>
            <a:r>
              <a:rPr lang="en-US" altLang="ja-JP" sz="2000" dirty="0">
                <a:latin typeface="+mn-lt"/>
                <a:ea typeface="+mn-ea"/>
                <a:cs typeface="Arial" panose="020B0604020202020204" pitchFamily="34" charset="0"/>
              </a:rPr>
              <a:t>B/L</a:t>
            </a:r>
            <a:r>
              <a:rPr lang="ja-JP" altLang="en-US" sz="2000" dirty="0">
                <a:latin typeface="+mn-lt"/>
                <a:ea typeface="+mn-ea"/>
              </a:rPr>
              <a:t>）</a:t>
            </a:r>
          </a:p>
        </p:txBody>
      </p:sp>
      <p:sp>
        <p:nvSpPr>
          <p:cNvPr id="11270" name="Rectangle 3"/>
          <p:cNvSpPr txBox="1">
            <a:spLocks noChangeArrowheads="1"/>
          </p:cNvSpPr>
          <p:nvPr/>
        </p:nvSpPr>
        <p:spPr bwMode="auto">
          <a:xfrm>
            <a:off x="468313" y="1231900"/>
            <a:ext cx="5060950" cy="487363"/>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en-US" altLang="ja-JP" sz="2400" b="1" dirty="0">
                <a:latin typeface="+mn-lt"/>
                <a:ea typeface="+mn-ea"/>
              </a:rPr>
              <a:t>【</a:t>
            </a:r>
            <a:r>
              <a:rPr lang="ja-JP" altLang="en-US" sz="2400" b="1" dirty="0">
                <a:latin typeface="+mn-lt"/>
                <a:ea typeface="+mn-ea"/>
              </a:rPr>
              <a:t>税関への提出書類</a:t>
            </a:r>
            <a:r>
              <a:rPr lang="en-US" altLang="ja-JP" sz="2400" b="1" dirty="0">
                <a:latin typeface="+mn-lt"/>
                <a:ea typeface="+mn-ea"/>
              </a:rPr>
              <a:t>】</a:t>
            </a:r>
            <a:endParaRPr lang="ja-JP" altLang="en-US" sz="2400" b="1" dirty="0">
              <a:latin typeface="+mn-lt"/>
              <a:ea typeface="+mn-ea"/>
            </a:endParaRPr>
          </a:p>
        </p:txBody>
      </p:sp>
      <p:sp>
        <p:nvSpPr>
          <p:cNvPr id="9" name="テキスト ボックス 8"/>
          <p:cNvSpPr txBox="1">
            <a:spLocks noChangeArrowheads="1"/>
          </p:cNvSpPr>
          <p:nvPr/>
        </p:nvSpPr>
        <p:spPr bwMode="auto">
          <a:xfrm>
            <a:off x="6689725" y="1317625"/>
            <a:ext cx="1997075"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cs typeface="Arial" panose="020B0604020202020204" pitchFamily="34" charset="0"/>
              </a:rPr>
              <a:t>Ⅳ</a:t>
            </a:r>
            <a:r>
              <a:rPr lang="en-US" altLang="ja-JP" sz="1600" b="1" dirty="0">
                <a:latin typeface="+mn-lt"/>
                <a:ea typeface="+mn-ea"/>
              </a:rPr>
              <a:t>-107  p329</a:t>
            </a:r>
            <a:endParaRPr lang="ja-JP" altLang="en-US" sz="1600" b="1" dirty="0">
              <a:latin typeface="+mn-lt"/>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3013" y="2655888"/>
            <a:ext cx="2554287" cy="3613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3315" name="Rectangle 3"/>
          <p:cNvSpPr txBox="1">
            <a:spLocks noChangeArrowheads="1"/>
          </p:cNvSpPr>
          <p:nvPr/>
        </p:nvSpPr>
        <p:spPr bwMode="auto">
          <a:xfrm>
            <a:off x="468313" y="2613025"/>
            <a:ext cx="5627687" cy="2363788"/>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ja-JP" altLang="en-US" sz="2000" dirty="0">
                <a:latin typeface="+mn-lt"/>
                <a:ea typeface="+mn-ea"/>
              </a:rPr>
              <a:t>輸入する医薬品が他人への販売・授与など営業目的ではない場合には、通関までに「輸入確認申請書」及び確認に必要な資料を厚生労働大臣に提出し、確認を受けなければなりません </a:t>
            </a:r>
            <a:r>
              <a:rPr lang="en-US" altLang="ja-JP" sz="2000" dirty="0">
                <a:latin typeface="+mn-lt"/>
                <a:ea typeface="+mn-ea"/>
              </a:rPr>
              <a:t>(</a:t>
            </a:r>
            <a:r>
              <a:rPr lang="ja-JP" altLang="en-US" sz="2000" dirty="0">
                <a:latin typeface="+mn-lt"/>
                <a:ea typeface="+mn-ea"/>
              </a:rPr>
              <a:t>医薬品医療機器法 第五十六条の二</a:t>
            </a:r>
            <a:r>
              <a:rPr lang="en-US" altLang="ja-JP" sz="2000" dirty="0">
                <a:latin typeface="+mn-lt"/>
                <a:ea typeface="+mn-ea"/>
              </a:rPr>
              <a:t>)</a:t>
            </a:r>
            <a:r>
              <a:rPr lang="ja-JP" altLang="en-US" sz="2000" dirty="0" err="1">
                <a:latin typeface="+mn-lt"/>
                <a:ea typeface="+mn-ea"/>
              </a:rPr>
              <a:t>。</a:t>
            </a:r>
            <a:br>
              <a:rPr lang="en-US" altLang="ja-JP" sz="2000" dirty="0">
                <a:latin typeface="+mn-lt"/>
                <a:ea typeface="+mn-ea"/>
              </a:rPr>
            </a:br>
            <a:r>
              <a:rPr lang="ja-JP" altLang="en-US" sz="2000" dirty="0">
                <a:latin typeface="+mn-lt"/>
                <a:ea typeface="+mn-ea"/>
              </a:rPr>
              <a:t>この確認に基づき発行される、厚生労働大臣（地方厚生局長）の捺印済みの「輸入確認申請書」を「輸入確認証」といい、医薬品の輸入の際に税関に提出します。</a:t>
            </a:r>
            <a:endParaRPr lang="en-US" altLang="ja-JP" sz="2000" dirty="0">
              <a:latin typeface="+mn-lt"/>
              <a:ea typeface="+mn-ea"/>
            </a:endParaRPr>
          </a:p>
        </p:txBody>
      </p:sp>
      <p:sp>
        <p:nvSpPr>
          <p:cNvPr id="13316"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3317"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A738C27-473E-4988-97EB-28CF541D4760}" type="slidenum">
              <a:rPr kumimoji="0" lang="en-US" altLang="ja-JP" sz="1200"/>
              <a:pPr>
                <a:spcBef>
                  <a:spcPct val="0"/>
                </a:spcBef>
                <a:buClrTx/>
                <a:buSzTx/>
                <a:buFontTx/>
                <a:buNone/>
              </a:pPr>
              <a:t>5</a:t>
            </a:fld>
            <a:endParaRPr kumimoji="0" lang="en-US" altLang="ja-JP" sz="1200"/>
          </a:p>
        </p:txBody>
      </p:sp>
      <p:sp>
        <p:nvSpPr>
          <p:cNvPr id="13319"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原薬の輸入 　業以外として輸入する場合</a:t>
            </a:r>
          </a:p>
        </p:txBody>
      </p:sp>
      <p:sp>
        <p:nvSpPr>
          <p:cNvPr id="13320" name="Rectangle 3"/>
          <p:cNvSpPr txBox="1">
            <a:spLocks noChangeArrowheads="1"/>
          </p:cNvSpPr>
          <p:nvPr/>
        </p:nvSpPr>
        <p:spPr bwMode="auto">
          <a:xfrm>
            <a:off x="6330950" y="3154363"/>
            <a:ext cx="2554288" cy="820737"/>
          </a:xfrm>
          <a:prstGeom prst="rect">
            <a:avLst/>
          </a:prstGeom>
          <a:solidFill>
            <a:srgbClr val="00B050">
              <a:alpha val="25098"/>
            </a:srgbClr>
          </a:solidFill>
          <a:ln>
            <a:noFill/>
          </a:ln>
        </p:spPr>
        <p:txBody>
          <a:bodyPr lIns="92075" tIns="46038" rIns="92075" bIns="46038"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800">
                <a:solidFill>
                  <a:srgbClr val="FF0000"/>
                </a:solidFill>
                <a:latin typeface="+mn-lt"/>
                <a:ea typeface="+mn-ea"/>
              </a:rPr>
              <a:t>輸入確認証</a:t>
            </a:r>
            <a:endParaRPr lang="ja-JP" altLang="en-US" sz="2800">
              <a:latin typeface="+mn-lt"/>
              <a:ea typeface="+mn-ea"/>
            </a:endParaRPr>
          </a:p>
        </p:txBody>
      </p:sp>
      <p:sp>
        <p:nvSpPr>
          <p:cNvPr id="13321" name="テキスト ボックス 18"/>
          <p:cNvSpPr txBox="1">
            <a:spLocks noChangeArrowheads="1"/>
          </p:cNvSpPr>
          <p:nvPr/>
        </p:nvSpPr>
        <p:spPr bwMode="auto">
          <a:xfrm>
            <a:off x="457200" y="1743075"/>
            <a:ext cx="3201988" cy="492125"/>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en-US" altLang="ja-JP" sz="2600" b="1" dirty="0">
                <a:latin typeface="+mn-lt"/>
                <a:ea typeface="+mn-ea"/>
              </a:rPr>
              <a:t>【</a:t>
            </a:r>
            <a:r>
              <a:rPr lang="ja-JP" altLang="en-US" sz="2600" b="1" dirty="0">
                <a:latin typeface="+mn-lt"/>
                <a:ea typeface="+mn-ea"/>
              </a:rPr>
              <a:t>輸入確認証の提出</a:t>
            </a:r>
            <a:r>
              <a:rPr lang="en-US" altLang="ja-JP" sz="2600" b="1" dirty="0">
                <a:latin typeface="+mn-lt"/>
                <a:ea typeface="+mn-ea"/>
              </a:rPr>
              <a:t>】</a:t>
            </a:r>
            <a:endParaRPr lang="ja-JP" altLang="en-US" sz="2600" b="1" dirty="0">
              <a:latin typeface="+mn-lt"/>
              <a:ea typeface="+mn-ea"/>
            </a:endParaRPr>
          </a:p>
        </p:txBody>
      </p:sp>
      <p:sp>
        <p:nvSpPr>
          <p:cNvPr id="13322" name="円/楕円 3"/>
          <p:cNvSpPr>
            <a:spLocks noChangeArrowheads="1"/>
          </p:cNvSpPr>
          <p:nvPr/>
        </p:nvSpPr>
        <p:spPr bwMode="auto">
          <a:xfrm>
            <a:off x="8353425" y="5129212"/>
            <a:ext cx="523875" cy="555625"/>
          </a:xfrm>
          <a:prstGeom prst="ellipse">
            <a:avLst/>
          </a:prstGeom>
          <a:noFill/>
          <a:ln w="63500" algn="ctr">
            <a:solidFill>
              <a:srgbClr val="FF0000"/>
            </a:solidFill>
            <a:round/>
            <a:headEnd/>
            <a:tailEnd/>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200" b="1">
                <a:solidFill>
                  <a:srgbClr val="FF0000"/>
                </a:solidFill>
                <a:latin typeface="+mn-lt"/>
                <a:ea typeface="+mn-ea"/>
              </a:rPr>
              <a:t>印</a:t>
            </a:r>
          </a:p>
        </p:txBody>
      </p:sp>
      <p:sp>
        <p:nvSpPr>
          <p:cNvPr id="12" name="テキスト ボックス 8"/>
          <p:cNvSpPr txBox="1">
            <a:spLocks noChangeArrowheads="1"/>
          </p:cNvSpPr>
          <p:nvPr/>
        </p:nvSpPr>
        <p:spPr bwMode="auto">
          <a:xfrm>
            <a:off x="6689725" y="1317625"/>
            <a:ext cx="1997075"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cs typeface="Arial" panose="020B0604020202020204" pitchFamily="34" charset="0"/>
              </a:rPr>
              <a:t>Ⅳ-108  p330</a:t>
            </a:r>
            <a:endParaRPr lang="ja-JP" altLang="en-US" sz="1600" b="1" dirty="0">
              <a:latin typeface="+mn-lt"/>
              <a:ea typeface="+mn-ea"/>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フッター プレースホルダー 3"/>
          <p:cNvSpPr txBox="1">
            <a:spLocks noGrp="1"/>
          </p:cNvSpPr>
          <p:nvPr/>
        </p:nvSpPr>
        <p:spPr bwMode="auto">
          <a:xfrm>
            <a:off x="3124200" y="6248400"/>
            <a:ext cx="2895600" cy="457200"/>
          </a:xfrm>
          <a:prstGeom prst="rect">
            <a:avLst/>
          </a:prstGeom>
          <a:noFill/>
          <a:ln>
            <a:noFill/>
          </a:ln>
          <a:effec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kumimoji="0" lang="en-US" altLang="ja-JP" sz="1200">
                <a:latin typeface="+mn-lt"/>
                <a:ea typeface="+mn-ea"/>
              </a:rPr>
              <a:t>日本医薬品原薬工業会　法規委員会</a:t>
            </a:r>
          </a:p>
        </p:txBody>
      </p:sp>
      <p:sp>
        <p:nvSpPr>
          <p:cNvPr id="15363" name="スライド番号プレースホルダー 4"/>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0277E922-7603-495C-A792-1C4EDB904F5E}" type="slidenum">
              <a:rPr kumimoji="0" lang="en-US" altLang="ja-JP" sz="1200"/>
              <a:pPr algn="r" eaLnBrk="1" hangingPunct="1">
                <a:spcBef>
                  <a:spcPct val="0"/>
                </a:spcBef>
                <a:buClrTx/>
                <a:buSzTx/>
                <a:buFontTx/>
                <a:buNone/>
              </a:pPr>
              <a:t>6</a:t>
            </a:fld>
            <a:endParaRPr kumimoji="0" lang="en-US" altLang="ja-JP" sz="1200"/>
          </a:p>
        </p:txBody>
      </p:sp>
      <p:sp>
        <p:nvSpPr>
          <p:cNvPr id="15365"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原薬の輸入 　業以外として輸入する場合</a:t>
            </a:r>
          </a:p>
        </p:txBody>
      </p:sp>
      <p:graphicFrame>
        <p:nvGraphicFramePr>
          <p:cNvPr id="4" name="表 3"/>
          <p:cNvGraphicFramePr>
            <a:graphicFrameLocks noGrp="1"/>
          </p:cNvGraphicFramePr>
          <p:nvPr/>
        </p:nvGraphicFramePr>
        <p:xfrm>
          <a:off x="468313" y="3970338"/>
          <a:ext cx="8218487" cy="1798637"/>
        </p:xfrm>
        <a:graphic>
          <a:graphicData uri="http://schemas.openxmlformats.org/drawingml/2006/table">
            <a:tbl>
              <a:tblPr firstRow="1" bandRow="1">
                <a:tableStyleId>{5C22544A-7EE6-4342-B048-85BDC9FD1C3A}</a:tableStyleId>
              </a:tblPr>
              <a:tblGrid>
                <a:gridCol w="2411990">
                  <a:extLst>
                    <a:ext uri="{9D8B030D-6E8A-4147-A177-3AD203B41FA5}">
                      <a16:colId xmlns:a16="http://schemas.microsoft.com/office/drawing/2014/main" val="20000"/>
                    </a:ext>
                  </a:extLst>
                </a:gridCol>
                <a:gridCol w="5806497">
                  <a:extLst>
                    <a:ext uri="{9D8B030D-6E8A-4147-A177-3AD203B41FA5}">
                      <a16:colId xmlns:a16="http://schemas.microsoft.com/office/drawing/2014/main" val="20001"/>
                    </a:ext>
                  </a:extLst>
                </a:gridCol>
              </a:tblGrid>
              <a:tr h="396311">
                <a:tc>
                  <a:txBody>
                    <a:bodyPr/>
                    <a:lstStyle/>
                    <a:p>
                      <a:r>
                        <a:rPr kumimoji="1" lang="ja-JP" altLang="en-US" sz="2000" dirty="0"/>
                        <a:t>提出先</a:t>
                      </a:r>
                    </a:p>
                  </a:txBody>
                  <a:tcPr marL="91443" marR="91443" marT="45729" marB="45729" anchor="ctr"/>
                </a:tc>
                <a:tc>
                  <a:txBody>
                    <a:bodyPr/>
                    <a:lstStyle/>
                    <a:p>
                      <a:r>
                        <a:rPr kumimoji="1" lang="ja-JP" altLang="en-US" sz="2000" dirty="0"/>
                        <a:t>通関場所</a:t>
                      </a:r>
                    </a:p>
                  </a:txBody>
                  <a:tcPr marL="91443" marR="91443" marT="45729" marB="45729" anchor="ctr"/>
                </a:tc>
                <a:extLst>
                  <a:ext uri="{0D108BD9-81ED-4DB2-BD59-A6C34878D82A}">
                    <a16:rowId xmlns:a16="http://schemas.microsoft.com/office/drawing/2014/main" val="10000"/>
                  </a:ext>
                </a:extLst>
              </a:tr>
              <a:tr h="701163">
                <a:tc>
                  <a:txBody>
                    <a:bodyPr/>
                    <a:lstStyle/>
                    <a:p>
                      <a:r>
                        <a:rPr kumimoji="1" lang="ja-JP" altLang="en-US" sz="2000" dirty="0"/>
                        <a:t>関東信越厚生局</a:t>
                      </a:r>
                      <a:endParaRPr kumimoji="1" lang="en-US" altLang="ja-JP" sz="2000" dirty="0"/>
                    </a:p>
                  </a:txBody>
                  <a:tcPr marL="91443" marR="91443" marT="45729" marB="45729" anchor="ctr"/>
                </a:tc>
                <a:tc>
                  <a:txBody>
                    <a:bodyPr/>
                    <a:lstStyle/>
                    <a:p>
                      <a:r>
                        <a:rPr kumimoji="1" lang="ja-JP" altLang="en-US" sz="2000" dirty="0"/>
                        <a:t>函館、東京、横浜税関</a:t>
                      </a:r>
                    </a:p>
                  </a:txBody>
                  <a:tcPr marL="91443" marR="91443" marT="45729" marB="45729" anchor="ctr"/>
                </a:tc>
                <a:extLst>
                  <a:ext uri="{0D108BD9-81ED-4DB2-BD59-A6C34878D82A}">
                    <a16:rowId xmlns:a16="http://schemas.microsoft.com/office/drawing/2014/main" val="10001"/>
                  </a:ext>
                </a:extLst>
              </a:tr>
              <a:tr h="701163">
                <a:tc>
                  <a:txBody>
                    <a:bodyPr/>
                    <a:lstStyle/>
                    <a:p>
                      <a:r>
                        <a:rPr kumimoji="1" lang="ja-JP" altLang="en-US" sz="2000" dirty="0"/>
                        <a:t>近畿厚生局</a:t>
                      </a:r>
                    </a:p>
                  </a:txBody>
                  <a:tcPr marL="91443" marR="91443" marT="45729" marB="45729" anchor="ctr"/>
                </a:tc>
                <a:tc>
                  <a:txBody>
                    <a:bodyPr/>
                    <a:lstStyle/>
                    <a:p>
                      <a:r>
                        <a:rPr kumimoji="1" lang="ja-JP" altLang="en-US" sz="2000" dirty="0"/>
                        <a:t>名古屋、大阪、神戸、門司、長崎、沖縄地区税関</a:t>
                      </a:r>
                    </a:p>
                  </a:txBody>
                  <a:tcPr marL="91443" marR="91443" marT="45729" marB="45729" anchor="ctr"/>
                </a:tc>
                <a:extLst>
                  <a:ext uri="{0D108BD9-81ED-4DB2-BD59-A6C34878D82A}">
                    <a16:rowId xmlns:a16="http://schemas.microsoft.com/office/drawing/2014/main" val="10002"/>
                  </a:ext>
                </a:extLst>
              </a:tr>
            </a:tbl>
          </a:graphicData>
        </a:graphic>
      </p:graphicFrame>
      <p:sp>
        <p:nvSpPr>
          <p:cNvPr id="15380" name="テキスト ボックス 2"/>
          <p:cNvSpPr txBox="1">
            <a:spLocks noChangeArrowheads="1"/>
          </p:cNvSpPr>
          <p:nvPr/>
        </p:nvSpPr>
        <p:spPr bwMode="auto">
          <a:xfrm>
            <a:off x="457200" y="2417160"/>
            <a:ext cx="8455025" cy="132397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000" dirty="0">
                <a:latin typeface="+mn-lt"/>
                <a:ea typeface="+mn-ea"/>
              </a:rPr>
              <a:t>輸入確認証に関わる書類は原則、オンライン（医薬品医療機器等輸出入オンライン手続システム）または郵送で地方厚生局に提出します。 </a:t>
            </a:r>
            <a:endParaRPr lang="en-US" altLang="ja-JP" sz="2000" dirty="0">
              <a:latin typeface="+mn-lt"/>
              <a:ea typeface="+mn-ea"/>
            </a:endParaRPr>
          </a:p>
          <a:p>
            <a:pPr>
              <a:spcBef>
                <a:spcPct val="0"/>
              </a:spcBef>
              <a:buClrTx/>
              <a:buSzTx/>
              <a:buFontTx/>
              <a:buNone/>
              <a:defRPr/>
            </a:pPr>
            <a:r>
              <a:rPr lang="ja-JP" altLang="en-US" sz="2000" dirty="0">
                <a:latin typeface="+mn-lt"/>
                <a:ea typeface="+mn-ea"/>
              </a:rPr>
              <a:t>緊急を要する場合は電話による相談も可能ですが、提出先により電話受付時間が異なるので、注意しましょう。</a:t>
            </a:r>
          </a:p>
        </p:txBody>
      </p:sp>
      <p:sp>
        <p:nvSpPr>
          <p:cNvPr id="15381" name="Rectangle 3"/>
          <p:cNvSpPr txBox="1">
            <a:spLocks noChangeArrowheads="1"/>
          </p:cNvSpPr>
          <p:nvPr/>
        </p:nvSpPr>
        <p:spPr bwMode="auto">
          <a:xfrm>
            <a:off x="457200" y="1743075"/>
            <a:ext cx="5060950" cy="487363"/>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en-US" altLang="ja-JP" sz="2600" b="1" dirty="0">
                <a:latin typeface="+mn-lt"/>
                <a:ea typeface="+mn-ea"/>
              </a:rPr>
              <a:t>【</a:t>
            </a:r>
            <a:r>
              <a:rPr lang="ja-JP" altLang="en-US" sz="2600" b="1" dirty="0">
                <a:latin typeface="+mn-lt"/>
                <a:ea typeface="+mn-ea"/>
              </a:rPr>
              <a:t>輸入確認証の申請先</a:t>
            </a:r>
            <a:r>
              <a:rPr lang="en-US" altLang="ja-JP" sz="2600" b="1" dirty="0">
                <a:latin typeface="+mn-lt"/>
                <a:ea typeface="+mn-ea"/>
              </a:rPr>
              <a:t>】</a:t>
            </a:r>
            <a:endParaRPr lang="ja-JP" altLang="en-US" sz="2600" b="1" dirty="0">
              <a:latin typeface="+mn-lt"/>
              <a:ea typeface="+mn-ea"/>
            </a:endParaRPr>
          </a:p>
        </p:txBody>
      </p:sp>
      <p:sp>
        <p:nvSpPr>
          <p:cNvPr id="10" name="テキスト ボックス 8"/>
          <p:cNvSpPr txBox="1">
            <a:spLocks noChangeArrowheads="1"/>
          </p:cNvSpPr>
          <p:nvPr/>
        </p:nvSpPr>
        <p:spPr bwMode="auto">
          <a:xfrm>
            <a:off x="6899275" y="1317625"/>
            <a:ext cx="1787525"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cs typeface="Arial" panose="020B0604020202020204" pitchFamily="34" charset="0"/>
              </a:rPr>
              <a:t>Ⅳ-110  p332</a:t>
            </a:r>
            <a:endParaRPr lang="ja-JP" altLang="en-US" sz="1600" b="1" dirty="0">
              <a:latin typeface="+mn-lt"/>
              <a:ea typeface="+mn-ea"/>
              <a:cs typeface="Arial" panose="020B0604020202020204" pitchFamily="34" charset="0"/>
            </a:endParaRPr>
          </a:p>
        </p:txBody>
      </p:sp>
    </p:spTree>
  </p:cSld>
  <p:clrMapOvr>
    <a:masterClrMapping/>
  </p:clrMapOvr>
</p:sld>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5634</TotalTime>
  <Words>1418</Words>
  <Application>Microsoft Office PowerPoint</Application>
  <PresentationFormat>画面に合わせる (4:3)</PresentationFormat>
  <Paragraphs>122</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ＭＳ Ｐ明朝</vt:lpstr>
      <vt:lpstr>Arial</vt:lpstr>
      <vt:lpstr>Arial Black</vt:lpstr>
      <vt:lpstr>Times New Roman</vt:lpstr>
      <vt:lpstr>Wingdings</vt:lpstr>
      <vt:lpstr>原薬工　報告</vt:lpstr>
      <vt:lpstr>原薬の輸入</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一般用医薬品の承認審査</dc:title>
  <dc:creator>E923120</dc:creator>
  <cp:lastModifiedBy>DNP</cp:lastModifiedBy>
  <cp:revision>291</cp:revision>
  <cp:lastPrinted>2023-11-20T07:27:53Z</cp:lastPrinted>
  <dcterms:created xsi:type="dcterms:W3CDTF">2004-08-17T06:39:06Z</dcterms:created>
  <dcterms:modified xsi:type="dcterms:W3CDTF">2024-05-13T07:36:11Z</dcterms:modified>
</cp:coreProperties>
</file>