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xml" ContentType="application/vnd.openxmlformats-officedocument.presentationml.tags+xml"/>
  <Override PartName="/ppt/notesSlides/notesSlide5.xml" ContentType="application/vnd.openxmlformats-officedocument.presentationml.notesSlide+xml"/>
  <Override PartName="/ppt/tags/tag2.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25"/>
  </p:notesMasterIdLst>
  <p:handoutMasterIdLst>
    <p:handoutMasterId r:id="rId26"/>
  </p:handoutMasterIdLst>
  <p:sldIdLst>
    <p:sldId id="343" r:id="rId2"/>
    <p:sldId id="329" r:id="rId3"/>
    <p:sldId id="295" r:id="rId4"/>
    <p:sldId id="315" r:id="rId5"/>
    <p:sldId id="319" r:id="rId6"/>
    <p:sldId id="320" r:id="rId7"/>
    <p:sldId id="344" r:id="rId8"/>
    <p:sldId id="327" r:id="rId9"/>
    <p:sldId id="309" r:id="rId10"/>
    <p:sldId id="328" r:id="rId11"/>
    <p:sldId id="330" r:id="rId12"/>
    <p:sldId id="331" r:id="rId13"/>
    <p:sldId id="333" r:id="rId14"/>
    <p:sldId id="332" r:id="rId15"/>
    <p:sldId id="334" r:id="rId16"/>
    <p:sldId id="335" r:id="rId17"/>
    <p:sldId id="336" r:id="rId18"/>
    <p:sldId id="337" r:id="rId19"/>
    <p:sldId id="338" r:id="rId20"/>
    <p:sldId id="339" r:id="rId21"/>
    <p:sldId id="345" r:id="rId22"/>
    <p:sldId id="346" r:id="rId23"/>
    <p:sldId id="347" r:id="rId24"/>
  </p:sldIdLst>
  <p:sldSz cx="9144000" cy="6858000" type="screen4x3"/>
  <p:notesSz cx="6807200" cy="9939338"/>
  <p:defaultTextStyle>
    <a:defPPr>
      <a:defRPr lang="ja-JP"/>
    </a:defPPr>
    <a:lvl1pPr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5">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竹田 智暁" initials="" lastIdx="1" clrIdx="0"/>
  <p:cmAuthor id="2" name="田中 利永子" initials="田中" lastIdx="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0066"/>
    <a:srgbClr val="07C8C8"/>
    <a:srgbClr val="44E8FE"/>
    <a:srgbClr val="00C8C8"/>
    <a:srgbClr val="FFFF00"/>
    <a:srgbClr val="003399"/>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34" autoAdjust="0"/>
    <p:restoredTop sz="72346" autoAdjust="0"/>
  </p:normalViewPr>
  <p:slideViewPr>
    <p:cSldViewPr snapToGrid="0">
      <p:cViewPr varScale="1">
        <p:scale>
          <a:sx n="66" d="100"/>
          <a:sy n="66" d="100"/>
        </p:scale>
        <p:origin x="528" y="60"/>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772"/>
    </p:cViewPr>
  </p:sorterViewPr>
  <p:notesViewPr>
    <p:cSldViewPr snapToGrid="0">
      <p:cViewPr varScale="1">
        <p:scale>
          <a:sx n="74" d="100"/>
          <a:sy n="74" d="100"/>
        </p:scale>
        <p:origin x="-2112" y="-96"/>
      </p:cViewPr>
      <p:guideLst>
        <p:guide orient="horz" pos="3130"/>
        <p:guide pos="214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1" name="Rectangle 3"/>
          <p:cNvSpPr>
            <a:spLocks noGrp="1" noChangeArrowheads="1"/>
          </p:cNvSpPr>
          <p:nvPr>
            <p:ph type="dt" sz="quarter" idx="1"/>
          </p:nvPr>
        </p:nvSpPr>
        <p:spPr bwMode="auto">
          <a:xfrm>
            <a:off x="3857625"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2" name="Rectangle 4"/>
          <p:cNvSpPr>
            <a:spLocks noGrp="1" noChangeArrowheads="1"/>
          </p:cNvSpPr>
          <p:nvPr>
            <p:ph type="ftr" sz="quarter" idx="2"/>
          </p:nvPr>
        </p:nvSpPr>
        <p:spPr bwMode="auto">
          <a:xfrm>
            <a:off x="0" y="9442450"/>
            <a:ext cx="2949575"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17413" name="Rectangle 5"/>
          <p:cNvSpPr>
            <a:spLocks noGrp="1" noChangeArrowheads="1"/>
          </p:cNvSpPr>
          <p:nvPr>
            <p:ph type="sldNum" sz="quarter" idx="3"/>
          </p:nvPr>
        </p:nvSpPr>
        <p:spPr bwMode="auto">
          <a:xfrm>
            <a:off x="3857625" y="9442450"/>
            <a:ext cx="2949575" cy="496888"/>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7B0FCED1-51FD-43B1-A912-F564C7A4F053}" type="slidenum">
              <a:rPr lang="en-US" altLang="ja-JP"/>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bwMode="auto">
          <a:xfrm>
            <a:off x="0"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62467" name="Rectangle 3"/>
          <p:cNvSpPr>
            <a:spLocks noGrp="1" noChangeArrowheads="1"/>
          </p:cNvSpPr>
          <p:nvPr>
            <p:ph type="dt" idx="1"/>
          </p:nvPr>
        </p:nvSpPr>
        <p:spPr bwMode="auto">
          <a:xfrm>
            <a:off x="3856038" y="0"/>
            <a:ext cx="2949575" cy="496888"/>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920750" y="746125"/>
            <a:ext cx="4967288" cy="37258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2469" name="Rectangle 5"/>
          <p:cNvSpPr>
            <a:spLocks noGrp="1" noChangeArrowheads="1"/>
          </p:cNvSpPr>
          <p:nvPr>
            <p:ph type="body" sz="quarter" idx="3"/>
          </p:nvPr>
        </p:nvSpPr>
        <p:spPr bwMode="auto">
          <a:xfrm>
            <a:off x="681038" y="4721225"/>
            <a:ext cx="5445125" cy="4471988"/>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2470" name="Rectangle 6"/>
          <p:cNvSpPr>
            <a:spLocks noGrp="1" noChangeArrowheads="1"/>
          </p:cNvSpPr>
          <p:nvPr>
            <p:ph type="ftr" sz="quarter" idx="4"/>
          </p:nvPr>
        </p:nvSpPr>
        <p:spPr bwMode="auto">
          <a:xfrm>
            <a:off x="0" y="9440863"/>
            <a:ext cx="2949575"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sz="1200">
                <a:latin typeface="Times New Roman" pitchFamily="18" charset="0"/>
                <a:ea typeface="ＭＳ Ｐゴシック" charset="-128"/>
              </a:defRPr>
            </a:lvl1pPr>
          </a:lstStyle>
          <a:p>
            <a:pPr>
              <a:defRPr/>
            </a:pPr>
            <a:endParaRPr lang="en-US" altLang="ja-JP"/>
          </a:p>
        </p:txBody>
      </p:sp>
      <p:sp>
        <p:nvSpPr>
          <p:cNvPr id="62471" name="Rectangle 7"/>
          <p:cNvSpPr>
            <a:spLocks noGrp="1" noChangeArrowheads="1"/>
          </p:cNvSpPr>
          <p:nvPr>
            <p:ph type="sldNum" sz="quarter" idx="5"/>
          </p:nvPr>
        </p:nvSpPr>
        <p:spPr bwMode="auto">
          <a:xfrm>
            <a:off x="3856038" y="9440863"/>
            <a:ext cx="2949575" cy="496887"/>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a:latin typeface="Times New Roman" panose="02020603050405020304" pitchFamily="18" charset="0"/>
              </a:defRPr>
            </a:lvl1pPr>
          </a:lstStyle>
          <a:p>
            <a:fld id="{316C8AE3-0237-4E8B-B140-AAE704E29605}" type="slidenum">
              <a:rPr lang="en-US" altLang="ja-JP"/>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D9267898-C4A9-4772-862D-2D6EB2E5786C}" type="slidenum">
              <a:rPr lang="en-US" altLang="ja-JP" sz="1200">
                <a:latin typeface="Times New Roman" panose="02020603050405020304" pitchFamily="18" charset="0"/>
              </a:rPr>
              <a:pPr/>
              <a:t>1</a:t>
            </a:fld>
            <a:endParaRPr lang="en-US" altLang="ja-JP" sz="1200">
              <a:latin typeface="Times New Roman" panose="02020603050405020304" pitchFamily="18"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この「変更の管理」に関する資料では、</a:t>
            </a:r>
            <a:endParaRPr lang="en-US" altLang="ja-JP" dirty="0"/>
          </a:p>
          <a:p>
            <a:pPr eaLnBrk="1" hangingPunct="1"/>
            <a:endParaRPr lang="en-US" altLang="ja-JP" dirty="0"/>
          </a:p>
          <a:p>
            <a:pPr eaLnBrk="1" hangingPunct="1"/>
            <a:r>
              <a:rPr lang="ja-JP" altLang="en-US" dirty="0"/>
              <a:t>ＭＦの変更</a:t>
            </a:r>
          </a:p>
          <a:p>
            <a:pPr eaLnBrk="1" hangingPunct="1"/>
            <a:r>
              <a:rPr lang="ja-JP" altLang="en-US" dirty="0"/>
              <a:t>軽微変更届出</a:t>
            </a:r>
          </a:p>
          <a:p>
            <a:pPr eaLnBrk="1" hangingPunct="1"/>
            <a:r>
              <a:rPr lang="ja-JP" altLang="en-US" dirty="0"/>
              <a:t>製造業許可関係の変更</a:t>
            </a:r>
          </a:p>
          <a:p>
            <a:pPr eaLnBrk="1" hangingPunct="1"/>
            <a:r>
              <a:rPr lang="ja-JP" altLang="en-US" dirty="0"/>
              <a:t>輸出入に関する変更</a:t>
            </a:r>
            <a:endParaRPr lang="en-US" altLang="ja-JP" dirty="0"/>
          </a:p>
          <a:p>
            <a:pPr eaLnBrk="1" hangingPunct="1"/>
            <a:endParaRPr lang="en-US" altLang="ja-JP" dirty="0"/>
          </a:p>
          <a:p>
            <a:pPr eaLnBrk="1" hangingPunct="1"/>
            <a:r>
              <a:rPr lang="ja-JP" altLang="en-US" dirty="0"/>
              <a:t>について説明します。</a:t>
            </a:r>
            <a:endParaRPr lang="en-US" altLang="ja-JP" dirty="0"/>
          </a:p>
          <a:p>
            <a:pPr eaLnBrk="1" hangingPunct="1"/>
            <a:endParaRPr lang="en-US" altLang="ja-JP" dirty="0"/>
          </a:p>
          <a:p>
            <a:pPr eaLnBrk="1" hangingPunct="1"/>
            <a:endParaRPr lang="ja-JP" altLang="ja-JP"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 イメージ プレースホルダー 1"/>
          <p:cNvSpPr>
            <a:spLocks noGrp="1" noRot="1" noChangeAspect="1" noChangeArrowheads="1" noTextEdit="1"/>
          </p:cNvSpPr>
          <p:nvPr>
            <p:ph type="sldImg"/>
          </p:nvPr>
        </p:nvSpPr>
        <p:spPr>
          <a:ln/>
        </p:spPr>
      </p:sp>
      <p:sp>
        <p:nvSpPr>
          <p:cNvPr id="25603"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dirty="0"/>
              <a:t>軽微変更届出の提出先は総合機構です。</a:t>
            </a:r>
            <a:endParaRPr lang="en-US" altLang="ja-JP" dirty="0"/>
          </a:p>
          <a:p>
            <a:endParaRPr lang="en-US" altLang="ja-JP" dirty="0"/>
          </a:p>
          <a:p>
            <a:r>
              <a:rPr lang="ja-JP" altLang="en-US" dirty="0"/>
              <a:t>提出資料は、様式第百二十五で規定された軽微変更届出、届出事項に係る適切なバリデーション、代表者名で適切に変更管理を実施した宣誓書および届出内容のＦＤが必要となります。</a:t>
            </a:r>
            <a:endParaRPr lang="en-US" altLang="ja-JP" dirty="0"/>
          </a:p>
          <a:p>
            <a:endParaRPr lang="en-US" altLang="ja-JP" dirty="0"/>
          </a:p>
          <a:p>
            <a:r>
              <a:rPr lang="ja-JP" altLang="en-US" dirty="0"/>
              <a:t>提出時期は変更を行った時点、又は当該変更により製造された製品の出荷時のいずれかを変更時点と定め、その日から</a:t>
            </a:r>
            <a:r>
              <a:rPr lang="en-US" altLang="ja-JP" dirty="0"/>
              <a:t>30</a:t>
            </a:r>
            <a:r>
              <a:rPr lang="ja-JP" altLang="en-US" dirty="0"/>
              <a:t>日以内となります。</a:t>
            </a:r>
            <a:endParaRPr lang="en-US" altLang="ja-JP" dirty="0"/>
          </a:p>
          <a:p>
            <a:endParaRPr lang="en-US" altLang="ja-JP" dirty="0"/>
          </a:p>
          <a:p>
            <a:endParaRPr lang="ja-JP" altLang="en-US" dirty="0"/>
          </a:p>
        </p:txBody>
      </p:sp>
      <p:sp>
        <p:nvSpPr>
          <p:cNvPr id="25604"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06DB2020-A89E-4B4B-B553-C98D4127F40D}" type="slidenum">
              <a:rPr lang="en-US" altLang="ja-JP" sz="1200">
                <a:latin typeface="Times New Roman" panose="02020603050405020304" pitchFamily="18" charset="0"/>
              </a:rPr>
              <a:pPr/>
              <a:t>10</a:t>
            </a:fld>
            <a:endParaRPr lang="en-US" altLang="ja-JP" sz="1200">
              <a:latin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 イメージ プレースホルダー 1"/>
          <p:cNvSpPr>
            <a:spLocks noGrp="1" noRot="1" noChangeAspect="1" noChangeArrowheads="1" noTextEdit="1"/>
          </p:cNvSpPr>
          <p:nvPr>
            <p:ph type="sldImg"/>
          </p:nvPr>
        </p:nvSpPr>
        <p:spPr>
          <a:ln/>
        </p:spPr>
      </p:sp>
      <p:sp>
        <p:nvSpPr>
          <p:cNvPr id="27651"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dirty="0"/>
              <a:t>続いて製造業許可関係の変更の手続きです。</a:t>
            </a:r>
            <a:endParaRPr lang="en-US" altLang="ja-JP" dirty="0"/>
          </a:p>
          <a:p>
            <a:endParaRPr lang="en-US" altLang="ja-JP" dirty="0"/>
          </a:p>
          <a:p>
            <a:r>
              <a:rPr lang="ja-JP" altLang="en-US" dirty="0"/>
              <a:t>製造業許可取得後に届出事項に変更が生じた場合は、変更の事実が発生してから</a:t>
            </a:r>
            <a:r>
              <a:rPr lang="en-US" altLang="ja-JP" dirty="0"/>
              <a:t>30</a:t>
            </a:r>
            <a:r>
              <a:rPr lang="ja-JP" altLang="en-US" dirty="0"/>
              <a:t>日以内に届出が必要です。また、変更事項が生じる毎に変更届の提出が必要となります。</a:t>
            </a:r>
            <a:endParaRPr lang="en-US" altLang="ja-JP" dirty="0"/>
          </a:p>
          <a:p>
            <a:endParaRPr lang="en-US" altLang="ja-JP" dirty="0"/>
          </a:p>
          <a:p>
            <a:r>
              <a:rPr lang="ja-JP" altLang="en-US" dirty="0"/>
              <a:t>届出が必要な項目は「製造業者の氏名・住所」、「管理者又は管理者の氏名、住所」、「責任役員の氏名」、「製造所の名称」、「構造設備の主要部分」、「製造所の休止・廃止・再開」です。</a:t>
            </a:r>
            <a:endParaRPr lang="en-US" altLang="ja-JP" dirty="0"/>
          </a:p>
          <a:p>
            <a:r>
              <a:rPr lang="ja-JP" altLang="en-US" dirty="0"/>
              <a:t>なお、変更届、休廃止届については費用は発生しません。</a:t>
            </a:r>
            <a:endParaRPr lang="en-US" altLang="ja-JP" dirty="0"/>
          </a:p>
          <a:p>
            <a:endParaRPr lang="en-US" altLang="ja-JP" dirty="0"/>
          </a:p>
          <a:p>
            <a:r>
              <a:rPr lang="ja-JP" altLang="en-US" dirty="0"/>
              <a:t>届出書は正本</a:t>
            </a:r>
            <a:r>
              <a:rPr lang="en-US" altLang="ja-JP" dirty="0"/>
              <a:t>1</a:t>
            </a:r>
            <a:r>
              <a:rPr lang="ja-JP" altLang="en-US" dirty="0"/>
              <a:t>通、副本</a:t>
            </a:r>
            <a:r>
              <a:rPr lang="en-US" altLang="ja-JP" dirty="0"/>
              <a:t>2</a:t>
            </a:r>
            <a:r>
              <a:rPr lang="ja-JP" altLang="en-US" dirty="0"/>
              <a:t>通を作成します。届出書は都道府県知事宛てに作成しますが、提出先は都道府県の担当部署（都道府県によっては保健所）なので注意してください。</a:t>
            </a:r>
            <a:endParaRPr lang="en-US" altLang="ja-JP" dirty="0"/>
          </a:p>
          <a:p>
            <a:endParaRPr lang="en-US" altLang="ja-JP" dirty="0"/>
          </a:p>
          <a:p>
            <a:r>
              <a:rPr lang="ja-JP" altLang="en-US" dirty="0"/>
              <a:t>なお、「製造区分」を変更・追加する場合は変更の届出ではなく、変更</a:t>
            </a:r>
            <a:r>
              <a:rPr lang="en-US" altLang="ja-JP" dirty="0"/>
              <a:t>/</a:t>
            </a:r>
            <a:r>
              <a:rPr lang="ja-JP" altLang="en-US" dirty="0"/>
              <a:t>追加の「申請」となります（実施前に当局の認証を得る必要がある）。また、この場合、費用が発生します。</a:t>
            </a:r>
            <a:endParaRPr lang="en-US" altLang="ja-JP" dirty="0"/>
          </a:p>
        </p:txBody>
      </p:sp>
      <p:sp>
        <p:nvSpPr>
          <p:cNvPr id="27652"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E627B689-AA65-4B8C-B596-8968849892B1}" type="slidenum">
              <a:rPr lang="en-US" altLang="ja-JP" sz="1200">
                <a:latin typeface="Times New Roman" panose="02020603050405020304" pitchFamily="18" charset="0"/>
              </a:rPr>
              <a:pPr/>
              <a:t>11</a:t>
            </a:fld>
            <a:endParaRPr lang="en-US" altLang="ja-JP" sz="1200">
              <a:latin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 イメージ プレースホルダー 1"/>
          <p:cNvSpPr>
            <a:spLocks noGrp="1" noRot="1" noChangeAspect="1" noChangeArrowheads="1" noTextEdit="1"/>
          </p:cNvSpPr>
          <p:nvPr>
            <p:ph type="sldImg"/>
          </p:nvPr>
        </p:nvSpPr>
        <p:spPr>
          <a:ln/>
        </p:spPr>
      </p:sp>
      <p:sp>
        <p:nvSpPr>
          <p:cNvPr id="3" name="ノート プレースホルダー 2"/>
          <p:cNvSpPr>
            <a:spLocks noGrp="1"/>
          </p:cNvSpPr>
          <p:nvPr>
            <p:ph type="body" idx="1"/>
          </p:nvPr>
        </p:nvSpPr>
        <p:spPr/>
        <p:txBody>
          <a:bodyPr/>
          <a:lstStyle/>
          <a:p>
            <a:pPr>
              <a:defRPr/>
            </a:pPr>
            <a:r>
              <a:rPr lang="ja-JP" altLang="en-US" dirty="0">
                <a:latin typeface="+mn-ea"/>
              </a:rPr>
              <a:t>変更届はこちらの「変更届書（様式第六）」（薬機法施行規則）を用います。</a:t>
            </a:r>
            <a:endParaRPr lang="en-US" altLang="ja-JP" dirty="0">
              <a:latin typeface="+mn-ea"/>
            </a:endParaRPr>
          </a:p>
          <a:p>
            <a:pPr>
              <a:defRPr/>
            </a:pPr>
            <a:endParaRPr lang="en-US" altLang="ja-JP" dirty="0">
              <a:latin typeface="+mn-ea"/>
            </a:endParaRPr>
          </a:p>
          <a:p>
            <a:pPr>
              <a:defRPr/>
            </a:pPr>
            <a:r>
              <a:rPr lang="ja-JP" altLang="en-US" dirty="0">
                <a:latin typeface="+mn-ea"/>
              </a:rPr>
              <a:t>変更する項目ごとに必要な添付書類が異なり、その内容については、これ以降のスライドで解説します。</a:t>
            </a:r>
            <a:endParaRPr lang="en-US" altLang="ja-JP" dirty="0">
              <a:latin typeface="+mn-ea"/>
            </a:endParaRPr>
          </a:p>
        </p:txBody>
      </p:sp>
      <p:sp>
        <p:nvSpPr>
          <p:cNvPr id="29700"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B2C0149F-30E5-49BB-ABB9-09454A0E9CF3}" type="slidenum">
              <a:rPr lang="en-US" altLang="ja-JP" sz="1200">
                <a:latin typeface="Times New Roman" panose="02020603050405020304" pitchFamily="18" charset="0"/>
              </a:rPr>
              <a:pPr/>
              <a:t>12</a:t>
            </a:fld>
            <a:endParaRPr lang="en-US" altLang="ja-JP" sz="1200">
              <a:latin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スライド イメージ プレースホルダー 1"/>
          <p:cNvSpPr>
            <a:spLocks noGrp="1" noRot="1" noChangeAspect="1" noChangeArrowheads="1" noTextEdit="1"/>
          </p:cNvSpPr>
          <p:nvPr>
            <p:ph type="sldImg"/>
          </p:nvPr>
        </p:nvSpPr>
        <p:spPr>
          <a:ln/>
        </p:spPr>
      </p:sp>
      <p:sp>
        <p:nvSpPr>
          <p:cNvPr id="31747"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t>構造設備の変更の場合、変更届書に添付する資料のとして「構造設備の概要一覧表」があり、こちらの様式を使用します。</a:t>
            </a:r>
            <a:endParaRPr lang="en-US" altLang="ja-JP"/>
          </a:p>
        </p:txBody>
      </p:sp>
      <p:sp>
        <p:nvSpPr>
          <p:cNvPr id="31748"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8FEB18D1-7073-406F-AAAE-FB3A32D4CA30}" type="slidenum">
              <a:rPr lang="en-US" altLang="ja-JP" sz="1200">
                <a:latin typeface="Times New Roman" panose="02020603050405020304" pitchFamily="18" charset="0"/>
              </a:rPr>
              <a:pPr/>
              <a:t>13</a:t>
            </a:fld>
            <a:endParaRPr lang="en-US" altLang="ja-JP" sz="1200">
              <a:latin typeface="Times New Roman" panose="02020603050405020304"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ChangeArrowheads="1" noTextEdit="1"/>
          </p:cNvSpPr>
          <p:nvPr>
            <p:ph type="sldImg"/>
          </p:nvPr>
        </p:nvSpPr>
        <p:spPr>
          <a:ln/>
        </p:spPr>
      </p:sp>
      <p:sp>
        <p:nvSpPr>
          <p:cNvPr id="3" name="ノート プレースホルダー 2"/>
          <p:cNvSpPr>
            <a:spLocks noGrp="1"/>
          </p:cNvSpPr>
          <p:nvPr>
            <p:ph type="body" idx="1"/>
          </p:nvPr>
        </p:nvSpPr>
        <p:spPr/>
        <p:txBody>
          <a:bodyPr/>
          <a:lstStyle/>
          <a:p>
            <a:pPr>
              <a:defRPr/>
            </a:pPr>
            <a:r>
              <a:rPr lang="ja-JP" altLang="en-US" dirty="0">
                <a:latin typeface="+mn-ea"/>
              </a:rPr>
              <a:t>製造所の休止・廃止・再開の届出にはこちらの「様式第八」（薬機法施行規則）を用います。</a:t>
            </a:r>
            <a:endParaRPr lang="en-US" altLang="ja-JP" dirty="0">
              <a:latin typeface="+mn-ea"/>
            </a:endParaRPr>
          </a:p>
        </p:txBody>
      </p:sp>
      <p:sp>
        <p:nvSpPr>
          <p:cNvPr id="33796"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D0FF40EC-4090-4EAD-B904-23A9B1DA7C10}" type="slidenum">
              <a:rPr lang="en-US" altLang="ja-JP" sz="1200">
                <a:latin typeface="Times New Roman" panose="02020603050405020304" pitchFamily="18" charset="0"/>
              </a:rPr>
              <a:pPr/>
              <a:t>14</a:t>
            </a:fld>
            <a:endParaRPr lang="en-US" altLang="ja-JP" sz="1200">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スライド イメージ プレースホルダー 1"/>
          <p:cNvSpPr>
            <a:spLocks noGrp="1" noRot="1" noChangeAspect="1" noChangeArrowheads="1" noTextEdit="1"/>
          </p:cNvSpPr>
          <p:nvPr>
            <p:ph type="sldImg"/>
          </p:nvPr>
        </p:nvSpPr>
        <p:spPr>
          <a:ln/>
        </p:spPr>
      </p:sp>
      <p:sp>
        <p:nvSpPr>
          <p:cNvPr id="35843"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t>変更届の際、変更届書に添付する書類について説明します。</a:t>
            </a:r>
            <a:endParaRPr lang="en-US" altLang="ja-JP"/>
          </a:p>
          <a:p>
            <a:endParaRPr lang="en-US" altLang="ja-JP"/>
          </a:p>
          <a:p>
            <a:r>
              <a:rPr lang="ja-JP" altLang="en-US"/>
              <a:t>製造業者の氏名（社名）、住所の変更についてはいずれも変更届書と登記事項証明書を提出します。</a:t>
            </a:r>
            <a:endParaRPr lang="en-US" altLang="ja-JP"/>
          </a:p>
          <a:p>
            <a:r>
              <a:rPr lang="ja-JP" altLang="en-US"/>
              <a:t>変更箇所の記載例をあげておきますので参考にしてください。</a:t>
            </a:r>
            <a:endParaRPr lang="en-US" altLang="ja-JP"/>
          </a:p>
        </p:txBody>
      </p:sp>
      <p:sp>
        <p:nvSpPr>
          <p:cNvPr id="35844"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84C1E0F7-EE36-42C1-BE1D-31590D647D94}" type="slidenum">
              <a:rPr lang="en-US" altLang="ja-JP" sz="1200">
                <a:latin typeface="Times New Roman" panose="02020603050405020304" pitchFamily="18" charset="0"/>
              </a:rPr>
              <a:pPr/>
              <a:t>15</a:t>
            </a:fld>
            <a:endParaRPr lang="en-US" altLang="ja-JP" sz="1200">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ChangeArrowheads="1" noTextEdit="1"/>
          </p:cNvSpPr>
          <p:nvPr>
            <p:ph type="sldImg"/>
          </p:nvPr>
        </p:nvSpPr>
        <p:spPr>
          <a:ln/>
        </p:spPr>
      </p:sp>
      <p:sp>
        <p:nvSpPr>
          <p:cNvPr id="37891"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dirty="0"/>
              <a:t>製造管理者の変更があった場合、新たな製造管理者の「資格を証明する書類（薬剤師免許等）」及び「雇用証明書の写し（又は使用関係を証明する書類）」が必要です。</a:t>
            </a:r>
            <a:endParaRPr lang="en-US" altLang="ja-JP" dirty="0"/>
          </a:p>
          <a:p>
            <a:r>
              <a:rPr lang="ja-JP" altLang="en-US" dirty="0">
                <a:solidFill>
                  <a:srgbClr val="FF0000"/>
                </a:solidFill>
              </a:rPr>
              <a:t>手続きの際は、</a:t>
            </a:r>
            <a:r>
              <a:rPr lang="ja-JP" altLang="en-US" u="sng" dirty="0">
                <a:solidFill>
                  <a:srgbClr val="FF0000"/>
                </a:solidFill>
              </a:rPr>
              <a:t>原本を持参</a:t>
            </a:r>
            <a:r>
              <a:rPr lang="ja-JP" altLang="en-US" dirty="0">
                <a:solidFill>
                  <a:srgbClr val="FF0000"/>
                </a:solidFill>
              </a:rPr>
              <a:t>し原本と相違ないか確認を得る必要があります。（「原本持参」部分、現在も必要か要確認。鈴木夏）</a:t>
            </a:r>
            <a:endParaRPr lang="en-US" altLang="ja-JP" dirty="0">
              <a:solidFill>
                <a:srgbClr val="FF0000"/>
              </a:solidFill>
            </a:endParaRPr>
          </a:p>
          <a:p>
            <a:endParaRPr lang="en-US" altLang="ja-JP" dirty="0"/>
          </a:p>
          <a:p>
            <a:r>
              <a:rPr lang="ja-JP" altLang="en-US" dirty="0"/>
              <a:t>製造管理者の住所または氏名の変更の場合、「（戸籍抄本等の）同一人物であることが確認できる書類」を持参し、確認を得る必要があります。</a:t>
            </a:r>
            <a:endParaRPr lang="en-US" altLang="ja-JP" dirty="0"/>
          </a:p>
          <a:p>
            <a:endParaRPr lang="en-US" altLang="ja-JP" dirty="0"/>
          </a:p>
          <a:p>
            <a:r>
              <a:rPr lang="ja-JP" altLang="en-US" dirty="0"/>
              <a:t>記載については記入例を参考にしてください。</a:t>
            </a:r>
            <a:endParaRPr lang="en-US" altLang="ja-JP" dirty="0"/>
          </a:p>
        </p:txBody>
      </p:sp>
      <p:sp>
        <p:nvSpPr>
          <p:cNvPr id="37892"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2A63FDAE-CA36-4E70-8EF9-6A0CF59045FE}" type="slidenum">
              <a:rPr lang="en-US" altLang="ja-JP" sz="1200">
                <a:latin typeface="Times New Roman" panose="02020603050405020304" pitchFamily="18" charset="0"/>
              </a:rPr>
              <a:pPr/>
              <a:t>16</a:t>
            </a:fld>
            <a:endParaRPr lang="en-US" altLang="ja-JP" sz="1200">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p:cNvSpPr>
            <a:spLocks noGrp="1" noRot="1" noChangeAspect="1" noChangeArrowheads="1" noTextEdit="1"/>
          </p:cNvSpPr>
          <p:nvPr>
            <p:ph type="sldImg"/>
          </p:nvPr>
        </p:nvSpPr>
        <p:spPr>
          <a:ln/>
        </p:spPr>
      </p:sp>
      <p:sp>
        <p:nvSpPr>
          <p:cNvPr id="39939"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dirty="0"/>
              <a:t>続いて、薬事に関する責任役員の変更があった場合ですが、こちらは「登記事項証明書」の提出が必要です。また、許可権者（都道府県の担当部署等）より各社の役員の業務分掌規程等の添付を要求されることがあります。</a:t>
            </a:r>
            <a:endParaRPr lang="en-US" altLang="ja-JP" dirty="0"/>
          </a:p>
          <a:p>
            <a:r>
              <a:rPr lang="ja-JP" altLang="en-US" dirty="0"/>
              <a:t>変更届書の変更内容欄は記入例を参考に、責任役員全員を記載するようにしてください。</a:t>
            </a:r>
            <a:endParaRPr lang="en-US" altLang="ja-JP" dirty="0"/>
          </a:p>
          <a:p>
            <a:endParaRPr lang="en-US" altLang="ja-JP" dirty="0"/>
          </a:p>
          <a:p>
            <a:r>
              <a:rPr lang="ja-JP" altLang="en-US" dirty="0"/>
              <a:t>次に製造所の名称変更についてですが、こちらは添付書類は不要で、変更届書のみ提出が必要です。</a:t>
            </a:r>
            <a:endParaRPr lang="en-US" altLang="ja-JP" dirty="0"/>
          </a:p>
          <a:p>
            <a:r>
              <a:rPr lang="ja-JP" altLang="en-US" dirty="0"/>
              <a:t>変更届書への記載は記入例を参考にしてください。</a:t>
            </a:r>
            <a:endParaRPr lang="en-US" altLang="ja-JP" dirty="0"/>
          </a:p>
          <a:p>
            <a:endParaRPr lang="en-US" altLang="ja-JP" dirty="0"/>
          </a:p>
        </p:txBody>
      </p:sp>
      <p:sp>
        <p:nvSpPr>
          <p:cNvPr id="39940"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6F0D2CD6-5F02-4663-8620-3B3D7F25793C}" type="slidenum">
              <a:rPr lang="en-US" altLang="ja-JP" sz="1200">
                <a:latin typeface="Times New Roman" panose="02020603050405020304" pitchFamily="18" charset="0"/>
              </a:rPr>
              <a:pPr/>
              <a:t>17</a:t>
            </a:fld>
            <a:endParaRPr lang="en-US" altLang="ja-JP" sz="1200">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スライド イメージ プレースホルダー 1"/>
          <p:cNvSpPr>
            <a:spLocks noGrp="1" noRot="1" noChangeAspect="1" noChangeArrowheads="1" noTextEdit="1"/>
          </p:cNvSpPr>
          <p:nvPr>
            <p:ph type="sldImg"/>
          </p:nvPr>
        </p:nvSpPr>
        <p:spPr>
          <a:ln/>
        </p:spPr>
      </p:sp>
      <p:sp>
        <p:nvSpPr>
          <p:cNvPr id="41987"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a:t>構造設備の変更について、そもそも届出対象とするか否かの基準ですが「製造に関係ある部分の大規模な変更・主要機械等の新設もしくは廃止」を対象としています。例えば、建物の窓を増やした、という程度の変更は届出は不要です。</a:t>
            </a:r>
            <a:endParaRPr lang="en-US" altLang="ja-JP"/>
          </a:p>
          <a:p>
            <a:r>
              <a:rPr lang="ja-JP" altLang="en-US"/>
              <a:t>構造設備の変更届書に添付する資料は「製造設備の概要一覧」（スライド</a:t>
            </a:r>
            <a:r>
              <a:rPr lang="en-US" altLang="ja-JP"/>
              <a:t>13</a:t>
            </a:r>
            <a:r>
              <a:rPr lang="ja-JP" altLang="en-US"/>
              <a:t>ページ）、「変更した設備に関係する書類」「変更前後の内容が明確にわかる説明資料」です。図面や一覧表等を指しますが、「変更対照表」の作成を求められる場合がありますので、詳細は届け出先（都道府県の担当部署）と相談をしてください。</a:t>
            </a:r>
            <a:endParaRPr lang="en-US" altLang="ja-JP"/>
          </a:p>
          <a:p>
            <a:endParaRPr lang="en-US" altLang="ja-JP"/>
          </a:p>
          <a:p>
            <a:r>
              <a:rPr lang="ja-JP" altLang="en-US"/>
              <a:t>機械、器具の記載は「名称、型式、個数、新たに設備されたものか取り除かれたものか」が分かるよう資料に付記します。</a:t>
            </a:r>
            <a:endParaRPr lang="en-US" altLang="ja-JP"/>
          </a:p>
          <a:p>
            <a:endParaRPr lang="en-US" altLang="ja-JP"/>
          </a:p>
          <a:p>
            <a:r>
              <a:rPr lang="ja-JP" altLang="en-US"/>
              <a:t>試験検査を当該製造所以外で行う場合も変更届の対象となる（検査場所も当該製造所の一部と考える）ので、注意してください。</a:t>
            </a:r>
            <a:endParaRPr lang="en-US" altLang="ja-JP"/>
          </a:p>
        </p:txBody>
      </p:sp>
      <p:sp>
        <p:nvSpPr>
          <p:cNvPr id="41988"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E6A4F92F-8769-4AFB-8E86-A64AD6FB3C5A}" type="slidenum">
              <a:rPr lang="en-US" altLang="ja-JP" sz="1200">
                <a:latin typeface="Times New Roman" panose="02020603050405020304" pitchFamily="18" charset="0"/>
              </a:rPr>
              <a:pPr/>
              <a:t>18</a:t>
            </a:fld>
            <a:endParaRPr lang="en-US" altLang="ja-JP" sz="1200">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スライド イメージ プレースホルダー 1"/>
          <p:cNvSpPr>
            <a:spLocks noGrp="1" noRot="1" noChangeAspect="1" noChangeArrowheads="1" noTextEdit="1"/>
          </p:cNvSpPr>
          <p:nvPr>
            <p:ph type="sldImg"/>
          </p:nvPr>
        </p:nvSpPr>
        <p:spPr>
          <a:ln/>
        </p:spPr>
      </p:sp>
      <p:sp>
        <p:nvSpPr>
          <p:cNvPr id="3" name="ノート プレースホルダー 2"/>
          <p:cNvSpPr>
            <a:spLocks noGrp="1"/>
          </p:cNvSpPr>
          <p:nvPr>
            <p:ph type="body" idx="1"/>
          </p:nvPr>
        </p:nvSpPr>
        <p:spPr/>
        <p:txBody>
          <a:bodyPr/>
          <a:lstStyle/>
          <a:p>
            <a:pPr>
              <a:defRPr/>
            </a:pPr>
            <a:r>
              <a:rPr lang="ja-JP" altLang="en-US" dirty="0"/>
              <a:t>構造設備の変更の場合の変更届書記載例です。</a:t>
            </a:r>
            <a:endParaRPr lang="en-US" altLang="ja-JP" dirty="0"/>
          </a:p>
          <a:p>
            <a:pPr>
              <a:defRPr/>
            </a:pPr>
            <a:r>
              <a:rPr lang="ja-JP" altLang="en-US" dirty="0"/>
              <a:t>変更前は届出をした日付の通りであること、変更後は別紙を参照することを記載します。変更年月日を記載しますが、届出はその日から</a:t>
            </a:r>
            <a:r>
              <a:rPr lang="en-US" altLang="ja-JP" dirty="0"/>
              <a:t>30</a:t>
            </a:r>
            <a:r>
              <a:rPr lang="ja-JP" altLang="en-US" dirty="0"/>
              <a:t>日以内が期限となっていますので注意してください。備考欄には変更の概略を簡潔に記載します。</a:t>
            </a:r>
            <a:endParaRPr lang="en-US" altLang="ja-JP" dirty="0"/>
          </a:p>
          <a:p>
            <a:pPr>
              <a:defRPr/>
            </a:pPr>
            <a:endParaRPr lang="en-US" altLang="ja-JP" dirty="0">
              <a:latin typeface="+mn-ea"/>
            </a:endParaRPr>
          </a:p>
          <a:p>
            <a:pPr>
              <a:defRPr/>
            </a:pPr>
            <a:r>
              <a:rPr lang="ja-JP" altLang="en-US" dirty="0">
                <a:latin typeface="+mn-ea"/>
              </a:rPr>
              <a:t>製造所の休止・廃止・再開は施行規則の様式第八（</a:t>
            </a:r>
            <a:r>
              <a:rPr lang="en-US" altLang="ja-JP" dirty="0">
                <a:latin typeface="+mn-ea"/>
              </a:rPr>
              <a:t>14</a:t>
            </a:r>
            <a:r>
              <a:rPr lang="ja-JP" altLang="en-US" dirty="0">
                <a:latin typeface="+mn-ea"/>
              </a:rPr>
              <a:t>ページ）で届出をしますが、この場合、添付資料は不要です。</a:t>
            </a:r>
            <a:endParaRPr lang="en-US" altLang="ja-JP" dirty="0">
              <a:latin typeface="+mn-ea"/>
            </a:endParaRPr>
          </a:p>
          <a:p>
            <a:pPr>
              <a:defRPr/>
            </a:pPr>
            <a:endParaRPr lang="en-US" altLang="ja-JP" dirty="0"/>
          </a:p>
        </p:txBody>
      </p:sp>
      <p:sp>
        <p:nvSpPr>
          <p:cNvPr id="44036"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A86DCDB1-43D4-4329-81F3-8806FBF2449C}" type="slidenum">
              <a:rPr lang="en-US" altLang="ja-JP" sz="1200">
                <a:latin typeface="Times New Roman" panose="02020603050405020304" pitchFamily="18" charset="0"/>
              </a:rPr>
              <a:pPr/>
              <a:t>19</a:t>
            </a:fld>
            <a:endParaRPr lang="en-US" altLang="ja-JP" sz="120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16ABD687-25D4-43FE-8644-100317994C41}" type="slidenum">
              <a:rPr lang="en-US" altLang="ja-JP" sz="1200">
                <a:latin typeface="Times New Roman" panose="02020603050405020304" pitchFamily="18" charset="0"/>
              </a:rPr>
              <a:pPr/>
              <a:t>2</a:t>
            </a:fld>
            <a:endParaRPr lang="en-US" altLang="ja-JP" sz="1200">
              <a:latin typeface="Times New Roman" panose="02020603050405020304" pitchFamily="18" charset="0"/>
            </a:endParaRP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変更管理については</a:t>
            </a:r>
            <a:r>
              <a:rPr lang="en-US" altLang="ja-JP" dirty="0"/>
              <a:t>GMP</a:t>
            </a:r>
            <a:r>
              <a:rPr lang="ja-JP" altLang="en-US" dirty="0"/>
              <a:t>省令の第</a:t>
            </a:r>
            <a:r>
              <a:rPr lang="en-US" altLang="ja-JP" dirty="0"/>
              <a:t>14</a:t>
            </a:r>
            <a:r>
              <a:rPr lang="ja-JP" altLang="en-US" dirty="0"/>
              <a:t>条にこのように書かれています。</a:t>
            </a:r>
            <a:endParaRPr lang="en-US" altLang="ja-JP" dirty="0"/>
          </a:p>
          <a:p>
            <a:pPr eaLnBrk="1" hangingPunct="1"/>
            <a:endParaRPr lang="en-US" altLang="ja-JP" dirty="0"/>
          </a:p>
          <a:p>
            <a:pPr eaLnBrk="1" hangingPunct="1"/>
            <a:r>
              <a:rPr lang="ja-JP" altLang="en-US" dirty="0"/>
              <a:t>「製造業者等は、原料、資材若しくは製品の規格又は製造手順等について変更を行う場合においては、あらかじめ指定した者に、手順書等に基づき、次に掲げる業務を行わせなければならない。」</a:t>
            </a:r>
            <a:endParaRPr lang="en-US" altLang="ja-JP" dirty="0"/>
          </a:p>
          <a:p>
            <a:pPr eaLnBrk="1" hangingPunct="1"/>
            <a:endParaRPr lang="en-US" altLang="ja-JP" dirty="0"/>
          </a:p>
          <a:p>
            <a:pPr eaLnBrk="1" hangingPunct="1"/>
            <a:r>
              <a:rPr lang="ja-JP" altLang="en-US" dirty="0"/>
              <a:t>次の業務について、変更管理責任者が携わる業務とは</a:t>
            </a:r>
            <a:endParaRPr lang="en-US" altLang="ja-JP" dirty="0"/>
          </a:p>
          <a:p>
            <a:pPr eaLnBrk="1" hangingPunct="1"/>
            <a:endParaRPr lang="en-US" altLang="ja-JP" dirty="0"/>
          </a:p>
          <a:p>
            <a:pPr eaLnBrk="1" hangingPunct="1"/>
            <a:r>
              <a:rPr lang="ja-JP" altLang="en-US" dirty="0"/>
              <a:t>第一に、この変更がどれだけ製品品質および承認事項に影響するか評価し、影響を及ぼす場合は製販に連絡し、確認を受けること</a:t>
            </a:r>
            <a:endParaRPr lang="en-US" altLang="ja-JP" dirty="0"/>
          </a:p>
          <a:p>
            <a:pPr eaLnBrk="1" hangingPunct="1"/>
            <a:r>
              <a:rPr lang="ja-JP" altLang="en-US" dirty="0"/>
              <a:t>第二に、この評価結果に基づき変更を行う場合は、品質保証部門の承認を受け、関連文書の改訂や教育訓練などの必要な措置を取ること</a:t>
            </a:r>
            <a:endParaRPr lang="en-US" altLang="ja-JP" dirty="0"/>
          </a:p>
          <a:p>
            <a:pPr eaLnBrk="1" hangingPunct="1"/>
            <a:r>
              <a:rPr lang="ja-JP" altLang="en-US" dirty="0"/>
              <a:t>第三は、この変更の実施状況は品質保証部門および製造管理者へ文書で報告し、記録を作成した上で保管することとなります。</a:t>
            </a:r>
            <a:endParaRPr lang="en-US" altLang="ja-JP"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1E58E79A-7CF1-469C-BDE7-E22DE369AD33}" type="slidenum">
              <a:rPr lang="en-US" altLang="ja-JP">
                <a:ea typeface="ＭＳ Ｐゴシック" panose="020B0600070205080204" pitchFamily="50" charset="-128"/>
              </a:rPr>
              <a:pPr>
                <a:spcBef>
                  <a:spcPct val="0"/>
                </a:spcBef>
              </a:pPr>
              <a:t>20</a:t>
            </a:fld>
            <a:endParaRPr lang="en-US" altLang="ja-JP">
              <a:ea typeface="ＭＳ Ｐゴシック" panose="020B0600070205080204" pitchFamily="50" charset="-128"/>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latin typeface="ＭＳ Ｐゴシック" panose="020B0600070205080204" pitchFamily="50" charset="-128"/>
              </a:rPr>
              <a:t>最後に原薬の輸出入の変更について説明します。</a:t>
            </a:r>
            <a:endParaRPr lang="en-US" altLang="ja-JP" dirty="0">
              <a:latin typeface="ＭＳ Ｐゴシック" panose="020B0600070205080204" pitchFamily="50" charset="-128"/>
            </a:endParaRPr>
          </a:p>
          <a:p>
            <a:pPr eaLnBrk="1" hangingPunct="1"/>
            <a:endParaRPr lang="en-US" altLang="ja-JP" dirty="0">
              <a:latin typeface="ＭＳ Ｐゴシック" panose="020B0600070205080204" pitchFamily="50" charset="-128"/>
            </a:endParaRPr>
          </a:p>
          <a:p>
            <a:pPr eaLnBrk="1" hangingPunct="1"/>
            <a:r>
              <a:rPr lang="ja-JP" altLang="en-US" dirty="0">
                <a:latin typeface="ＭＳ Ｐゴシック" panose="020B0600070205080204" pitchFamily="50" charset="-128"/>
              </a:rPr>
              <a:t>原薬を輸出する際、輸出用医薬品製造（輸入）届をします。</a:t>
            </a:r>
            <a:br>
              <a:rPr lang="en-US" altLang="ja-JP" dirty="0">
                <a:latin typeface="ＭＳ Ｐゴシック" panose="020B0600070205080204" pitchFamily="50" charset="-128"/>
              </a:rPr>
            </a:br>
            <a:r>
              <a:rPr lang="ja-JP" altLang="en-US" dirty="0">
                <a:latin typeface="ＭＳ Ｐゴシック" panose="020B0600070205080204" pitchFamily="50" charset="-128"/>
              </a:rPr>
              <a:t>この内容を変更する場合にも施行規則の様式第六による変更届が必要です。</a:t>
            </a:r>
            <a:endParaRPr lang="en-US" altLang="ja-JP" dirty="0">
              <a:latin typeface="ＭＳ Ｐゴシック" panose="020B0600070205080204" pitchFamily="50" charset="-128"/>
            </a:endParaRPr>
          </a:p>
          <a:p>
            <a:pPr eaLnBrk="1" hangingPunct="1"/>
            <a:r>
              <a:rPr lang="ja-JP" altLang="en-US" dirty="0">
                <a:latin typeface="ＭＳ Ｐゴシック" panose="020B0600070205080204" pitchFamily="50" charset="-128"/>
              </a:rPr>
              <a:t>輸出や輸入に関する変更は申請でなく届出ですが、輸出届書の製造方法欄が変更する場合は、内容によっては適切な変更管理が必要になりますのでご注意ください。</a:t>
            </a:r>
            <a:endParaRPr lang="en-US" altLang="ja-JP" dirty="0">
              <a:latin typeface="ＭＳ Ｐゴシック" panose="020B0600070205080204" pitchFamily="50" charset="-128"/>
            </a:endParaRPr>
          </a:p>
          <a:p>
            <a:pPr eaLnBrk="1" hangingPunct="1"/>
            <a:r>
              <a:rPr lang="ja-JP" altLang="en-US" dirty="0">
                <a:latin typeface="ＭＳ Ｐゴシック" panose="020B0600070205080204" pitchFamily="50" charset="-128"/>
              </a:rPr>
              <a:t>詳しくは「輸出用医薬品等の届出の取扱いに関する質疑応答集（</a:t>
            </a:r>
            <a:r>
              <a:rPr lang="en-US" altLang="ja-JP" dirty="0">
                <a:latin typeface="ＭＳ Ｐゴシック" panose="020B0600070205080204" pitchFamily="50" charset="-128"/>
              </a:rPr>
              <a:t>Q&amp;A</a:t>
            </a:r>
            <a:r>
              <a:rPr lang="ja-JP" altLang="en-US" dirty="0">
                <a:latin typeface="ＭＳ Ｐゴシック" panose="020B0600070205080204" pitchFamily="50" charset="-128"/>
              </a:rPr>
              <a:t>）」を参考にしてください。</a:t>
            </a:r>
            <a:endParaRPr lang="en-US" altLang="ja-JP" dirty="0">
              <a:latin typeface="ＭＳ Ｐゴシック" panose="020B0600070205080204" pitchFamily="50" charset="-128"/>
            </a:endParaRPr>
          </a:p>
          <a:p>
            <a:pPr eaLnBrk="1" hangingPunct="1"/>
            <a:endParaRPr lang="en-US" altLang="ja-JP" dirty="0">
              <a:latin typeface="ＭＳ Ｐゴシック" panose="020B0600070205080204" pitchFamily="50" charset="-128"/>
            </a:endParaRPr>
          </a:p>
          <a:p>
            <a:pPr eaLnBrk="1" hangingPunct="1"/>
            <a:r>
              <a:rPr lang="ja-JP" altLang="en-US" dirty="0">
                <a:latin typeface="ＭＳ Ｐゴシック" panose="020B0600070205080204" pitchFamily="50" charset="-128"/>
              </a:rPr>
              <a:t>変更届書は正本</a:t>
            </a:r>
            <a:r>
              <a:rPr lang="en-US" altLang="ja-JP" dirty="0">
                <a:latin typeface="ＭＳ Ｐゴシック" panose="020B0600070205080204" pitchFamily="50" charset="-128"/>
              </a:rPr>
              <a:t>1</a:t>
            </a:r>
            <a:r>
              <a:rPr lang="ja-JP" altLang="en-US" dirty="0">
                <a:latin typeface="ＭＳ Ｐゴシック" panose="020B0600070205080204" pitchFamily="50" charset="-128"/>
              </a:rPr>
              <a:t>通、副本</a:t>
            </a:r>
            <a:r>
              <a:rPr lang="en-US" altLang="ja-JP" dirty="0">
                <a:latin typeface="ＭＳ Ｐゴシック" panose="020B0600070205080204" pitchFamily="50" charset="-128"/>
              </a:rPr>
              <a:t>2</a:t>
            </a:r>
            <a:r>
              <a:rPr lang="ja-JP" altLang="en-US" dirty="0">
                <a:latin typeface="ＭＳ Ｐゴシック" panose="020B0600070205080204" pitchFamily="50" charset="-128"/>
              </a:rPr>
              <a:t>通を総合機構を通じて厚生労働大臣に提出します。</a:t>
            </a:r>
            <a:endParaRPr lang="en-US" altLang="ja-JP" dirty="0">
              <a:latin typeface="ＭＳ Ｐゴシック" panose="020B0600070205080204" pitchFamily="50" charset="-128"/>
            </a:endParaRPr>
          </a:p>
          <a:p>
            <a:pPr eaLnBrk="1" hangingPunct="1"/>
            <a:r>
              <a:rPr lang="ja-JP" altLang="en-US" dirty="0">
                <a:latin typeface="ＭＳ Ｐゴシック" panose="020B0600070205080204" pitchFamily="50" charset="-128"/>
              </a:rPr>
              <a:t>副本のうち１通は受付後返却されます。</a:t>
            </a:r>
            <a:endParaRPr lang="en-US" altLang="ja-JP" dirty="0">
              <a:latin typeface="ＭＳ Ｐゴシック" panose="020B0600070205080204" pitchFamily="50"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1FEB9D6C-030C-4551-83BB-CFB6D8D15884}" type="slidenum">
              <a:rPr lang="en-US" altLang="ja-JP">
                <a:ea typeface="ＭＳ Ｐゴシック" panose="020B0600070205080204" pitchFamily="50" charset="-128"/>
              </a:rPr>
              <a:pPr>
                <a:spcBef>
                  <a:spcPct val="0"/>
                </a:spcBef>
              </a:pPr>
              <a:t>21</a:t>
            </a:fld>
            <a:endParaRPr lang="en-US" altLang="ja-JP">
              <a:ea typeface="ＭＳ Ｐゴシック" panose="020B0600070205080204" pitchFamily="50" charset="-128"/>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latin typeface="ＭＳ Ｐゴシック" panose="020B0600070205080204" pitchFamily="50" charset="-128"/>
              </a:rPr>
              <a:t>原薬を輸入する際、輸入申告ごとに提示する書類が定められていますが、税関に提出する資料は原則として最新の情報が記載されたものを提示する必要があります。</a:t>
            </a:r>
            <a:endParaRPr lang="en-US" altLang="ja-JP">
              <a:latin typeface="ＭＳ Ｐゴシック" panose="020B0600070205080204" pitchFamily="50" charset="-128"/>
            </a:endParaRPr>
          </a:p>
          <a:p>
            <a:pPr eaLnBrk="1" hangingPunct="1"/>
            <a:endParaRPr lang="en-US" altLang="ja-JP">
              <a:latin typeface="ＭＳ Ｐゴシック" panose="020B0600070205080204" pitchFamily="50" charset="-128"/>
            </a:endParaRPr>
          </a:p>
          <a:p>
            <a:pPr eaLnBrk="1" hangingPunct="1"/>
            <a:r>
              <a:rPr lang="ja-JP" altLang="en-US">
                <a:latin typeface="ＭＳ Ｐゴシック" panose="020B0600070205080204" pitchFamily="50" charset="-128"/>
              </a:rPr>
              <a:t>詳細は「医薬品等輸入手続き質疑応答集（</a:t>
            </a:r>
            <a:r>
              <a:rPr lang="en-US" altLang="ja-JP">
                <a:latin typeface="ＭＳ Ｐゴシック" panose="020B0600070205080204" pitchFamily="50" charset="-128"/>
              </a:rPr>
              <a:t>Q&amp;A</a:t>
            </a:r>
            <a:r>
              <a:rPr lang="ja-JP" altLang="en-US">
                <a:latin typeface="ＭＳ Ｐゴシック" panose="020B0600070205080204" pitchFamily="50" charset="-128"/>
              </a:rPr>
              <a:t>）」を参考にしてください。</a:t>
            </a:r>
            <a:endParaRPr lang="en-US" altLang="ja-JP">
              <a:latin typeface="ＭＳ Ｐゴシック" panose="020B0600070205080204" pitchFamily="50"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2A659BF3-A264-4256-A7E0-0D59C2828C42}" type="slidenum">
              <a:rPr lang="en-US" altLang="ja-JP">
                <a:ea typeface="ＭＳ Ｐゴシック" panose="020B0600070205080204" pitchFamily="50" charset="-128"/>
              </a:rPr>
              <a:pPr>
                <a:spcBef>
                  <a:spcPct val="0"/>
                </a:spcBef>
              </a:pPr>
              <a:t>22</a:t>
            </a:fld>
            <a:endParaRPr lang="en-US" altLang="ja-JP">
              <a:ea typeface="ＭＳ Ｐゴシック" panose="020B0600070205080204" pitchFamily="50" charset="-128"/>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latin typeface="ＭＳ Ｐゴシック" panose="020B0600070205080204" pitchFamily="50" charset="-128"/>
              </a:rPr>
              <a:t>前のスライドの通り、輸入時、通関に示す資料は最新のものである必要がありますが、これが用意できない場合、業許可証については変更前の業許可証（又は登録証）と変更届書の写しを併せて提示することで、その代用が認められています。</a:t>
            </a:r>
            <a:endParaRPr lang="en-US" altLang="ja-JP" dirty="0">
              <a:latin typeface="ＭＳ Ｐゴシック" panose="020B0600070205080204" pitchFamily="50" charset="-128"/>
            </a:endParaRPr>
          </a:p>
          <a:p>
            <a:pPr eaLnBrk="1" hangingPunct="1"/>
            <a:r>
              <a:rPr lang="ja-JP" altLang="en-US" dirty="0">
                <a:latin typeface="ＭＳ Ｐゴシック" panose="020B0600070205080204" pitchFamily="50" charset="-128"/>
              </a:rPr>
              <a:t>同様に製造販売承認書の提示については変更後の製造業者名が確認できる資料の写しの提示が認められています。</a:t>
            </a:r>
            <a:endParaRPr lang="en-US" altLang="ja-JP" dirty="0">
              <a:latin typeface="ＭＳ Ｐゴシック" panose="020B0600070205080204" pitchFamily="50" charset="-128"/>
            </a:endParaRPr>
          </a:p>
          <a:p>
            <a:pPr eaLnBrk="1" hangingPunct="1"/>
            <a:endParaRPr lang="en-US" altLang="ja-JP" dirty="0">
              <a:latin typeface="ＭＳ Ｐゴシック" panose="020B0600070205080204" pitchFamily="50" charset="-128"/>
            </a:endParaRPr>
          </a:p>
          <a:p>
            <a:pPr eaLnBrk="1" hangingPunct="1"/>
            <a:r>
              <a:rPr lang="ja-JP" altLang="en-US" dirty="0">
                <a:latin typeface="ＭＳ Ｐゴシック" panose="020B0600070205080204" pitchFamily="50" charset="-128"/>
              </a:rPr>
              <a:t>なお、書き換え後の資料を用意できない場合に提示する各届書の写し、申請書の写しについては提出先である総合機構や行政機関が受理した旨を確認できる資料（受付印が押された当該資料の写し・受付票＋届出の内容を確認できる資料；当該申請・届書等の写し）も併せて提示が必要なので注意してください。</a:t>
            </a:r>
            <a:endParaRPr lang="en-US" altLang="ja-JP" dirty="0">
              <a:latin typeface="ＭＳ Ｐゴシック" panose="020B0600070205080204" pitchFamily="50" charset="-128"/>
            </a:endParaRPr>
          </a:p>
          <a:p>
            <a:pPr eaLnBrk="1" hangingPunct="1"/>
            <a:endParaRPr lang="en-US" altLang="ja-JP" dirty="0">
              <a:latin typeface="ＭＳ Ｐゴシック" panose="020B0600070205080204" pitchFamily="50" charset="-128"/>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3879BF5-68D4-4C68-AE66-A0EF2A09A494}" type="slidenum">
              <a:rPr lang="en-US" altLang="ja-JP">
                <a:ea typeface="ＭＳ Ｐゴシック" panose="020B0600070205080204" pitchFamily="50" charset="-128"/>
              </a:rPr>
              <a:pPr>
                <a:spcBef>
                  <a:spcPct val="0"/>
                </a:spcBef>
              </a:pPr>
              <a:t>23</a:t>
            </a:fld>
            <a:endParaRPr lang="en-US" altLang="ja-JP">
              <a:ea typeface="ＭＳ Ｐゴシック" panose="020B0600070205080204" pitchFamily="50" charset="-128"/>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続いて、原薬の輸入に関して「品目の名称」に変更があった場合についてですが、この場合は変更ではなく新規品目として承認手続きが必要です。</a:t>
            </a:r>
            <a:endParaRPr lang="en-US" altLang="ja-JP" dirty="0"/>
          </a:p>
          <a:p>
            <a:pPr eaLnBrk="1" hangingPunct="1"/>
            <a:r>
              <a:rPr lang="ja-JP" altLang="en-US" dirty="0"/>
              <a:t>この場合、通関には承認等手続きを行った際の資料を提示します。</a:t>
            </a:r>
            <a:endParaRPr lang="en-US" altLang="ja-JP" dirty="0"/>
          </a:p>
          <a:p>
            <a:pPr eaLnBrk="1" hangingPunct="1"/>
            <a:endParaRPr lang="en-US" altLang="ja-JP" dirty="0"/>
          </a:p>
          <a:p>
            <a:pPr eaLnBrk="1" hangingPunct="1"/>
            <a:r>
              <a:rPr lang="ja-JP" altLang="en-US" dirty="0"/>
              <a:t>変更については以上です。</a:t>
            </a:r>
            <a:endParaRPr lang="en-US" altLang="ja-JP"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A95F370E-162D-4D30-AAE7-B7DBECA48EBB}" type="slidenum">
              <a:rPr lang="en-US" altLang="ja-JP" sz="1200">
                <a:latin typeface="Times New Roman" panose="02020603050405020304" pitchFamily="18" charset="0"/>
              </a:rPr>
              <a:pPr/>
              <a:t>3</a:t>
            </a:fld>
            <a:endParaRPr lang="en-US" altLang="ja-JP" sz="1200">
              <a:latin typeface="Times New Roman" panose="02020603050405020304" pitchFamily="18"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また、品質保証部門が携わる業務とは、</a:t>
            </a:r>
            <a:endParaRPr lang="en-US" altLang="ja-JP" dirty="0"/>
          </a:p>
          <a:p>
            <a:pPr eaLnBrk="1" hangingPunct="1"/>
            <a:endParaRPr lang="en-US" altLang="ja-JP" dirty="0"/>
          </a:p>
          <a:p>
            <a:pPr eaLnBrk="1" hangingPunct="1"/>
            <a:r>
              <a:rPr lang="ja-JP" altLang="en-US" dirty="0"/>
              <a:t>手順書に基づき、</a:t>
            </a:r>
            <a:endParaRPr lang="en-US" altLang="ja-JP" dirty="0"/>
          </a:p>
          <a:p>
            <a:pPr eaLnBrk="1" hangingPunct="1"/>
            <a:r>
              <a:rPr lang="ja-JP" altLang="en-US" dirty="0"/>
              <a:t>製品品質への影響を再確認し、当該変更の目的が達成されていることを確認するための評価を行うこと</a:t>
            </a:r>
          </a:p>
          <a:p>
            <a:pPr eaLnBrk="1" hangingPunct="1"/>
            <a:r>
              <a:rPr lang="ja-JP" altLang="en-US" dirty="0"/>
              <a:t>また、製品品質または承認事項に影響を及ぼす変更を行った場合は、製品に係る製販へ連絡し、一連の変更に係る記録を作成して保管することとなります。</a:t>
            </a:r>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384FCF2B-F1E1-445F-BB11-A2924929A948}" type="slidenum">
              <a:rPr lang="en-US" altLang="ja-JP" sz="1200">
                <a:latin typeface="Times New Roman" panose="02020603050405020304" pitchFamily="18" charset="0"/>
              </a:rPr>
              <a:pPr/>
              <a:t>4</a:t>
            </a:fld>
            <a:endParaRPr lang="en-US" altLang="ja-JP" sz="1200">
              <a:latin typeface="Times New Roman" panose="02020603050405020304" pitchFamily="18" charset="0"/>
            </a:endParaRPr>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a:t>変更を実施するにあたり、社内では</a:t>
            </a:r>
            <a:r>
              <a:rPr lang="en-US" altLang="ja-JP"/>
              <a:t>GMP</a:t>
            </a:r>
            <a:r>
              <a:rPr lang="ja-JP" altLang="en-US"/>
              <a:t>上の変更や製販業者への連絡などを行わなければなりませんが、この他にも当局への各種申請や届出などの薬事上の変更が発生します。</a:t>
            </a:r>
            <a:endParaRPr lang="en-US" altLang="ja-JP"/>
          </a:p>
          <a:p>
            <a:pPr eaLnBrk="1" hangingPunct="1"/>
            <a:endParaRPr lang="en-US" altLang="ja-JP"/>
          </a:p>
          <a:p>
            <a:pPr eaLnBrk="1" hangingPunct="1"/>
            <a:r>
              <a:rPr lang="ja-JP" altLang="en-US"/>
              <a:t>それでは具体的な変更の手続きについて説明します。</a:t>
            </a:r>
            <a:endParaRPr lang="en-US" altLang="ja-JP"/>
          </a:p>
          <a:p>
            <a:pPr eaLnBrk="1" hangingPunct="1"/>
            <a:endParaRPr lang="en-US" altLang="ja-JP"/>
          </a:p>
          <a:p>
            <a:pPr eaLnBrk="1" hangingPunct="1"/>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C193F2D1-620C-434E-863B-522B099CC986}" type="slidenum">
              <a:rPr lang="en-US" altLang="ja-JP">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ja-JP" altLang="en-US" dirty="0"/>
              <a:t>まずは原薬等登録原簿、ＭＦの変更です</a:t>
            </a:r>
            <a:endParaRPr lang="en-US" altLang="ja-JP" dirty="0"/>
          </a:p>
          <a:p>
            <a:pPr eaLnBrk="1" hangingPunct="1"/>
            <a:r>
              <a:rPr lang="ja-JP" altLang="en-US" dirty="0"/>
              <a:t>ＭＦの変更手続きを行う必要が生じた場合、品質への影響を評価し、ＭＦ変更登録申請又はＭＦ軽微変更届出のいずれかの変更手続きを行います。</a:t>
            </a:r>
            <a:endParaRPr lang="en-US" altLang="ja-JP" dirty="0"/>
          </a:p>
          <a:p>
            <a:pPr eaLnBrk="1" hangingPunct="1"/>
            <a:r>
              <a:rPr lang="ja-JP" altLang="en-US" dirty="0"/>
              <a:t>変更登録よる変更手続きか、軽微変更による変更手続きにかの判断につきましては、登録者が判断しなければなりません。関係通知の参照、もしくは当局とよく相談の上、変更を実施します。</a:t>
            </a:r>
            <a:endParaRPr lang="en-US" altLang="ja-JP" dirty="0"/>
          </a:p>
          <a:p>
            <a:pPr eaLnBrk="1" hangingPunct="1"/>
            <a:r>
              <a:rPr lang="ja-JP" altLang="en-US" dirty="0"/>
              <a:t>関係通知に関しましては、原薬取扱いの手引きにまとめられておりますので、是非ご参照ください。</a:t>
            </a:r>
            <a:endParaRPr lang="en-US" altLang="ja-JP" dirty="0"/>
          </a:p>
          <a:p>
            <a:pPr eaLnBrk="1" hangingPunct="1"/>
            <a:endParaRPr lang="en-US" altLang="ja-JP" dirty="0"/>
          </a:p>
          <a:p>
            <a:pPr eaLnBrk="1" hangingPunct="1"/>
            <a:r>
              <a:rPr lang="ja-JP" altLang="en-US" dirty="0"/>
              <a:t>変更登録の場合、ＭＦ変更登録申請書（ＦＤ申請の様式</a:t>
            </a:r>
            <a:r>
              <a:rPr lang="en-US" altLang="ja-JP" dirty="0"/>
              <a:t>H11)</a:t>
            </a:r>
            <a:r>
              <a:rPr lang="ja-JP" altLang="en-US" dirty="0"/>
              <a:t>により、ＭＦ変更登録申請書を正本</a:t>
            </a:r>
            <a:r>
              <a:rPr lang="en-US" altLang="ja-JP" dirty="0"/>
              <a:t>1</a:t>
            </a:r>
            <a:r>
              <a:rPr lang="ja-JP" altLang="en-US" dirty="0"/>
              <a:t>通、副本１通作成します。なお、副本は正本のコピーは不可となっています。また、</a:t>
            </a:r>
            <a:r>
              <a:rPr lang="en-US" altLang="ja-JP" dirty="0"/>
              <a:t>FD</a:t>
            </a:r>
            <a:r>
              <a:rPr lang="ja-JP" altLang="en-US" dirty="0"/>
              <a:t>の打ち出し書面を</a:t>
            </a:r>
            <a:r>
              <a:rPr lang="en-US" altLang="ja-JP" dirty="0"/>
              <a:t>2</a:t>
            </a:r>
            <a:r>
              <a:rPr lang="ja-JP" altLang="en-US" dirty="0"/>
              <a:t>通作成します。</a:t>
            </a:r>
            <a:endParaRPr lang="en-US" altLang="ja-JP" dirty="0"/>
          </a:p>
          <a:p>
            <a:pPr eaLnBrk="1" hangingPunct="1"/>
            <a:r>
              <a:rPr lang="ja-JP" altLang="en-US" dirty="0"/>
              <a:t>変更登録書には、別紙ファイルとして構造式・新旧対照表・引用製剤一覧表等、また、添付資料ファイルとして製造工程流れ図・一変軽微事項の設定根拠等を添付します。また、ＭＦ登録証及び返信用封筒が必要です。さらに、必要に応じて変更箇所を反映させた</a:t>
            </a:r>
            <a:r>
              <a:rPr lang="en-US" altLang="ja-JP" dirty="0"/>
              <a:t>CTD.Module3</a:t>
            </a:r>
            <a:r>
              <a:rPr lang="ja-JP" altLang="en-US" dirty="0"/>
              <a:t>を添付資料として提出します。</a:t>
            </a:r>
            <a:endParaRPr lang="en-US" altLang="ja-JP" dirty="0"/>
          </a:p>
          <a:p>
            <a:pPr eaLnBrk="1" hangingPunct="1"/>
            <a:r>
              <a:rPr lang="ja-JP" altLang="en-US" dirty="0"/>
              <a:t>変更登録内容は、引用している製販業者による一部変更申請承認後、変更可能になりますが、通常承認までは１年近くの時間を要します。</a:t>
            </a:r>
            <a:endParaRPr lang="en-US" altLang="ja-JP"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144603D-3710-4D36-98B2-444056E69601}" type="slidenum">
              <a:rPr lang="en-US" altLang="ja-JP">
                <a:ea typeface="ＭＳ Ｐゴシック" panose="020B0600070205080204" pitchFamily="50" charset="-128"/>
              </a:rPr>
              <a:pPr>
                <a:spcBef>
                  <a:spcPct val="0"/>
                </a:spcBef>
              </a:pPr>
              <a:t>6</a:t>
            </a:fld>
            <a:endParaRPr lang="en-US" altLang="ja-JP">
              <a:ea typeface="ＭＳ Ｐゴシック" panose="020B0600070205080204" pitchFamily="50" charset="-128"/>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altLang="ja-JP" sz="1100" dirty="0"/>
              <a:t>MF</a:t>
            </a:r>
            <a:r>
              <a:rPr lang="ja-JP" altLang="en-US" sz="1100" dirty="0"/>
              <a:t>の軽微な変更の場合、原薬等登録原簿軽微変更届書（ＦＤ申請の様式</a:t>
            </a:r>
            <a:r>
              <a:rPr lang="en-US" altLang="ja-JP" sz="1100" dirty="0"/>
              <a:t>H21)</a:t>
            </a:r>
            <a:r>
              <a:rPr lang="ja-JP" altLang="en-US" sz="1100" dirty="0"/>
              <a:t>により、ＭＦ軽微変更届出書を正本１通作成します。</a:t>
            </a:r>
            <a:endParaRPr lang="en-US" altLang="ja-JP" sz="1100" dirty="0"/>
          </a:p>
          <a:p>
            <a:pPr eaLnBrk="1" hangingPunct="1"/>
            <a:r>
              <a:rPr lang="ja-JP" altLang="en-US" sz="1100" dirty="0"/>
              <a:t>軽微変更届出には、必要に応じて別紙ファイルとして構造式・宣誓書・新旧対照表・引用製剤一覧表等、また、添付資料ファイルとして製造工程流れ図・一変軽微事項の設定根拠等を添付します。また、必要に応じて変更箇所を反映させた</a:t>
            </a:r>
            <a:r>
              <a:rPr lang="en-US" altLang="ja-JP" sz="1100" dirty="0"/>
              <a:t>CTD.Module3</a:t>
            </a:r>
            <a:r>
              <a:rPr lang="ja-JP" altLang="en-US" sz="1100" dirty="0"/>
              <a:t>を添付資料として提出します。</a:t>
            </a:r>
            <a:endParaRPr lang="en-US" altLang="ja-JP" sz="1100" dirty="0"/>
          </a:p>
          <a:p>
            <a:pPr eaLnBrk="1" hangingPunct="1"/>
            <a:r>
              <a:rPr lang="ja-JP" altLang="en-US" sz="1100" dirty="0"/>
              <a:t>届出期日は、変更の実施から３０日以内に行う必要があります。</a:t>
            </a:r>
            <a:endParaRPr lang="en-US" altLang="ja-JP" sz="1100" dirty="0"/>
          </a:p>
          <a:p>
            <a:pPr eaLnBrk="1" hangingPunct="1"/>
            <a:endParaRPr lang="en-US" altLang="ja-JP" sz="1100" dirty="0"/>
          </a:p>
          <a:p>
            <a:r>
              <a:rPr lang="ja-JP" altLang="en-US" sz="1100" dirty="0"/>
              <a:t>また、ＭＦには変更が認められない事項があります。</a:t>
            </a:r>
            <a:endParaRPr lang="en-US" altLang="ja-JP" sz="1100" dirty="0"/>
          </a:p>
          <a:p>
            <a:r>
              <a:rPr lang="ja-JP" altLang="en-US" sz="1100" dirty="0"/>
              <a:t>まず、添付資料のみの変更はできません。</a:t>
            </a:r>
            <a:endParaRPr lang="en-US" altLang="ja-JP" sz="1100" dirty="0"/>
          </a:p>
          <a:p>
            <a:r>
              <a:rPr lang="ja-JP" altLang="en-US" sz="1100" dirty="0"/>
              <a:t>また、販売名の変更も認められません。これは日局制定に伴う、一般的名称の変更による販売名の名称変更も含みます。</a:t>
            </a:r>
            <a:endParaRPr lang="en-US" altLang="ja-JP" sz="1100" dirty="0"/>
          </a:p>
          <a:p>
            <a:r>
              <a:rPr lang="ja-JP" altLang="en-US" sz="1100" dirty="0"/>
              <a:t>この場合、登録申請書には先の登録品目名、登録番号、登録年月日を備考欄に追記します</a:t>
            </a:r>
            <a:endParaRPr lang="en-US" altLang="ja-JP" sz="1100" dirty="0"/>
          </a:p>
          <a:p>
            <a:r>
              <a:rPr lang="ja-JP" altLang="en-US" sz="1100" dirty="0"/>
              <a:t>また、変更により原薬の本質が変わる恐れがある場合、及びウシ等由来原材料である成分を非ウシ等由来原材料に変更する場合も、新規申請となります。</a:t>
            </a:r>
            <a:endParaRPr lang="en-US" altLang="ja-JP" sz="1100" dirty="0"/>
          </a:p>
          <a:p>
            <a:r>
              <a:rPr lang="ja-JP" altLang="en-US" sz="1100" dirty="0"/>
              <a:t>新規登録になる場合には</a:t>
            </a:r>
            <a:r>
              <a:rPr lang="en-US" altLang="ja-JP" sz="1100" dirty="0"/>
              <a:t>CTD</a:t>
            </a:r>
            <a:r>
              <a:rPr lang="ja-JP" altLang="en-US" sz="1100" dirty="0"/>
              <a:t>第３部などの添付資料もあらたに添付することとなります。</a:t>
            </a:r>
            <a:endParaRPr lang="en-US" altLang="ja-JP" sz="1100" dirty="0"/>
          </a:p>
          <a:p>
            <a:pPr eaLnBrk="1" hangingPunct="1"/>
            <a:endParaRPr lang="en-US" altLang="ja-JP" sz="10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p:cNvSpPr>
            <a:spLocks noGrp="1" noRot="1" noChangeAspect="1" noChangeArrowheads="1" noTextEdit="1"/>
          </p:cNvSpPr>
          <p:nvPr>
            <p:ph type="sldImg"/>
          </p:nvPr>
        </p:nvSpPr>
        <p:spPr>
          <a:ln/>
        </p:spPr>
      </p:sp>
      <p:sp>
        <p:nvSpPr>
          <p:cNvPr id="21507"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dirty="0"/>
              <a:t>続いて、軽微変更についてです。</a:t>
            </a:r>
            <a:endParaRPr lang="en-US" altLang="ja-JP" dirty="0"/>
          </a:p>
          <a:p>
            <a:r>
              <a:rPr lang="ja-JP" altLang="en-US" dirty="0"/>
              <a:t>原薬製造業者における</a:t>
            </a:r>
            <a:r>
              <a:rPr lang="en-US" altLang="ja-JP" dirty="0"/>
              <a:t>MF</a:t>
            </a:r>
            <a:r>
              <a:rPr lang="ja-JP" altLang="en-US" dirty="0"/>
              <a:t>登録事項の軽微な変更の範囲は、則</a:t>
            </a:r>
            <a:r>
              <a:rPr lang="en-US" altLang="ja-JP" dirty="0"/>
              <a:t>280</a:t>
            </a:r>
            <a:r>
              <a:rPr lang="ja-JP" altLang="en-US" dirty="0"/>
              <a:t>条</a:t>
            </a:r>
            <a:r>
              <a:rPr lang="en-US" altLang="ja-JP" dirty="0"/>
              <a:t>11</a:t>
            </a:r>
            <a:r>
              <a:rPr lang="ja-JP" altLang="en-US" dirty="0"/>
              <a:t>に記載されており、次に掲げる変更以外の変更を指します。</a:t>
            </a:r>
            <a:endParaRPr lang="en-US" altLang="ja-JP" dirty="0"/>
          </a:p>
          <a:p>
            <a:r>
              <a:rPr lang="ja-JP" altLang="en-US" dirty="0"/>
              <a:t>一つ目は原薬等の本質、特性、性能及び安全性に影響を与える製造方法等の変更、</a:t>
            </a:r>
            <a:r>
              <a:rPr lang="en-US" altLang="ja-JP" dirty="0"/>
              <a:t>2</a:t>
            </a:r>
            <a:r>
              <a:rPr lang="ja-JP" altLang="en-US" dirty="0"/>
              <a:t>つ目は規格及び試験方法に掲げる事項の削除又は規格の変更、３つ目は病原因子の不活化又は除去方法等に関する変更、ここに挙げた</a:t>
            </a:r>
            <a:r>
              <a:rPr lang="en-US" altLang="ja-JP" dirty="0"/>
              <a:t>3</a:t>
            </a:r>
            <a:r>
              <a:rPr lang="ja-JP" altLang="en-US" dirty="0"/>
              <a:t>つ以外の変更で品質、有効性及び安全性に影響を与えるおそれのあるものです。</a:t>
            </a:r>
            <a:endParaRPr lang="en-US" altLang="ja-JP" dirty="0"/>
          </a:p>
          <a:p>
            <a:r>
              <a:rPr lang="ja-JP" altLang="en-US" dirty="0"/>
              <a:t>なお、原薬の手引き</a:t>
            </a:r>
            <a:r>
              <a:rPr lang="en-US" altLang="ja-JP" dirty="0"/>
              <a:t>2022</a:t>
            </a:r>
            <a:r>
              <a:rPr lang="ja-JP" altLang="en-US" dirty="0"/>
              <a:t>年版　</a:t>
            </a:r>
            <a:r>
              <a:rPr lang="en-US" altLang="ja-JP" dirty="0"/>
              <a:t>Ⅱ-25P63</a:t>
            </a:r>
            <a:r>
              <a:rPr lang="ja-JP" altLang="en-US" dirty="0"/>
              <a:t>には②規格及び試験方法に掲げる事項の削除又は規格の変更が削除されています</a:t>
            </a:r>
            <a:r>
              <a:rPr lang="ja-JP" altLang="en-US"/>
              <a:t>が、</a:t>
            </a:r>
            <a:r>
              <a:rPr lang="en-US" altLang="ja-JP"/>
              <a:t>2024</a:t>
            </a:r>
            <a:r>
              <a:rPr lang="ja-JP" altLang="en-US" dirty="0"/>
              <a:t>年</a:t>
            </a:r>
            <a:r>
              <a:rPr lang="en-US" altLang="ja-JP" dirty="0"/>
              <a:t>3</a:t>
            </a:r>
            <a:r>
              <a:rPr lang="ja-JP" altLang="en-US" dirty="0"/>
              <a:t>月時点では軽微変更の範囲には入らないものとされていますので、ご注意ください。</a:t>
            </a:r>
            <a:endParaRPr lang="en-US" altLang="ja-JP" dirty="0"/>
          </a:p>
          <a:p>
            <a:r>
              <a:rPr lang="ja-JP" altLang="en-US" dirty="0"/>
              <a:t>なお、ご参考として製販業者の製剤の承認事項における軽微変更の範囲にあてはまらない事項は則</a:t>
            </a:r>
            <a:r>
              <a:rPr lang="en-US" altLang="ja-JP" dirty="0"/>
              <a:t>47</a:t>
            </a:r>
            <a:r>
              <a:rPr lang="ja-JP" altLang="en-US" dirty="0"/>
              <a:t>条に記載があります。</a:t>
            </a:r>
            <a:endParaRPr lang="en-US" altLang="ja-JP" dirty="0"/>
          </a:p>
          <a:p>
            <a:r>
              <a:rPr lang="ja-JP" altLang="en-US" dirty="0"/>
              <a:t>軽微変更届での範囲は、原薬製造業者の</a:t>
            </a:r>
            <a:r>
              <a:rPr lang="en-US" altLang="ja-JP" dirty="0"/>
              <a:t>MF</a:t>
            </a:r>
            <a:r>
              <a:rPr lang="ja-JP" altLang="en-US" dirty="0"/>
              <a:t>登録事項と製販業者の製剤の承認事項における軽微変更の範囲には違いがあります。</a:t>
            </a:r>
            <a:endParaRPr lang="en-US" altLang="ja-JP" dirty="0"/>
          </a:p>
          <a:p>
            <a:endParaRPr lang="ja-JP" altLang="en-US" dirty="0"/>
          </a:p>
        </p:txBody>
      </p:sp>
      <p:sp>
        <p:nvSpPr>
          <p:cNvPr id="21508"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0CD6C7B9-53A1-4E7E-8449-155F54322743}" type="slidenum">
              <a:rPr lang="en-US" altLang="ja-JP" sz="1200">
                <a:latin typeface="Times New Roman" panose="02020603050405020304" pitchFamily="18" charset="0"/>
              </a:rPr>
              <a:pPr/>
              <a:t>7</a:t>
            </a:fld>
            <a:endParaRPr lang="en-US" altLang="ja-JP" sz="1200">
              <a:latin typeface="Times New Roman" panose="02020603050405020304"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 イメージ プレースホルダー 1"/>
          <p:cNvSpPr>
            <a:spLocks noGrp="1" noRot="1" noChangeAspect="1" noChangeArrowheads="1" noTextEdit="1"/>
          </p:cNvSpPr>
          <p:nvPr>
            <p:ph type="sldImg"/>
          </p:nvPr>
        </p:nvSpPr>
        <p:spPr>
          <a:ln/>
        </p:spPr>
      </p:sp>
      <p:sp>
        <p:nvSpPr>
          <p:cNvPr id="23555"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kumimoji="1" lang="ja-JP" altLang="en-US" sz="1200" b="0" i="0" kern="1200" dirty="0">
                <a:solidFill>
                  <a:schemeClr val="tx1"/>
                </a:solidFill>
                <a:effectLst/>
                <a:latin typeface="Times New Roman" pitchFamily="18" charset="0"/>
                <a:ea typeface="ＭＳ Ｐ明朝" pitchFamily="18" charset="-128"/>
                <a:cs typeface="+mn-cs"/>
              </a:rPr>
              <a:t>軽微変更届の範囲の具体的な例について説明します。</a:t>
            </a:r>
          </a:p>
          <a:p>
            <a:br>
              <a:rPr lang="ja-JP" altLang="en-US" dirty="0"/>
            </a:br>
            <a:r>
              <a:rPr lang="ja-JP" altLang="en-US" dirty="0"/>
              <a:t>製造場所の変更では、同一の許可あるいは認定区分であって関連工程を共有する同系統の品目について過去</a:t>
            </a:r>
            <a:r>
              <a:rPr lang="en-US" altLang="ja-JP" dirty="0"/>
              <a:t>2</a:t>
            </a:r>
            <a:r>
              <a:rPr lang="ja-JP" altLang="en-US" dirty="0"/>
              <a:t>年以内のＧＭＰ調査でＧＭＰ適合とされる国内に存在する製造場所の変更や試験検査に係る施設の変更および包装表示保管のみに係る施設の変更が該当します。</a:t>
            </a:r>
            <a:endParaRPr lang="en-US" altLang="ja-JP" dirty="0"/>
          </a:p>
          <a:p>
            <a:endParaRPr lang="en-US" altLang="ja-JP" dirty="0"/>
          </a:p>
          <a:p>
            <a:r>
              <a:rPr lang="ja-JP" altLang="en-US" dirty="0"/>
              <a:t>ＴＳＥ資料の変更ではウシ原産国の変更が該当し、包装材料の変更は安定性に影響を及ぼさないと判断した場合の変更が該当します。</a:t>
            </a:r>
            <a:endParaRPr lang="en-US" altLang="ja-JP" dirty="0"/>
          </a:p>
          <a:p>
            <a:r>
              <a:rPr lang="ja-JP" altLang="en-US" dirty="0"/>
              <a:t>その他、製造所の名称のみの変更、国内代理人の変更が該当します。</a:t>
            </a:r>
            <a:endParaRPr lang="en-US" altLang="ja-JP" dirty="0"/>
          </a:p>
        </p:txBody>
      </p:sp>
      <p:sp>
        <p:nvSpPr>
          <p:cNvPr id="23556"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70EFB487-9FCD-4BEB-AD78-49B4AD2DC10B}" type="slidenum">
              <a:rPr lang="en-US" altLang="ja-JP" sz="1200">
                <a:latin typeface="Times New Roman" panose="02020603050405020304" pitchFamily="18" charset="0"/>
              </a:rPr>
              <a:pPr/>
              <a:t>8</a:t>
            </a:fld>
            <a:endParaRPr lang="en-US" altLang="ja-JP" sz="1200">
              <a:latin typeface="Times New Roman" panose="02020603050405020304"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ChangeArrowheads="1" noTextEdit="1"/>
          </p:cNvSpPr>
          <p:nvPr>
            <p:ph type="sldImg"/>
          </p:nvPr>
        </p:nvSpPr>
        <p:spPr>
          <a:ln/>
        </p:spPr>
      </p:sp>
      <p:sp>
        <p:nvSpPr>
          <p:cNvPr id="19459" name="ノート プレースホルダー 2"/>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ja-JP" altLang="en-US" dirty="0"/>
              <a:t>ＭＦの登録事項の変更に際し、当該ＭＦを利用している</a:t>
            </a:r>
            <a:r>
              <a:rPr lang="ja-JP" altLang="en-US" dirty="0">
                <a:solidFill>
                  <a:srgbClr val="FF0000"/>
                </a:solidFill>
              </a:rPr>
              <a:t>全ての製剤品目</a:t>
            </a:r>
            <a:r>
              <a:rPr lang="ja-JP" altLang="en-US" dirty="0"/>
              <a:t>の販売名、承認番号、製販業者の氏名及び各製剤品目が一変申請と軽微変更届出のどちらの対象となるのかを</a:t>
            </a:r>
            <a:r>
              <a:rPr lang="ja-JP" altLang="en-US" dirty="0">
                <a:solidFill>
                  <a:srgbClr val="FF0000"/>
                </a:solidFill>
              </a:rPr>
              <a:t>変更登録申請書の備考欄に記載</a:t>
            </a:r>
            <a:r>
              <a:rPr lang="ja-JP" altLang="en-US" dirty="0"/>
              <a:t>しなければなりません。</a:t>
            </a:r>
            <a:endParaRPr lang="en-US" altLang="ja-JP" dirty="0"/>
          </a:p>
          <a:p>
            <a:endParaRPr lang="en-US" altLang="ja-JP" dirty="0"/>
          </a:p>
          <a:p>
            <a:r>
              <a:rPr lang="ja-JP" altLang="en-US" dirty="0"/>
              <a:t>変更予定のＭＦを利用して承認を得ている製剤品目がある場合には、ＭＦ登録事項の</a:t>
            </a:r>
            <a:r>
              <a:rPr lang="ja-JP" altLang="en-US" dirty="0">
                <a:solidFill>
                  <a:srgbClr val="FF0000"/>
                </a:solidFill>
              </a:rPr>
              <a:t>「変更登録申請」に併せて「一変申請」を行う</a:t>
            </a:r>
            <a:r>
              <a:rPr lang="ja-JP" altLang="en-US" dirty="0"/>
              <a:t>必要があり、</a:t>
            </a:r>
            <a:r>
              <a:rPr lang="ja-JP" altLang="en-US" dirty="0">
                <a:solidFill>
                  <a:srgbClr val="FF0000"/>
                </a:solidFill>
              </a:rPr>
              <a:t>全ての</a:t>
            </a:r>
            <a:r>
              <a:rPr lang="ja-JP" altLang="en-US" dirty="0"/>
              <a:t>必要な製剤品目の</a:t>
            </a:r>
            <a:r>
              <a:rPr lang="ja-JP" altLang="en-US" dirty="0">
                <a:solidFill>
                  <a:srgbClr val="FF0000"/>
                </a:solidFill>
              </a:rPr>
              <a:t>「一変申請」</a:t>
            </a:r>
            <a:r>
              <a:rPr lang="ja-JP" altLang="en-US" dirty="0"/>
              <a:t>が行われた後、ＭＦの審査が開始されますので、製販業者との調整が重要となります。</a:t>
            </a:r>
            <a:endParaRPr lang="en-US" altLang="ja-JP" dirty="0"/>
          </a:p>
          <a:p>
            <a:r>
              <a:rPr lang="ja-JP" altLang="en-US" dirty="0"/>
              <a:t>なお、「一変申請」の</a:t>
            </a:r>
            <a:r>
              <a:rPr lang="ja-JP" altLang="en-US" dirty="0">
                <a:solidFill>
                  <a:srgbClr val="FF0000"/>
                </a:solidFill>
              </a:rPr>
              <a:t>承認時に変更されたＭＦ登録証が交付</a:t>
            </a:r>
            <a:r>
              <a:rPr lang="ja-JP" altLang="en-US" dirty="0"/>
              <a:t>されることとなります。</a:t>
            </a:r>
            <a:endParaRPr lang="en-US" altLang="ja-JP" dirty="0"/>
          </a:p>
        </p:txBody>
      </p:sp>
      <p:sp>
        <p:nvSpPr>
          <p:cNvPr id="19460" name="スライド番号プレースホルダー 3"/>
          <p:cNvSpPr>
            <a:spLocks noGrp="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sz="1600">
                <a:solidFill>
                  <a:schemeClr val="tx1"/>
                </a:solidFill>
                <a:latin typeface="Arial" panose="020B0604020202020204" pitchFamily="34" charset="0"/>
                <a:ea typeface="ＭＳ Ｐゴシック" panose="020B0600070205080204" pitchFamily="50" charset="-128"/>
              </a:defRPr>
            </a:lvl1pPr>
            <a:lvl2pPr marL="742950" indent="-285750">
              <a:defRPr kumimoji="1" sz="1600">
                <a:solidFill>
                  <a:schemeClr val="tx1"/>
                </a:solidFill>
                <a:latin typeface="Arial" panose="020B0604020202020204" pitchFamily="34" charset="0"/>
                <a:ea typeface="ＭＳ Ｐゴシック" panose="020B0600070205080204" pitchFamily="50" charset="-128"/>
              </a:defRPr>
            </a:lvl2pPr>
            <a:lvl3pPr marL="1143000" indent="-228600">
              <a:defRPr kumimoji="1" sz="1600">
                <a:solidFill>
                  <a:schemeClr val="tx1"/>
                </a:solidFill>
                <a:latin typeface="Arial" panose="020B0604020202020204" pitchFamily="34" charset="0"/>
                <a:ea typeface="ＭＳ Ｐゴシック" panose="020B0600070205080204" pitchFamily="50" charset="-128"/>
              </a:defRPr>
            </a:lvl3pPr>
            <a:lvl4pPr marL="1600200" indent="-228600">
              <a:defRPr kumimoji="1" sz="1600">
                <a:solidFill>
                  <a:schemeClr val="tx1"/>
                </a:solidFill>
                <a:latin typeface="Arial" panose="020B0604020202020204" pitchFamily="34" charset="0"/>
                <a:ea typeface="ＭＳ Ｐゴシック" panose="020B0600070205080204" pitchFamily="50" charset="-128"/>
              </a:defRPr>
            </a:lvl4pPr>
            <a:lvl5pPr marL="2057400" indent="-22860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sz="1600">
                <a:solidFill>
                  <a:schemeClr val="tx1"/>
                </a:solidFill>
                <a:latin typeface="Arial" panose="020B0604020202020204" pitchFamily="34" charset="0"/>
                <a:ea typeface="ＭＳ Ｐゴシック" panose="020B0600070205080204" pitchFamily="50" charset="-128"/>
              </a:defRPr>
            </a:lvl9pPr>
          </a:lstStyle>
          <a:p>
            <a:fld id="{ADF13C12-A38C-439C-9C13-2A9AFA83050A}" type="slidenum">
              <a:rPr lang="en-US" altLang="ja-JP" sz="1200">
                <a:latin typeface="Times New Roman" panose="02020603050405020304" pitchFamily="18" charset="0"/>
              </a:rPr>
              <a:pPr/>
              <a:t>9</a:t>
            </a:fld>
            <a:endParaRPr lang="en-US" altLang="ja-JP" sz="1200">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96275" name="Rectangle 19"/>
          <p:cNvSpPr>
            <a:spLocks noGrp="1" noChangeArrowheads="1"/>
          </p:cNvSpPr>
          <p:nvPr>
            <p:ph type="ctrTitle"/>
          </p:nvPr>
        </p:nvSpPr>
        <p:spPr>
          <a:xfrm>
            <a:off x="979488" y="1247775"/>
            <a:ext cx="7173912" cy="2916238"/>
          </a:xfrm>
        </p:spPr>
        <p:txBody>
          <a:bodyPr/>
          <a:lstStyle>
            <a:lvl1pPr algn="ctr">
              <a:defRPr sz="4800">
                <a:latin typeface="+mn-lt"/>
                <a:ea typeface="+mn-ea"/>
              </a:defRPr>
            </a:lvl1pPr>
          </a:lstStyle>
          <a:p>
            <a:pPr lvl="0"/>
            <a:r>
              <a:rPr lang="ja-JP" altLang="en-US" noProof="0"/>
              <a:t>マスタ タイトルの書式設定</a:t>
            </a:r>
          </a:p>
        </p:txBody>
      </p:sp>
      <p:sp>
        <p:nvSpPr>
          <p:cNvPr id="3" name="Rectangle 16"/>
          <p:cNvSpPr>
            <a:spLocks noGrp="1" noChangeArrowheads="1"/>
          </p:cNvSpPr>
          <p:nvPr>
            <p:ph type="dt" sz="half" idx="10"/>
          </p:nvPr>
        </p:nvSpPr>
        <p:spPr>
          <a:xfrm>
            <a:off x="457200" y="6248400"/>
            <a:ext cx="2133600" cy="457200"/>
          </a:xfrm>
        </p:spPr>
        <p:txBody>
          <a:bodyPr/>
          <a:lstStyle>
            <a:lvl1pPr>
              <a:defRPr>
                <a:latin typeface="+mn-lt"/>
                <a:ea typeface="+mn-ea"/>
              </a:defRPr>
            </a:lvl1pPr>
          </a:lstStyle>
          <a:p>
            <a:pPr>
              <a:defRPr/>
            </a:pPr>
            <a:r>
              <a:rPr lang="ja-JP" altLang="en-US"/>
              <a:t>第９回　原薬工研修・懇談会</a:t>
            </a:r>
            <a:endParaRPr lang="en-US" altLang="ja-JP"/>
          </a:p>
        </p:txBody>
      </p:sp>
      <p:sp>
        <p:nvSpPr>
          <p:cNvPr id="4" name="Rectangle 17"/>
          <p:cNvSpPr>
            <a:spLocks noGrp="1" noChangeArrowheads="1"/>
          </p:cNvSpPr>
          <p:nvPr>
            <p:ph type="ftr" sz="quarter" idx="11"/>
          </p:nvPr>
        </p:nvSpPr>
        <p:spPr/>
        <p:txBody>
          <a:bodyPr/>
          <a:lstStyle>
            <a:lvl1pPr>
              <a:defRPr>
                <a:latin typeface="+mn-lt"/>
                <a:ea typeface="+mn-ea"/>
              </a:defRPr>
            </a:lvl1pPr>
          </a:lstStyle>
          <a:p>
            <a:pPr>
              <a:defRPr/>
            </a:pPr>
            <a:r>
              <a:rPr lang="en-US" altLang="ja-JP"/>
              <a:t>日本医薬品原薬工業会　法規委員会</a:t>
            </a:r>
          </a:p>
        </p:txBody>
      </p:sp>
      <p:sp>
        <p:nvSpPr>
          <p:cNvPr id="5" name="Rectangle 18"/>
          <p:cNvSpPr>
            <a:spLocks noGrp="1" noChangeArrowheads="1"/>
          </p:cNvSpPr>
          <p:nvPr>
            <p:ph type="sldNum" sz="quarter" idx="12"/>
          </p:nvPr>
        </p:nvSpPr>
        <p:spPr/>
        <p:txBody>
          <a:bodyPr/>
          <a:lstStyle>
            <a:lvl1pPr>
              <a:defRPr>
                <a:latin typeface="Arial" panose="020B0604020202020204" pitchFamily="34" charset="0"/>
              </a:defRPr>
            </a:lvl1pPr>
          </a:lstStyle>
          <a:p>
            <a:fld id="{9A2AB414-4E85-4B70-9A83-5328B302AC5E}" type="slidenum">
              <a:rPr lang="en-US" altLang="ja-JP"/>
              <a:pPr/>
              <a:t>‹#›</a:t>
            </a:fld>
            <a:endParaRPr lang="en-US" altLang="ja-JP"/>
          </a:p>
        </p:txBody>
      </p:sp>
    </p:spTree>
    <p:extLst>
      <p:ext uri="{BB962C8B-B14F-4D97-AF65-F5344CB8AC3E}">
        <p14:creationId xmlns:p14="http://schemas.microsoft.com/office/powerpoint/2010/main" val="4173060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E6C7ADE3-2E97-4BF9-A032-1782A2893E06}"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772428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67213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457200"/>
            <a:ext cx="6019800" cy="56721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0787F2A5-324F-4ED3-9D17-D355BFDB4C02}"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4420863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457200" y="457200"/>
            <a:ext cx="8229600" cy="56721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fld id="{A5B7D8AF-90BF-471F-98CD-C1E0BA015E88}" type="slidenum">
              <a:rPr lang="en-US" altLang="ja-JP"/>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2663202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57200"/>
            <a:ext cx="8229600" cy="5588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160463"/>
            <a:ext cx="4038600" cy="49688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160463"/>
            <a:ext cx="4038600" cy="49688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2C5069EB-4FB2-40FD-B186-1DB1943F4007}"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797801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kumimoji="1"/>
            </a:lvl1pPr>
          </a:lstStyle>
          <a:p>
            <a:pPr>
              <a:defRPr/>
            </a:pPr>
            <a:fld id="{74045CD7-314E-4E02-9D58-C502389B4A80}" type="datetimeFigureOut">
              <a:rPr lang="ja-JP" altLang="en-US"/>
              <a:pPr>
                <a:defRPr/>
              </a:pPr>
              <a:t>2024/5/13</a:t>
            </a:fld>
            <a:endParaRPr lang="ja-JP" altLang="en-US"/>
          </a:p>
        </p:txBody>
      </p:sp>
      <p:sp>
        <p:nvSpPr>
          <p:cNvPr id="5" name="フッター プレースホルダー 4"/>
          <p:cNvSpPr>
            <a:spLocks noGrp="1"/>
          </p:cNvSpPr>
          <p:nvPr>
            <p:ph type="ftr" sz="quarter" idx="11"/>
          </p:nvPr>
        </p:nvSpPr>
        <p:spPr/>
        <p:txBody>
          <a:bodyPr/>
          <a:lstStyle>
            <a:lvl1pPr>
              <a:defRPr kumimoji="1"/>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kumimoji="1"/>
            </a:lvl1pPr>
          </a:lstStyle>
          <a:p>
            <a:fld id="{1C2995C8-D0FE-412D-87AE-471BC31F9EBE}" type="slidenum">
              <a:rPr lang="ja-JP" altLang="en-US"/>
              <a:pPr/>
              <a:t>‹#›</a:t>
            </a:fld>
            <a:endParaRPr lang="en-US" altLang="ja-JP"/>
          </a:p>
        </p:txBody>
      </p:sp>
    </p:spTree>
    <p:extLst>
      <p:ext uri="{BB962C8B-B14F-4D97-AF65-F5344CB8AC3E}">
        <p14:creationId xmlns:p14="http://schemas.microsoft.com/office/powerpoint/2010/main" val="1855280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BCF843E0-2F8E-4235-B469-A4A04A5B0ACD}"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34850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5" name="Rectangle 3"/>
          <p:cNvSpPr>
            <a:spLocks noGrp="1" noChangeArrowheads="1"/>
          </p:cNvSpPr>
          <p:nvPr>
            <p:ph type="sldNum" sz="quarter" idx="11"/>
          </p:nvPr>
        </p:nvSpPr>
        <p:spPr>
          <a:ln/>
        </p:spPr>
        <p:txBody>
          <a:bodyPr/>
          <a:lstStyle>
            <a:lvl1pPr>
              <a:defRPr/>
            </a:lvl1pPr>
          </a:lstStyle>
          <a:p>
            <a:fld id="{782B8F04-D03D-4109-A6A6-806AB65A8A60}" type="slidenum">
              <a:rPr lang="en-US" altLang="ja-JP"/>
              <a:pPr/>
              <a:t>‹#›</a:t>
            </a:fld>
            <a:endParaRPr lang="en-US" altLang="ja-JP"/>
          </a:p>
        </p:txBody>
      </p:sp>
      <p:sp>
        <p:nvSpPr>
          <p:cNvPr id="6"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4198976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160463"/>
            <a:ext cx="4038600"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2883A00D-BC22-4F52-96EF-6B64745A92C5}"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035751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8" name="Rectangle 3"/>
          <p:cNvSpPr>
            <a:spLocks noGrp="1" noChangeArrowheads="1"/>
          </p:cNvSpPr>
          <p:nvPr>
            <p:ph type="sldNum" sz="quarter" idx="11"/>
          </p:nvPr>
        </p:nvSpPr>
        <p:spPr>
          <a:ln/>
        </p:spPr>
        <p:txBody>
          <a:bodyPr/>
          <a:lstStyle>
            <a:lvl1pPr>
              <a:defRPr/>
            </a:lvl1pPr>
          </a:lstStyle>
          <a:p>
            <a:fld id="{5D0B7C0E-261E-4E74-BA54-2A0A45E14566}" type="slidenum">
              <a:rPr lang="en-US" altLang="ja-JP"/>
              <a:pPr/>
              <a:t>‹#›</a:t>
            </a:fld>
            <a:endParaRPr lang="en-US" altLang="ja-JP"/>
          </a:p>
        </p:txBody>
      </p:sp>
      <p:sp>
        <p:nvSpPr>
          <p:cNvPr id="9"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28884440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4" name="Rectangle 3"/>
          <p:cNvSpPr>
            <a:spLocks noGrp="1" noChangeArrowheads="1"/>
          </p:cNvSpPr>
          <p:nvPr>
            <p:ph type="sldNum" sz="quarter" idx="11"/>
          </p:nvPr>
        </p:nvSpPr>
        <p:spPr>
          <a:ln/>
        </p:spPr>
        <p:txBody>
          <a:bodyPr/>
          <a:lstStyle>
            <a:lvl1pPr>
              <a:defRPr/>
            </a:lvl1pPr>
          </a:lstStyle>
          <a:p>
            <a:fld id="{A5FCD44B-FB0D-4A52-A515-CE79E6863C9A}" type="slidenum">
              <a:rPr lang="en-US" altLang="ja-JP"/>
              <a:pPr/>
              <a:t>‹#›</a:t>
            </a:fld>
            <a:endParaRPr lang="en-US" altLang="ja-JP"/>
          </a:p>
        </p:txBody>
      </p:sp>
      <p:sp>
        <p:nvSpPr>
          <p:cNvPr id="5"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1381260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3" name="Rectangle 3"/>
          <p:cNvSpPr>
            <a:spLocks noGrp="1" noChangeArrowheads="1"/>
          </p:cNvSpPr>
          <p:nvPr>
            <p:ph type="sldNum" sz="quarter" idx="11"/>
          </p:nvPr>
        </p:nvSpPr>
        <p:spPr>
          <a:ln/>
        </p:spPr>
        <p:txBody>
          <a:bodyPr/>
          <a:lstStyle>
            <a:lvl1pPr>
              <a:defRPr/>
            </a:lvl1pPr>
          </a:lstStyle>
          <a:p>
            <a:fld id="{360A71E8-D584-417C-862B-4856FD948327}" type="slidenum">
              <a:rPr lang="en-US" altLang="ja-JP"/>
              <a:pPr/>
              <a:t>‹#›</a:t>
            </a:fld>
            <a:endParaRPr lang="en-US" altLang="ja-JP"/>
          </a:p>
        </p:txBody>
      </p:sp>
      <p:sp>
        <p:nvSpPr>
          <p:cNvPr id="4"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5552587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A2677343-385D-48F7-BB23-BC0D487B810F}"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3429517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p:cNvSpPr>
            <a:spLocks noGrp="1" noChangeArrowheads="1"/>
          </p:cNvSpPr>
          <p:nvPr>
            <p:ph type="ftr" sz="quarter" idx="10"/>
          </p:nvPr>
        </p:nvSpPr>
        <p:spPr>
          <a:ln/>
        </p:spPr>
        <p:txBody>
          <a:bodyPr/>
          <a:lstStyle>
            <a:lvl1pPr>
              <a:defRPr/>
            </a:lvl1pPr>
          </a:lstStyle>
          <a:p>
            <a:pPr>
              <a:defRPr/>
            </a:pPr>
            <a:r>
              <a:rPr lang="en-US" altLang="ja-JP"/>
              <a:t>日本医薬品原薬工業会　法規委員会</a:t>
            </a:r>
          </a:p>
        </p:txBody>
      </p:sp>
      <p:sp>
        <p:nvSpPr>
          <p:cNvPr id="6" name="Rectangle 3"/>
          <p:cNvSpPr>
            <a:spLocks noGrp="1" noChangeArrowheads="1"/>
          </p:cNvSpPr>
          <p:nvPr>
            <p:ph type="sldNum" sz="quarter" idx="11"/>
          </p:nvPr>
        </p:nvSpPr>
        <p:spPr>
          <a:ln/>
        </p:spPr>
        <p:txBody>
          <a:bodyPr/>
          <a:lstStyle>
            <a:lvl1pPr>
              <a:defRPr/>
            </a:lvl1pPr>
          </a:lstStyle>
          <a:p>
            <a:fld id="{303F063F-D6DC-4A26-80CA-B8BB3AC28195}" type="slidenum">
              <a:rPr lang="en-US" altLang="ja-JP"/>
              <a:pPr/>
              <a:t>‹#›</a:t>
            </a:fld>
            <a:endParaRPr lang="en-US" altLang="ja-JP"/>
          </a:p>
        </p:txBody>
      </p:sp>
      <p:sp>
        <p:nvSpPr>
          <p:cNvPr id="7" name="Rectangle 16"/>
          <p:cNvSpPr>
            <a:spLocks noGrp="1" noChangeArrowheads="1"/>
          </p:cNvSpPr>
          <p:nvPr>
            <p:ph type="dt" sz="half" idx="12"/>
          </p:nvPr>
        </p:nvSpPr>
        <p:spPr>
          <a:ln/>
        </p:spPr>
        <p:txBody>
          <a:bodyPr/>
          <a:lstStyle>
            <a:lvl1pPr>
              <a:defRPr/>
            </a:lvl1pPr>
          </a:lstStyle>
          <a:p>
            <a:pPr>
              <a:defRPr/>
            </a:pPr>
            <a:r>
              <a:rPr lang="ja-JP" altLang="en-US"/>
              <a:t>第９回　原薬工研修・懇談会</a:t>
            </a:r>
            <a:endParaRPr lang="en-US" altLang="ja-JP"/>
          </a:p>
        </p:txBody>
      </p:sp>
    </p:spTree>
    <p:extLst>
      <p:ext uri="{BB962C8B-B14F-4D97-AF65-F5344CB8AC3E}">
        <p14:creationId xmlns:p14="http://schemas.microsoft.com/office/powerpoint/2010/main" val="660962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lnSpc>
                <a:spcPct val="100000"/>
              </a:lnSpc>
              <a:spcBef>
                <a:spcPct val="0"/>
              </a:spcBef>
              <a:buSzTx/>
              <a:buFontTx/>
              <a:buNone/>
              <a:defRPr kumimoji="0" sz="1200">
                <a:latin typeface="Arial" charset="0"/>
                <a:ea typeface="ＭＳ Ｐゴシック" charset="-128"/>
              </a:defRPr>
            </a:lvl1pPr>
          </a:lstStyle>
          <a:p>
            <a:pPr>
              <a:defRPr/>
            </a:pPr>
            <a:r>
              <a:rPr lang="en-US" altLang="ja-JP"/>
              <a:t>日本医薬品原薬工業会　法規委員会</a:t>
            </a:r>
          </a:p>
        </p:txBody>
      </p:sp>
      <p:sp>
        <p:nvSpPr>
          <p:cNvPr id="95235" name="Rectangle 3"/>
          <p:cNvSpPr>
            <a:spLocks noGrp="1" noChangeArrowheads="1"/>
          </p:cNvSpPr>
          <p:nvPr>
            <p:ph type="sldNum" sz="quarter" idx="4"/>
          </p:nvPr>
        </p:nvSpPr>
        <p:spPr bwMode="auto">
          <a:xfrm>
            <a:off x="6553200" y="6248400"/>
            <a:ext cx="21336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kumimoji="0" sz="1200">
                <a:latin typeface="Arial Black" panose="020B0A04020102020204" pitchFamily="34" charset="0"/>
              </a:defRPr>
            </a:lvl1pPr>
          </a:lstStyle>
          <a:p>
            <a:fld id="{6D2A4512-5203-45D7-9AD3-5BE8A0DEB29D}" type="slidenum">
              <a:rPr lang="en-US" altLang="ja-JP"/>
              <a:pPr/>
              <a:t>‹#›</a:t>
            </a:fld>
            <a:endParaRPr lang="en-US" altLang="ja-JP"/>
          </a:p>
        </p:txBody>
      </p:sp>
      <p:grpSp>
        <p:nvGrpSpPr>
          <p:cNvPr id="1028" name="Group 4"/>
          <p:cNvGrpSpPr>
            <a:grpSpLocks/>
          </p:cNvGrpSpPr>
          <p:nvPr/>
        </p:nvGrpSpPr>
        <p:grpSpPr bwMode="auto">
          <a:xfrm>
            <a:off x="0" y="0"/>
            <a:ext cx="9144000" cy="546100"/>
            <a:chOff x="0" y="0"/>
            <a:chExt cx="5760" cy="344"/>
          </a:xfrm>
        </p:grpSpPr>
        <p:sp>
          <p:nvSpPr>
            <p:cNvPr id="1032"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p:spPr>
          <p:txBody>
            <a:bodyPr wrap="none" anchor="ct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algn="ctr" eaLnBrk="1" hangingPunct="1">
                <a:defRPr/>
              </a:pPr>
              <a:endParaRPr kumimoji="0" lang="ja-JP" altLang="ja-JP" sz="2400">
                <a:latin typeface="Times New Roman" panose="02020603050405020304" pitchFamily="18" charset="0"/>
              </a:endParaRPr>
            </a:p>
          </p:txBody>
        </p:sp>
        <p:sp>
          <p:nvSpPr>
            <p:cNvPr id="1033"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a:latin typeface="Times New Roman" panose="02020603050405020304" pitchFamily="18" charset="0"/>
              </a:endParaRPr>
            </a:p>
          </p:txBody>
        </p:sp>
        <p:sp>
          <p:nvSpPr>
            <p:cNvPr id="1034" name="Rectangle 7"/>
            <p:cNvSpPr>
              <a:spLocks noChangeArrowheads="1"/>
            </p:cNvSpPr>
            <p:nvPr/>
          </p:nvSpPr>
          <p:spPr bwMode="auto">
            <a:xfrm>
              <a:off x="258" y="85"/>
              <a:ext cx="87" cy="89"/>
            </a:xfrm>
            <a:prstGeom prst="rect">
              <a:avLst/>
            </a:prstGeom>
            <a:solidFill>
              <a:schemeClr val="folHlink"/>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hlink"/>
                </a:solidFill>
              </a:endParaRPr>
            </a:p>
          </p:txBody>
        </p:sp>
        <p:sp>
          <p:nvSpPr>
            <p:cNvPr id="1035" name="Rectangle 8"/>
            <p:cNvSpPr>
              <a:spLocks noChangeArrowheads="1"/>
            </p:cNvSpPr>
            <p:nvPr/>
          </p:nvSpPr>
          <p:spPr bwMode="auto">
            <a:xfrm>
              <a:off x="345" y="0"/>
              <a:ext cx="88" cy="87"/>
            </a:xfrm>
            <a:prstGeom prst="rect">
              <a:avLst/>
            </a:prstGeom>
            <a:solidFill>
              <a:schemeClr val="folHlink"/>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hlink"/>
                </a:solidFill>
              </a:endParaRPr>
            </a:p>
          </p:txBody>
        </p:sp>
        <p:sp>
          <p:nvSpPr>
            <p:cNvPr id="1036" name="Rectangle 9"/>
            <p:cNvSpPr>
              <a:spLocks noChangeArrowheads="1"/>
            </p:cNvSpPr>
            <p:nvPr/>
          </p:nvSpPr>
          <p:spPr bwMode="auto">
            <a:xfrm>
              <a:off x="345" y="85"/>
              <a:ext cx="88" cy="89"/>
            </a:xfrm>
            <a:prstGeom prst="rect">
              <a:avLst/>
            </a:prstGeom>
            <a:solidFill>
              <a:schemeClr val="accent2"/>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accent2"/>
                </a:solidFill>
              </a:endParaRPr>
            </a:p>
          </p:txBody>
        </p:sp>
        <p:sp>
          <p:nvSpPr>
            <p:cNvPr id="1037" name="Rectangle 10"/>
            <p:cNvSpPr>
              <a:spLocks noChangeArrowheads="1"/>
            </p:cNvSpPr>
            <p:nvPr/>
          </p:nvSpPr>
          <p:spPr bwMode="auto">
            <a:xfrm>
              <a:off x="173" y="173"/>
              <a:ext cx="86" cy="87"/>
            </a:xfrm>
            <a:prstGeom prst="rect">
              <a:avLst/>
            </a:prstGeom>
            <a:solidFill>
              <a:schemeClr val="folHlink"/>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hlink"/>
                </a:solidFill>
              </a:endParaRPr>
            </a:p>
          </p:txBody>
        </p:sp>
        <p:sp>
          <p:nvSpPr>
            <p:cNvPr id="1038" name="Rectangle 11"/>
            <p:cNvSpPr>
              <a:spLocks noChangeArrowheads="1"/>
            </p:cNvSpPr>
            <p:nvPr/>
          </p:nvSpPr>
          <p:spPr bwMode="auto">
            <a:xfrm>
              <a:off x="83" y="86"/>
              <a:ext cx="89" cy="87"/>
            </a:xfrm>
            <a:prstGeom prst="rect">
              <a:avLst/>
            </a:prstGeom>
            <a:solidFill>
              <a:schemeClr val="bg2"/>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2400">
                <a:latin typeface="Times New Roman" panose="02020603050405020304" pitchFamily="18" charset="0"/>
              </a:endParaRPr>
            </a:p>
          </p:txBody>
        </p:sp>
        <p:sp>
          <p:nvSpPr>
            <p:cNvPr id="1039" name="Rectangle 12"/>
            <p:cNvSpPr>
              <a:spLocks noChangeArrowheads="1"/>
            </p:cNvSpPr>
            <p:nvPr/>
          </p:nvSpPr>
          <p:spPr bwMode="auto">
            <a:xfrm>
              <a:off x="258" y="171"/>
              <a:ext cx="87" cy="87"/>
            </a:xfrm>
            <a:prstGeom prst="rect">
              <a:avLst/>
            </a:prstGeom>
            <a:solidFill>
              <a:schemeClr val="accent2"/>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accent2"/>
                </a:solidFill>
              </a:endParaRPr>
            </a:p>
          </p:txBody>
        </p:sp>
        <p:sp>
          <p:nvSpPr>
            <p:cNvPr id="1040" name="Rectangle 13"/>
            <p:cNvSpPr>
              <a:spLocks noChangeArrowheads="1"/>
            </p:cNvSpPr>
            <p:nvPr/>
          </p:nvSpPr>
          <p:spPr bwMode="auto">
            <a:xfrm>
              <a:off x="173" y="258"/>
              <a:ext cx="86" cy="86"/>
            </a:xfrm>
            <a:prstGeom prst="rect">
              <a:avLst/>
            </a:prstGeom>
            <a:solidFill>
              <a:schemeClr val="accent2"/>
            </a:solidFill>
            <a:ln>
              <a:noFill/>
            </a:ln>
          </p:spPr>
          <p:txBody>
            <a:bodyPr/>
            <a:lstStyle>
              <a:lvl1pPr eaLnBrk="0" hangingPunct="0">
                <a:defRPr kumimoji="1" sz="1600">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sz="1600">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sz="1600">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sz="1600">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sz="16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lnSpc>
                  <a:spcPct val="80000"/>
                </a:lnSpc>
                <a:spcBef>
                  <a:spcPct val="20000"/>
                </a:spcBef>
                <a:spcAft>
                  <a:spcPct val="0"/>
                </a:spcAft>
                <a:buSzPct val="100000"/>
                <a:buFont typeface="Wingdings" panose="05000000000000000000" pitchFamily="2" charset="2"/>
                <a:defRPr kumimoji="1" sz="1600">
                  <a:solidFill>
                    <a:schemeClr val="tx1"/>
                  </a:solidFill>
                  <a:latin typeface="Arial" panose="020B0604020202020204" pitchFamily="34" charset="0"/>
                  <a:ea typeface="ＭＳ Ｐゴシック" panose="020B0600070205080204" pitchFamily="50" charset="-128"/>
                </a:defRPr>
              </a:lvl9pPr>
            </a:lstStyle>
            <a:p>
              <a:pPr eaLnBrk="1" hangingPunct="1">
                <a:defRPr/>
              </a:pPr>
              <a:endParaRPr kumimoji="0" lang="ja-JP" altLang="ja-JP" sz="1800">
                <a:solidFill>
                  <a:schemeClr val="accent2"/>
                </a:solidFill>
              </a:endParaRPr>
            </a:p>
          </p:txBody>
        </p:sp>
      </p:grpSp>
      <p:sp>
        <p:nvSpPr>
          <p:cNvPr id="1029" name="Rectangle 14"/>
          <p:cNvSpPr>
            <a:spLocks noGrp="1" noChangeArrowheads="1"/>
          </p:cNvSpPr>
          <p:nvPr>
            <p:ph type="title"/>
          </p:nvPr>
        </p:nvSpPr>
        <p:spPr bwMode="auto">
          <a:xfrm>
            <a:off x="457200" y="457200"/>
            <a:ext cx="8229600" cy="55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p:cNvSpPr>
            <a:spLocks noGrp="1" noChangeArrowheads="1"/>
          </p:cNvSpPr>
          <p:nvPr>
            <p:ph type="body" idx="1"/>
          </p:nvPr>
        </p:nvSpPr>
        <p:spPr bwMode="auto">
          <a:xfrm>
            <a:off x="457200" y="1160463"/>
            <a:ext cx="8229600" cy="496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5248" name="Rectangle 16"/>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lnSpc>
                <a:spcPct val="100000"/>
              </a:lnSpc>
              <a:spcBef>
                <a:spcPct val="0"/>
              </a:spcBef>
              <a:buSzTx/>
              <a:buFontTx/>
              <a:buNone/>
              <a:defRPr kumimoji="0" sz="1200">
                <a:latin typeface="Arial" charset="0"/>
                <a:ea typeface="ＭＳ Ｐゴシック" charset="-128"/>
              </a:defRPr>
            </a:lvl1pPr>
          </a:lstStyle>
          <a:p>
            <a:pPr>
              <a:defRPr/>
            </a:pPr>
            <a:r>
              <a:rPr lang="ja-JP" altLang="en-US"/>
              <a:t>第９回　原薬工研修・懇談会</a:t>
            </a:r>
            <a:endParaRPr lang="en-US" altLang="ja-JP"/>
          </a:p>
        </p:txBody>
      </p:sp>
    </p:spTree>
  </p:cSld>
  <p:clrMap bg1="lt1" tx1="dk1" bg2="lt2" tx2="dk2" accent1="accent1" accent2="accent2" accent3="accent3" accent4="accent4" accent5="accent5" accent6="accent6" hlink="hlink" folHlink="folHlink"/>
  <p:sldLayoutIdLst>
    <p:sldLayoutId id="2147484154" r:id="rId1"/>
    <p:sldLayoutId id="2147484142" r:id="rId2"/>
    <p:sldLayoutId id="2147484143" r:id="rId3"/>
    <p:sldLayoutId id="2147484144" r:id="rId4"/>
    <p:sldLayoutId id="2147484145" r:id="rId5"/>
    <p:sldLayoutId id="2147484146" r:id="rId6"/>
    <p:sldLayoutId id="2147484147" r:id="rId7"/>
    <p:sldLayoutId id="2147484148" r:id="rId8"/>
    <p:sldLayoutId id="2147484149" r:id="rId9"/>
    <p:sldLayoutId id="2147484150" r:id="rId10"/>
    <p:sldLayoutId id="2147484151" r:id="rId11"/>
    <p:sldLayoutId id="2147484152" r:id="rId12"/>
    <p:sldLayoutId id="2147484153" r:id="rId13"/>
    <p:sldLayoutId id="2147484155" r:id="rId14"/>
  </p:sldLayoutIdLst>
  <p:hf hdr="0" dt="0"/>
  <p:txStyles>
    <p:titleStyle>
      <a:lvl1pPr algn="l" rtl="0" eaLnBrk="0" fontAlgn="base" hangingPunct="0">
        <a:spcBef>
          <a:spcPct val="0"/>
        </a:spcBef>
        <a:spcAft>
          <a:spcPct val="0"/>
        </a:spcAft>
        <a:defRPr kumimoji="1" sz="3200">
          <a:solidFill>
            <a:schemeClr val="tx1"/>
          </a:solidFill>
          <a:latin typeface="+mj-lt"/>
          <a:ea typeface="+mj-ea"/>
          <a:cs typeface="+mj-cs"/>
        </a:defRPr>
      </a:lvl1pPr>
      <a:lvl2pPr algn="l" rtl="0" eaLnBrk="0" fontAlgn="base" hangingPunct="0">
        <a:spcBef>
          <a:spcPct val="0"/>
        </a:spcBef>
        <a:spcAft>
          <a:spcPct val="0"/>
        </a:spcAft>
        <a:defRPr kumimoji="1" sz="3200">
          <a:solidFill>
            <a:schemeClr val="tx1"/>
          </a:solidFill>
          <a:latin typeface="Arial" charset="0"/>
          <a:ea typeface="ＭＳ Ｐゴシック" charset="-128"/>
        </a:defRPr>
      </a:lvl2pPr>
      <a:lvl3pPr algn="l" rtl="0" eaLnBrk="0" fontAlgn="base" hangingPunct="0">
        <a:spcBef>
          <a:spcPct val="0"/>
        </a:spcBef>
        <a:spcAft>
          <a:spcPct val="0"/>
        </a:spcAft>
        <a:defRPr kumimoji="1" sz="3200">
          <a:solidFill>
            <a:schemeClr val="tx1"/>
          </a:solidFill>
          <a:latin typeface="Arial" charset="0"/>
          <a:ea typeface="ＭＳ Ｐゴシック" charset="-128"/>
        </a:defRPr>
      </a:lvl3pPr>
      <a:lvl4pPr algn="l" rtl="0" eaLnBrk="0" fontAlgn="base" hangingPunct="0">
        <a:spcBef>
          <a:spcPct val="0"/>
        </a:spcBef>
        <a:spcAft>
          <a:spcPct val="0"/>
        </a:spcAft>
        <a:defRPr kumimoji="1" sz="3200">
          <a:solidFill>
            <a:schemeClr val="tx1"/>
          </a:solidFill>
          <a:latin typeface="Arial" charset="0"/>
          <a:ea typeface="ＭＳ Ｐゴシック" charset="-128"/>
        </a:defRPr>
      </a:lvl4pPr>
      <a:lvl5pPr algn="l" rtl="0" eaLnBrk="0" fontAlgn="base" hangingPunct="0">
        <a:spcBef>
          <a:spcPct val="0"/>
        </a:spcBef>
        <a:spcAft>
          <a:spcPct val="0"/>
        </a:spcAft>
        <a:defRPr kumimoji="1" sz="3200">
          <a:solidFill>
            <a:schemeClr val="tx1"/>
          </a:solidFill>
          <a:latin typeface="Arial" charset="0"/>
          <a:ea typeface="ＭＳ Ｐゴシック" charset="-128"/>
        </a:defRPr>
      </a:lvl5pPr>
      <a:lvl6pPr marL="457200" algn="l" rtl="0" fontAlgn="base">
        <a:spcBef>
          <a:spcPct val="0"/>
        </a:spcBef>
        <a:spcAft>
          <a:spcPct val="0"/>
        </a:spcAft>
        <a:defRPr kumimoji="1" sz="3200">
          <a:solidFill>
            <a:schemeClr val="tx1"/>
          </a:solidFill>
          <a:latin typeface="Arial" charset="0"/>
          <a:ea typeface="ＭＳ Ｐゴシック" charset="-128"/>
        </a:defRPr>
      </a:lvl6pPr>
      <a:lvl7pPr marL="914400" algn="l" rtl="0" fontAlgn="base">
        <a:spcBef>
          <a:spcPct val="0"/>
        </a:spcBef>
        <a:spcAft>
          <a:spcPct val="0"/>
        </a:spcAft>
        <a:defRPr kumimoji="1" sz="3200">
          <a:solidFill>
            <a:schemeClr val="tx1"/>
          </a:solidFill>
          <a:latin typeface="Arial" charset="0"/>
          <a:ea typeface="ＭＳ Ｐゴシック" charset="-128"/>
        </a:defRPr>
      </a:lvl7pPr>
      <a:lvl8pPr marL="1371600" algn="l" rtl="0" fontAlgn="base">
        <a:spcBef>
          <a:spcPct val="0"/>
        </a:spcBef>
        <a:spcAft>
          <a:spcPct val="0"/>
        </a:spcAft>
        <a:defRPr kumimoji="1" sz="3200">
          <a:solidFill>
            <a:schemeClr val="tx1"/>
          </a:solidFill>
          <a:latin typeface="Arial" charset="0"/>
          <a:ea typeface="ＭＳ Ｐゴシック" charset="-128"/>
        </a:defRPr>
      </a:lvl8pPr>
      <a:lvl9pPr marL="1828800" algn="l" rtl="0" fontAlgn="base">
        <a:spcBef>
          <a:spcPct val="0"/>
        </a:spcBef>
        <a:spcAft>
          <a:spcPct val="0"/>
        </a:spcAft>
        <a:defRPr kumimoji="1" sz="3200">
          <a:solidFill>
            <a:schemeClr val="tx1"/>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4.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14.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7"/>
          <p:cNvSpPr>
            <a:spLocks noGrp="1" noChangeArrowheads="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6147" name="Rectangle 2"/>
          <p:cNvSpPr>
            <a:spLocks noGrp="1" noChangeArrowheads="1"/>
          </p:cNvSpPr>
          <p:nvPr>
            <p:ph type="ctrTitle"/>
          </p:nvPr>
        </p:nvSpPr>
        <p:spPr>
          <a:xfrm>
            <a:off x="979488" y="1284288"/>
            <a:ext cx="7173912" cy="2916237"/>
          </a:xfrm>
          <a:solidFill>
            <a:schemeClr val="accent1"/>
          </a:solidFill>
        </p:spPr>
        <p:txBody>
          <a:bodyPr lIns="90000" tIns="46800" rIns="90000" bIns="46800"/>
          <a:lstStyle/>
          <a:p>
            <a:pPr eaLnBrk="1" hangingPunct="1">
              <a:lnSpc>
                <a:spcPct val="130000"/>
              </a:lnSpc>
              <a:defRPr/>
            </a:pPr>
            <a:br>
              <a:rPr lang="en-US" altLang="ja-JP" sz="4400" b="1" dirty="0"/>
            </a:br>
            <a:r>
              <a:rPr lang="ja-JP" altLang="en-US" sz="4400" b="1" dirty="0"/>
              <a:t>変更の管理</a:t>
            </a:r>
            <a:br>
              <a:rPr lang="ja-JP" altLang="en-US" sz="4400" b="1" dirty="0"/>
            </a:br>
            <a:br>
              <a:rPr lang="ja-JP" altLang="en-US" sz="4400" b="1" dirty="0"/>
            </a:br>
            <a:endParaRPr lang="ja-JP" altLang="en-US" sz="4000" b="1" i="1" dirty="0"/>
          </a:p>
        </p:txBody>
      </p:sp>
      <p:sp>
        <p:nvSpPr>
          <p:cNvPr id="6148"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0845C008-F101-486E-BB67-24780A018401}" type="slidenum">
              <a:rPr kumimoji="0" lang="en-US" altLang="ja-JP" sz="1200"/>
              <a:pPr>
                <a:spcBef>
                  <a:spcPct val="0"/>
                </a:spcBef>
                <a:buClrTx/>
                <a:buSzTx/>
                <a:buFontTx/>
                <a:buNone/>
              </a:pPr>
              <a:t>1</a:t>
            </a:fld>
            <a:endParaRPr kumimoji="0" lang="en-US" altLang="ja-JP" sz="12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軽微変更届出の提出方法</a:t>
            </a:r>
          </a:p>
        </p:txBody>
      </p:sp>
      <p:sp>
        <p:nvSpPr>
          <p:cNvPr id="24579" name="タイトル 1"/>
          <p:cNvSpPr txBox="1">
            <a:spLocks/>
          </p:cNvSpPr>
          <p:nvPr/>
        </p:nvSpPr>
        <p:spPr bwMode="auto">
          <a:xfrm>
            <a:off x="487363" y="5513388"/>
            <a:ext cx="8229600" cy="1038225"/>
          </a:xfrm>
          <a:prstGeom prst="rect">
            <a:avLst/>
          </a:prstGeom>
          <a:noFill/>
          <a:ln>
            <a:noFill/>
          </a:ln>
        </p:spPr>
        <p:txBody>
          <a:bodyPr anchor="ctr"/>
          <a:lstStyle>
            <a:lvl1pPr marL="142875" indent="-4572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spcBef>
                <a:spcPct val="0"/>
              </a:spcBef>
              <a:buClrTx/>
              <a:buSzPct val="100000"/>
              <a:buFont typeface="Wingdings" panose="05000000000000000000" pitchFamily="2" charset="2"/>
              <a:buNone/>
              <a:defRPr/>
            </a:pPr>
            <a:r>
              <a:rPr lang="ja-JP" altLang="en-US" sz="2400">
                <a:latin typeface="+mn-lt"/>
                <a:ea typeface="+mn-ea"/>
              </a:rPr>
              <a:t>・変更を行った時点、又は当該変更により製造された製品の　出荷時のいずれかを変更時点と定め、その日から</a:t>
            </a:r>
            <a:r>
              <a:rPr lang="en-US" altLang="ja-JP" sz="2400" b="1">
                <a:solidFill>
                  <a:srgbClr val="FF0000"/>
                </a:solidFill>
                <a:latin typeface="+mn-lt"/>
                <a:ea typeface="+mn-ea"/>
              </a:rPr>
              <a:t>30</a:t>
            </a:r>
            <a:r>
              <a:rPr lang="ja-JP" altLang="en-US" sz="2400" b="1">
                <a:solidFill>
                  <a:srgbClr val="FF0000"/>
                </a:solidFill>
                <a:latin typeface="+mn-lt"/>
                <a:ea typeface="+mn-ea"/>
              </a:rPr>
              <a:t>日以内</a:t>
            </a:r>
            <a:r>
              <a:rPr lang="ja-JP" altLang="en-US" sz="2400">
                <a:latin typeface="+mn-lt"/>
                <a:ea typeface="+mn-ea"/>
              </a:rPr>
              <a:t>に提出する。</a:t>
            </a:r>
            <a:endParaRPr lang="en-US" altLang="ja-JP" sz="2400">
              <a:latin typeface="+mn-lt"/>
              <a:ea typeface="+mn-ea"/>
            </a:endParaRPr>
          </a:p>
        </p:txBody>
      </p:sp>
      <p:sp>
        <p:nvSpPr>
          <p:cNvPr id="24580"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latin typeface="+mn-lt"/>
                <a:ea typeface="+mn-ea"/>
              </a:rPr>
              <a:t>軽微変更届出の提出方法</a:t>
            </a:r>
          </a:p>
        </p:txBody>
      </p:sp>
      <p:sp>
        <p:nvSpPr>
          <p:cNvPr id="24581"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10" name="テキスト ボックス 9"/>
          <p:cNvSpPr txBox="1"/>
          <p:nvPr/>
        </p:nvSpPr>
        <p:spPr>
          <a:xfrm>
            <a:off x="468313" y="1308100"/>
            <a:ext cx="1262062" cy="522288"/>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届出先</a:t>
            </a:r>
            <a:endParaRPr lang="en-US" altLang="ja-JP" sz="2800" u="sng" dirty="0">
              <a:effectLst>
                <a:outerShdw blurRad="38100" dist="38100" dir="2700000" algn="tl">
                  <a:srgbClr val="000000">
                    <a:alpha val="43137"/>
                  </a:srgbClr>
                </a:outerShdw>
              </a:effectLst>
              <a:latin typeface="+mn-lt"/>
              <a:ea typeface="+mn-ea"/>
            </a:endParaRPr>
          </a:p>
        </p:txBody>
      </p:sp>
      <p:sp>
        <p:nvSpPr>
          <p:cNvPr id="24584" name="テキスト ボックス 10"/>
          <p:cNvSpPr txBox="1">
            <a:spLocks noChangeArrowheads="1"/>
          </p:cNvSpPr>
          <p:nvPr/>
        </p:nvSpPr>
        <p:spPr bwMode="auto">
          <a:xfrm>
            <a:off x="487363" y="1773238"/>
            <a:ext cx="8320087" cy="90487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spcBef>
                <a:spcPct val="0"/>
              </a:spcBef>
              <a:buClrTx/>
              <a:buSzPct val="100000"/>
              <a:buFontTx/>
              <a:buNone/>
              <a:defRPr/>
            </a:pPr>
            <a:r>
              <a:rPr lang="ja-JP" altLang="en-US" sz="2400">
                <a:latin typeface="+mn-lt"/>
                <a:ea typeface="+mn-ea"/>
              </a:rPr>
              <a:t>・独立行政法人 医薬品医療機器総合機構 </a:t>
            </a:r>
            <a:endParaRPr lang="en-US" altLang="ja-JP" sz="2400">
              <a:latin typeface="+mn-lt"/>
              <a:ea typeface="+mn-ea"/>
            </a:endParaRPr>
          </a:p>
          <a:p>
            <a:pPr eaLnBrk="1" hangingPunct="1">
              <a:lnSpc>
                <a:spcPct val="80000"/>
              </a:lnSpc>
              <a:spcBef>
                <a:spcPct val="0"/>
              </a:spcBef>
              <a:buClrTx/>
              <a:buSzPct val="100000"/>
              <a:buFontTx/>
              <a:buNone/>
              <a:defRPr/>
            </a:pPr>
            <a:r>
              <a:rPr lang="ja-JP" altLang="en-US" sz="2400">
                <a:latin typeface="+mn-lt"/>
                <a:ea typeface="+mn-ea"/>
              </a:rPr>
              <a:t>  審査マネジメント部 マスターファイル管理室</a:t>
            </a:r>
          </a:p>
          <a:p>
            <a:pPr eaLnBrk="1" hangingPunct="1">
              <a:lnSpc>
                <a:spcPct val="80000"/>
              </a:lnSpc>
              <a:spcBef>
                <a:spcPct val="0"/>
              </a:spcBef>
              <a:buClrTx/>
              <a:buSzPct val="100000"/>
              <a:buFontTx/>
              <a:buNone/>
              <a:defRPr/>
            </a:pPr>
            <a:r>
              <a:rPr lang="ja-JP" altLang="en-US" sz="1800">
                <a:latin typeface="+mn-lt"/>
                <a:ea typeface="+mn-ea"/>
              </a:rPr>
              <a:t>〒</a:t>
            </a:r>
            <a:r>
              <a:rPr lang="en-US" altLang="ja-JP" sz="1800">
                <a:latin typeface="+mn-lt"/>
                <a:ea typeface="+mn-ea"/>
              </a:rPr>
              <a:t>100-0013 </a:t>
            </a:r>
            <a:r>
              <a:rPr lang="ja-JP" altLang="en-US" sz="1800">
                <a:latin typeface="+mn-lt"/>
                <a:ea typeface="+mn-ea"/>
              </a:rPr>
              <a:t>東京都千代田区霞が関</a:t>
            </a:r>
            <a:r>
              <a:rPr lang="en-US" altLang="ja-JP" sz="1800">
                <a:latin typeface="+mn-lt"/>
                <a:ea typeface="+mn-ea"/>
              </a:rPr>
              <a:t>3-3-2 </a:t>
            </a:r>
            <a:r>
              <a:rPr lang="ja-JP" altLang="en-US" sz="1800">
                <a:latin typeface="+mn-lt"/>
                <a:ea typeface="+mn-ea"/>
              </a:rPr>
              <a:t>新霞ヶ関ビル</a:t>
            </a:r>
            <a:r>
              <a:rPr lang="en-US" altLang="ja-JP" sz="1800">
                <a:latin typeface="+mn-lt"/>
                <a:ea typeface="+mn-ea"/>
              </a:rPr>
              <a:t>6</a:t>
            </a:r>
            <a:r>
              <a:rPr lang="ja-JP" altLang="en-US" sz="1800">
                <a:latin typeface="+mn-lt"/>
                <a:ea typeface="+mn-ea"/>
              </a:rPr>
              <a:t>階　電話：</a:t>
            </a:r>
            <a:r>
              <a:rPr lang="en-US" altLang="ja-JP" sz="1800">
                <a:latin typeface="+mn-lt"/>
                <a:ea typeface="+mn-ea"/>
              </a:rPr>
              <a:t>03-3506-9497</a:t>
            </a:r>
          </a:p>
        </p:txBody>
      </p:sp>
      <p:sp>
        <p:nvSpPr>
          <p:cNvPr id="12" name="テキスト ボックス 11"/>
          <p:cNvSpPr txBox="1"/>
          <p:nvPr/>
        </p:nvSpPr>
        <p:spPr>
          <a:xfrm>
            <a:off x="468313" y="2693988"/>
            <a:ext cx="1620837"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提出資料</a:t>
            </a:r>
            <a:endParaRPr lang="en-US" altLang="ja-JP" sz="2800" u="sng" dirty="0">
              <a:effectLst>
                <a:outerShdw blurRad="38100" dist="38100" dir="2700000" algn="tl">
                  <a:srgbClr val="000000">
                    <a:alpha val="43137"/>
                  </a:srgbClr>
                </a:outerShdw>
              </a:effectLst>
              <a:latin typeface="+mn-lt"/>
              <a:ea typeface="+mn-ea"/>
            </a:endParaRPr>
          </a:p>
        </p:txBody>
      </p:sp>
      <p:sp>
        <p:nvSpPr>
          <p:cNvPr id="24586" name="テキスト ボックス 12"/>
          <p:cNvSpPr txBox="1">
            <a:spLocks noChangeArrowheads="1"/>
          </p:cNvSpPr>
          <p:nvPr/>
        </p:nvSpPr>
        <p:spPr bwMode="auto">
          <a:xfrm>
            <a:off x="468313" y="3189288"/>
            <a:ext cx="5772150" cy="1865312"/>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spcBef>
                <a:spcPct val="0"/>
              </a:spcBef>
              <a:buClrTx/>
              <a:buSzPct val="100000"/>
              <a:buFontTx/>
              <a:buNone/>
              <a:defRPr/>
            </a:pPr>
            <a:r>
              <a:rPr lang="ja-JP" altLang="en-US" sz="2400">
                <a:latin typeface="+mn-lt"/>
                <a:ea typeface="+mn-ea"/>
              </a:rPr>
              <a:t>・軽微変更届出書（様式第百二十五）</a:t>
            </a:r>
            <a:endParaRPr lang="en-US" altLang="ja-JP" sz="2400">
              <a:latin typeface="+mn-lt"/>
              <a:ea typeface="+mn-ea"/>
            </a:endParaRPr>
          </a:p>
          <a:p>
            <a:pPr eaLnBrk="1" hangingPunct="1">
              <a:lnSpc>
                <a:spcPct val="80000"/>
              </a:lnSpc>
              <a:spcBef>
                <a:spcPct val="0"/>
              </a:spcBef>
              <a:buClrTx/>
              <a:buSzPct val="100000"/>
              <a:buFontTx/>
              <a:buNone/>
              <a:defRPr/>
            </a:pPr>
            <a:r>
              <a:rPr lang="ja-JP" altLang="en-US" sz="2400">
                <a:latin typeface="+mn-lt"/>
                <a:ea typeface="+mn-ea"/>
              </a:rPr>
              <a:t>・</a:t>
            </a:r>
            <a:r>
              <a:rPr lang="en-US" altLang="ja-JP" sz="2400">
                <a:latin typeface="+mn-lt"/>
                <a:ea typeface="+mn-ea"/>
              </a:rPr>
              <a:t>FD</a:t>
            </a:r>
            <a:r>
              <a:rPr lang="ja-JP" altLang="en-US" sz="2400">
                <a:latin typeface="+mn-lt"/>
                <a:ea typeface="+mn-ea"/>
              </a:rPr>
              <a:t>の打ち出し書面（添付書類を含む）</a:t>
            </a:r>
            <a:endParaRPr lang="en-US" altLang="ja-JP" sz="2400">
              <a:latin typeface="+mn-lt"/>
              <a:ea typeface="+mn-ea"/>
            </a:endParaRPr>
          </a:p>
          <a:p>
            <a:pPr eaLnBrk="1" hangingPunct="1">
              <a:lnSpc>
                <a:spcPct val="80000"/>
              </a:lnSpc>
              <a:spcBef>
                <a:spcPct val="0"/>
              </a:spcBef>
              <a:buClrTx/>
              <a:buSzPct val="100000"/>
              <a:buFontTx/>
              <a:buNone/>
              <a:defRPr/>
            </a:pPr>
            <a:r>
              <a:rPr lang="ja-JP" altLang="en-US" sz="2400">
                <a:latin typeface="+mn-lt"/>
                <a:ea typeface="+mn-ea"/>
              </a:rPr>
              <a:t>・</a:t>
            </a:r>
            <a:r>
              <a:rPr lang="en-US" altLang="ja-JP" sz="2400">
                <a:latin typeface="+mn-lt"/>
                <a:ea typeface="+mn-ea"/>
              </a:rPr>
              <a:t>FD</a:t>
            </a:r>
            <a:r>
              <a:rPr lang="ja-JP" altLang="en-US" sz="2400">
                <a:latin typeface="+mn-lt"/>
                <a:ea typeface="+mn-ea"/>
              </a:rPr>
              <a:t>または</a:t>
            </a:r>
            <a:r>
              <a:rPr lang="en-US" altLang="ja-JP" sz="2400">
                <a:latin typeface="+mn-lt"/>
                <a:ea typeface="+mn-ea"/>
              </a:rPr>
              <a:t>CD-R</a:t>
            </a:r>
          </a:p>
          <a:p>
            <a:pPr eaLnBrk="1" hangingPunct="1">
              <a:lnSpc>
                <a:spcPct val="80000"/>
              </a:lnSpc>
              <a:spcBef>
                <a:spcPct val="0"/>
              </a:spcBef>
              <a:buClrTx/>
              <a:buSzPct val="100000"/>
              <a:buFontTx/>
              <a:buNone/>
              <a:defRPr/>
            </a:pPr>
            <a:r>
              <a:rPr lang="ja-JP" altLang="en-US" sz="2400">
                <a:latin typeface="+mn-lt"/>
                <a:ea typeface="+mn-ea"/>
              </a:rPr>
              <a:t>・宣誓書（登録者名で原則法文で提出）</a:t>
            </a:r>
            <a:endParaRPr lang="en-US" altLang="ja-JP" sz="2400">
              <a:latin typeface="+mn-lt"/>
              <a:ea typeface="+mn-ea"/>
            </a:endParaRPr>
          </a:p>
          <a:p>
            <a:pPr eaLnBrk="1" hangingPunct="1">
              <a:lnSpc>
                <a:spcPct val="80000"/>
              </a:lnSpc>
              <a:spcBef>
                <a:spcPct val="0"/>
              </a:spcBef>
              <a:buClrTx/>
              <a:buSzPct val="100000"/>
              <a:buFontTx/>
              <a:buNone/>
              <a:defRPr/>
            </a:pPr>
            <a:r>
              <a:rPr lang="ja-JP" altLang="en-US" sz="2400">
                <a:latin typeface="+mn-lt"/>
                <a:ea typeface="+mn-ea"/>
              </a:rPr>
              <a:t>・新旧対照表、引用製剤一覧 等</a:t>
            </a:r>
            <a:endParaRPr lang="en-US" altLang="ja-JP" sz="2400">
              <a:latin typeface="+mn-lt"/>
              <a:ea typeface="+mn-ea"/>
            </a:endParaRPr>
          </a:p>
          <a:p>
            <a:pPr eaLnBrk="1" hangingPunct="1">
              <a:lnSpc>
                <a:spcPct val="80000"/>
              </a:lnSpc>
              <a:spcBef>
                <a:spcPct val="0"/>
              </a:spcBef>
              <a:buClrTx/>
              <a:buSzPct val="100000"/>
              <a:buFontTx/>
              <a:buNone/>
              <a:defRPr/>
            </a:pPr>
            <a:r>
              <a:rPr lang="ja-JP" altLang="en-US" sz="2400">
                <a:latin typeface="+mn-lt"/>
                <a:ea typeface="+mn-ea"/>
              </a:rPr>
              <a:t>・添付資料（必要に応じて</a:t>
            </a:r>
            <a:r>
              <a:rPr lang="en-US" altLang="ja-JP" sz="2400">
                <a:latin typeface="+mn-lt"/>
                <a:ea typeface="+mn-ea"/>
              </a:rPr>
              <a:t>CTD</a:t>
            </a:r>
            <a:r>
              <a:rPr lang="ja-JP" altLang="en-US" sz="2400">
                <a:latin typeface="+mn-lt"/>
                <a:ea typeface="+mn-ea"/>
              </a:rPr>
              <a:t>など）</a:t>
            </a:r>
            <a:endParaRPr lang="en-US" altLang="ja-JP" sz="2400">
              <a:latin typeface="+mn-lt"/>
              <a:ea typeface="+mn-ea"/>
            </a:endParaRPr>
          </a:p>
        </p:txBody>
      </p:sp>
      <p:sp>
        <p:nvSpPr>
          <p:cNvPr id="14" name="テキスト ボックス 13"/>
          <p:cNvSpPr txBox="1"/>
          <p:nvPr/>
        </p:nvSpPr>
        <p:spPr>
          <a:xfrm>
            <a:off x="468313" y="5065713"/>
            <a:ext cx="1979612"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提出の時期</a:t>
            </a:r>
            <a:endParaRPr lang="en-US" altLang="ja-JP" sz="2800" u="sng" dirty="0">
              <a:effectLst>
                <a:outerShdw blurRad="38100" dist="38100" dir="2700000" algn="tl">
                  <a:srgbClr val="000000">
                    <a:alpha val="43137"/>
                  </a:srgbClr>
                </a:outerShdw>
              </a:effectLst>
              <a:latin typeface="+mn-lt"/>
              <a:ea typeface="+mn-ea"/>
            </a:endParaRPr>
          </a:p>
        </p:txBody>
      </p:sp>
      <p:sp>
        <p:nvSpPr>
          <p:cNvPr id="24588" name="吹き出し: 四角形 2"/>
          <p:cNvSpPr>
            <a:spLocks noChangeArrowheads="1"/>
          </p:cNvSpPr>
          <p:nvPr/>
        </p:nvSpPr>
        <p:spPr bwMode="auto">
          <a:xfrm>
            <a:off x="5738813" y="4659313"/>
            <a:ext cx="2662237" cy="615950"/>
          </a:xfrm>
          <a:prstGeom prst="wedgeRectCallout">
            <a:avLst>
              <a:gd name="adj1" fmla="val -74662"/>
              <a:gd name="adj2" fmla="val -27639"/>
            </a:avLst>
          </a:prstGeom>
          <a:noFill/>
          <a:ln w="9525" algn="ctr">
            <a:solidFill>
              <a:schemeClr val="tx1"/>
            </a:solidFill>
            <a:round/>
            <a:headEnd/>
            <a:tailEnd/>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spcBef>
                <a:spcPct val="0"/>
              </a:spcBef>
              <a:buClrTx/>
              <a:buSzPct val="100000"/>
              <a:buFontTx/>
              <a:buNone/>
              <a:defRPr/>
            </a:pPr>
            <a:r>
              <a:rPr lang="en-US" altLang="ja-JP" sz="2000">
                <a:latin typeface="+mn-lt"/>
                <a:ea typeface="+mn-ea"/>
              </a:rPr>
              <a:t>CTD</a:t>
            </a:r>
            <a:r>
              <a:rPr lang="ja-JP" altLang="en-US" sz="2000">
                <a:latin typeface="+mn-lt"/>
                <a:ea typeface="+mn-ea"/>
              </a:rPr>
              <a:t>は</a:t>
            </a:r>
            <a:r>
              <a:rPr lang="en-US" altLang="ja-JP" sz="2000">
                <a:latin typeface="+mn-lt"/>
                <a:ea typeface="+mn-ea"/>
              </a:rPr>
              <a:t>CD-R</a:t>
            </a:r>
            <a:r>
              <a:rPr lang="ja-JP" altLang="en-US" sz="2000">
                <a:latin typeface="+mn-lt"/>
                <a:ea typeface="+mn-ea"/>
              </a:rPr>
              <a:t>のみ提出、</a:t>
            </a:r>
            <a:endParaRPr lang="en-US" altLang="ja-JP" sz="2000">
              <a:latin typeface="+mn-lt"/>
              <a:ea typeface="+mn-ea"/>
            </a:endParaRPr>
          </a:p>
          <a:p>
            <a:pPr eaLnBrk="1" hangingPunct="1">
              <a:lnSpc>
                <a:spcPct val="80000"/>
              </a:lnSpc>
              <a:spcBef>
                <a:spcPct val="0"/>
              </a:spcBef>
              <a:buClrTx/>
              <a:buSzPct val="100000"/>
              <a:buFontTx/>
              <a:buNone/>
              <a:defRPr/>
            </a:pPr>
            <a:r>
              <a:rPr lang="ja-JP" altLang="en-US" sz="2000">
                <a:latin typeface="+mn-lt"/>
                <a:ea typeface="+mn-ea"/>
              </a:rPr>
              <a:t> 紙資料の提出不要</a:t>
            </a:r>
            <a:endParaRPr lang="en-US" altLang="ja-JP" sz="2000">
              <a:latin typeface="+mn-lt"/>
              <a:ea typeface="+mn-ea"/>
            </a:endParaRPr>
          </a:p>
        </p:txBody>
      </p:sp>
      <p:sp>
        <p:nvSpPr>
          <p:cNvPr id="24589" name="吹き出し: 四角形 3"/>
          <p:cNvSpPr>
            <a:spLocks noChangeArrowheads="1"/>
          </p:cNvSpPr>
          <p:nvPr/>
        </p:nvSpPr>
        <p:spPr bwMode="auto">
          <a:xfrm>
            <a:off x="5738813" y="2843213"/>
            <a:ext cx="3068637" cy="1628775"/>
          </a:xfrm>
          <a:prstGeom prst="wedgeRectCallout">
            <a:avLst>
              <a:gd name="adj1" fmla="val -57134"/>
              <a:gd name="adj2" fmla="val 36912"/>
            </a:avLst>
          </a:prstGeom>
          <a:noFill/>
          <a:ln w="9525" algn="ctr">
            <a:solidFill>
              <a:schemeClr val="tx1"/>
            </a:solidFill>
            <a:round/>
            <a:headEnd/>
            <a:tailEnd/>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spcBef>
                <a:spcPct val="0"/>
              </a:spcBef>
              <a:buClrTx/>
              <a:buSzPct val="100000"/>
              <a:buFontTx/>
              <a:buNone/>
              <a:defRPr/>
            </a:pPr>
            <a:r>
              <a:rPr lang="ja-JP" altLang="en-US" sz="1800" dirty="0">
                <a:latin typeface="+mn-lt"/>
                <a:ea typeface="+mn-ea"/>
              </a:rPr>
              <a:t>・適切なバリデーションや変更管理を実施した等、変更内容に応じて記載</a:t>
            </a:r>
            <a:endParaRPr lang="en-US" altLang="ja-JP" sz="1800" dirty="0">
              <a:latin typeface="+mn-lt"/>
              <a:ea typeface="+mn-ea"/>
            </a:endParaRPr>
          </a:p>
          <a:p>
            <a:pPr eaLnBrk="1" hangingPunct="1">
              <a:lnSpc>
                <a:spcPct val="80000"/>
              </a:lnSpc>
              <a:spcBef>
                <a:spcPct val="0"/>
              </a:spcBef>
              <a:buClrTx/>
              <a:buSzPct val="100000"/>
              <a:buFontTx/>
              <a:buNone/>
              <a:defRPr/>
            </a:pPr>
            <a:r>
              <a:rPr lang="ja-JP" altLang="en-US" sz="1800" dirty="0">
                <a:latin typeface="+mn-lt"/>
                <a:ea typeface="+mn-ea"/>
              </a:rPr>
              <a:t>・宣誓書には日付を入れる</a:t>
            </a:r>
            <a:endParaRPr lang="en-US" altLang="ja-JP" sz="1800" dirty="0">
              <a:latin typeface="+mn-lt"/>
              <a:ea typeface="+mn-ea"/>
            </a:endParaRPr>
          </a:p>
          <a:p>
            <a:pPr eaLnBrk="1" hangingPunct="1">
              <a:lnSpc>
                <a:spcPct val="80000"/>
              </a:lnSpc>
              <a:spcBef>
                <a:spcPct val="0"/>
              </a:spcBef>
              <a:buClrTx/>
              <a:buSzPct val="100000"/>
              <a:buFontTx/>
              <a:buNone/>
              <a:defRPr/>
            </a:pPr>
            <a:r>
              <a:rPr lang="ja-JP" altLang="en-US" sz="1800" dirty="0">
                <a:latin typeface="+mn-lt"/>
                <a:ea typeface="+mn-ea"/>
              </a:rPr>
              <a:t>・軽微変更届の「別紙ファイル」として</a:t>
            </a:r>
            <a:r>
              <a:rPr lang="en-US" altLang="ja-JP" sz="1800" dirty="0">
                <a:latin typeface="+mn-lt"/>
                <a:ea typeface="+mn-ea"/>
              </a:rPr>
              <a:t>PDF</a:t>
            </a:r>
            <a:r>
              <a:rPr lang="ja-JP" altLang="en-US" sz="1800" dirty="0">
                <a:latin typeface="+mn-lt"/>
                <a:ea typeface="+mn-ea"/>
              </a:rPr>
              <a:t>に取り込む</a:t>
            </a:r>
            <a:endParaRPr lang="en-US" altLang="ja-JP" sz="1800" dirty="0">
              <a:latin typeface="+mn-lt"/>
              <a:ea typeface="+mn-ea"/>
            </a:endParaRPr>
          </a:p>
        </p:txBody>
      </p:sp>
      <p:sp>
        <p:nvSpPr>
          <p:cNvPr id="2" name="Rectangle 18">
            <a:extLst>
              <a:ext uri="{FF2B5EF4-FFF2-40B4-BE49-F238E27FC236}">
                <a16:creationId xmlns:a16="http://schemas.microsoft.com/office/drawing/2014/main" id="{720F80F5-4484-649E-C216-6B7E340EB6C6}"/>
              </a:ext>
            </a:extLst>
          </p:cNvPr>
          <p:cNvSpPr>
            <a:spLocks noGrp="1" noChangeArrowheads="1"/>
          </p:cNvSpPr>
          <p:nvPr>
            <p:ph type="sldNum" sz="quarter" idx="12"/>
          </p:nvPr>
        </p:nvSpPr>
        <p:spPr>
          <a:xfrm>
            <a:off x="6553200" y="6248400"/>
            <a:ext cx="2133600" cy="457200"/>
          </a:xfrm>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7719C20-3846-4C71-9F46-6B08656F3565}" type="slidenum">
              <a:rPr kumimoji="0" lang="en-US" altLang="ja-JP" sz="1200"/>
              <a:pPr>
                <a:spcBef>
                  <a:spcPct val="0"/>
                </a:spcBef>
                <a:buClrTx/>
                <a:buSzTx/>
                <a:buFontTx/>
                <a:buNone/>
              </a:pPr>
              <a:t>10</a:t>
            </a:fld>
            <a:endParaRPr kumimoji="0" lang="en-US" altLang="ja-JP" sz="1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製造業許可関係の変更手続き</a:t>
            </a:r>
            <a:endParaRPr lang="en-US" altLang="ja-JP" sz="2800">
              <a:latin typeface="+mn-lt"/>
              <a:ea typeface="+mn-ea"/>
            </a:endParaRPr>
          </a:p>
        </p:txBody>
      </p:sp>
      <p:sp>
        <p:nvSpPr>
          <p:cNvPr id="6" name="タイトル 1"/>
          <p:cNvSpPr txBox="1">
            <a:spLocks/>
          </p:cNvSpPr>
          <p:nvPr/>
        </p:nvSpPr>
        <p:spPr>
          <a:xfrm>
            <a:off x="1138238" y="2846388"/>
            <a:ext cx="7800975" cy="2444750"/>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457200" indent="-457200" algn="l">
              <a:lnSpc>
                <a:spcPct val="110000"/>
              </a:lnSpc>
              <a:buSzPct val="100000"/>
              <a:buFont typeface="+mj-ea"/>
              <a:buAutoNum type="circleNumDbPlain"/>
              <a:defRPr/>
            </a:pPr>
            <a:r>
              <a:rPr lang="ja-JP" altLang="en-US" sz="2000" dirty="0">
                <a:latin typeface="+mn-lt"/>
                <a:ea typeface="+mn-ea"/>
              </a:rPr>
              <a:t>製造業者の氏名</a:t>
            </a:r>
            <a:endParaRPr lang="en-US" altLang="ja-JP" sz="2000" dirty="0">
              <a:latin typeface="+mn-lt"/>
              <a:ea typeface="+mn-ea"/>
            </a:endParaRPr>
          </a:p>
          <a:p>
            <a:pPr marL="457200" indent="-457200" algn="l">
              <a:lnSpc>
                <a:spcPct val="110000"/>
              </a:lnSpc>
              <a:buSzPct val="100000"/>
              <a:buFont typeface="+mj-ea"/>
              <a:buAutoNum type="circleNumDbPlain"/>
              <a:defRPr/>
            </a:pPr>
            <a:r>
              <a:rPr lang="ja-JP" altLang="en-US" sz="2000" dirty="0">
                <a:latin typeface="+mn-lt"/>
                <a:ea typeface="+mn-ea"/>
              </a:rPr>
              <a:t>製造業者の住所</a:t>
            </a:r>
            <a:endParaRPr lang="en-US" altLang="ja-JP" sz="2000" dirty="0">
              <a:latin typeface="+mn-lt"/>
              <a:ea typeface="+mn-ea"/>
            </a:endParaRPr>
          </a:p>
          <a:p>
            <a:pPr marL="457200" indent="-457200" algn="l">
              <a:lnSpc>
                <a:spcPct val="110000"/>
              </a:lnSpc>
              <a:buSzPct val="100000"/>
              <a:buFont typeface="+mj-ea"/>
              <a:buAutoNum type="circleNumDbPlain"/>
              <a:defRPr/>
            </a:pPr>
            <a:r>
              <a:rPr lang="ja-JP" altLang="en-US" sz="2000" dirty="0">
                <a:latin typeface="+mn-lt"/>
                <a:ea typeface="+mn-ea"/>
              </a:rPr>
              <a:t>管理者又は管理者の氏名、住所</a:t>
            </a:r>
            <a:endParaRPr lang="en-US" altLang="ja-JP" sz="2000" dirty="0">
              <a:latin typeface="+mn-lt"/>
              <a:ea typeface="+mn-ea"/>
            </a:endParaRPr>
          </a:p>
          <a:p>
            <a:pPr marL="457200" indent="-457200" algn="l">
              <a:lnSpc>
                <a:spcPct val="110000"/>
              </a:lnSpc>
              <a:buSzPct val="100000"/>
              <a:buFont typeface="+mj-ea"/>
              <a:buAutoNum type="circleNumDbPlain"/>
              <a:defRPr/>
            </a:pPr>
            <a:r>
              <a:rPr lang="ja-JP" altLang="en-US" sz="2000" dirty="0">
                <a:latin typeface="+mn-lt"/>
                <a:ea typeface="+mn-ea"/>
              </a:rPr>
              <a:t>薬事に関する業務に責任を有する役員の氏名</a:t>
            </a:r>
            <a:endParaRPr lang="en-US" altLang="ja-JP" sz="2000" dirty="0">
              <a:latin typeface="+mn-lt"/>
              <a:ea typeface="+mn-ea"/>
            </a:endParaRPr>
          </a:p>
          <a:p>
            <a:pPr marL="457200" indent="-457200" algn="l">
              <a:lnSpc>
                <a:spcPct val="110000"/>
              </a:lnSpc>
              <a:buSzPct val="100000"/>
              <a:buFont typeface="+mj-ea"/>
              <a:buAutoNum type="circleNumDbPlain"/>
              <a:defRPr/>
            </a:pPr>
            <a:r>
              <a:rPr lang="ja-JP" altLang="en-US" sz="2000" dirty="0">
                <a:latin typeface="+mn-lt"/>
                <a:ea typeface="+mn-ea"/>
              </a:rPr>
              <a:t>製造所の名称</a:t>
            </a:r>
            <a:endParaRPr lang="en-US" altLang="ja-JP" sz="2000" dirty="0">
              <a:latin typeface="+mn-lt"/>
              <a:ea typeface="+mn-ea"/>
            </a:endParaRPr>
          </a:p>
          <a:p>
            <a:pPr marL="457200" indent="-457200" algn="l">
              <a:lnSpc>
                <a:spcPct val="110000"/>
              </a:lnSpc>
              <a:buSzPct val="100000"/>
              <a:buFont typeface="+mj-ea"/>
              <a:buAutoNum type="circleNumDbPlain"/>
              <a:defRPr/>
            </a:pPr>
            <a:r>
              <a:rPr lang="ja-JP" altLang="en-US" sz="2000" dirty="0">
                <a:latin typeface="+mn-lt"/>
                <a:ea typeface="+mn-ea"/>
              </a:rPr>
              <a:t>構造設備の主要部分</a:t>
            </a:r>
            <a:endParaRPr lang="en-US" altLang="ja-JP" sz="2000" dirty="0">
              <a:latin typeface="+mn-lt"/>
              <a:ea typeface="+mn-ea"/>
            </a:endParaRPr>
          </a:p>
          <a:p>
            <a:pPr marL="457200" indent="-457200" algn="l">
              <a:lnSpc>
                <a:spcPct val="110000"/>
              </a:lnSpc>
              <a:buSzPct val="100000"/>
              <a:buFont typeface="+mj-ea"/>
              <a:buAutoNum type="circleNumDbPlain"/>
              <a:defRPr/>
            </a:pPr>
            <a:r>
              <a:rPr lang="ja-JP" altLang="en-US" sz="2000" dirty="0">
                <a:latin typeface="+mn-lt"/>
                <a:ea typeface="+mn-ea"/>
              </a:rPr>
              <a:t>製造所の休止・廃止・再開</a:t>
            </a:r>
            <a:endParaRPr lang="en-US" altLang="ja-JP" sz="2000" dirty="0">
              <a:latin typeface="+mn-lt"/>
              <a:ea typeface="+mn-ea"/>
            </a:endParaRPr>
          </a:p>
        </p:txBody>
      </p:sp>
      <p:sp>
        <p:nvSpPr>
          <p:cNvPr id="26628"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製造業許可関係の変更の概要</a:t>
            </a:r>
          </a:p>
        </p:txBody>
      </p:sp>
      <p:sp>
        <p:nvSpPr>
          <p:cNvPr id="26629"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26630"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275C2C69-D1DF-4D17-9C30-5CE17CE611E8}" type="slidenum">
              <a:rPr kumimoji="0" lang="en-US" altLang="ja-JP" sz="1200"/>
              <a:pPr>
                <a:spcBef>
                  <a:spcPct val="0"/>
                </a:spcBef>
                <a:buClrTx/>
                <a:buSzTx/>
                <a:buFontTx/>
                <a:buNone/>
              </a:pPr>
              <a:t>11</a:t>
            </a:fld>
            <a:endParaRPr kumimoji="0" lang="en-US" altLang="ja-JP" sz="1200"/>
          </a:p>
        </p:txBody>
      </p:sp>
      <p:sp>
        <p:nvSpPr>
          <p:cNvPr id="24583" name="テキスト ボックス 8"/>
          <p:cNvSpPr txBox="1">
            <a:spLocks noChangeArrowheads="1"/>
          </p:cNvSpPr>
          <p:nvPr/>
        </p:nvSpPr>
        <p:spPr bwMode="auto">
          <a:xfrm>
            <a:off x="7350125" y="1316038"/>
            <a:ext cx="1336675"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Ⅲ-31 p177</a:t>
            </a:r>
            <a:endParaRPr lang="ja-JP" altLang="en-US" sz="1600" b="1" dirty="0">
              <a:latin typeface="+mn-lt"/>
              <a:ea typeface="+mn-ea"/>
            </a:endParaRPr>
          </a:p>
        </p:txBody>
      </p:sp>
      <p:sp>
        <p:nvSpPr>
          <p:cNvPr id="26632" name="テキスト ボックス 1"/>
          <p:cNvSpPr txBox="1">
            <a:spLocks noChangeArrowheads="1"/>
          </p:cNvSpPr>
          <p:nvPr/>
        </p:nvSpPr>
        <p:spPr bwMode="auto">
          <a:xfrm>
            <a:off x="468313" y="1981200"/>
            <a:ext cx="8326437" cy="830263"/>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2400">
                <a:latin typeface="+mn-lt"/>
                <a:ea typeface="+mn-ea"/>
              </a:rPr>
              <a:t>①～⑦の項目を変更する際には、</a:t>
            </a:r>
            <a:r>
              <a:rPr lang="ja-JP" altLang="en-US" sz="2400">
                <a:solidFill>
                  <a:srgbClr val="FF0000"/>
                </a:solidFill>
                <a:latin typeface="+mn-lt"/>
                <a:ea typeface="+mn-ea"/>
              </a:rPr>
              <a:t>変更後</a:t>
            </a:r>
            <a:r>
              <a:rPr lang="en-US" altLang="ja-JP" sz="2400">
                <a:solidFill>
                  <a:srgbClr val="FF0000"/>
                </a:solidFill>
                <a:latin typeface="+mn-lt"/>
                <a:ea typeface="+mn-ea"/>
              </a:rPr>
              <a:t>30</a:t>
            </a:r>
            <a:r>
              <a:rPr lang="ja-JP" altLang="en-US" sz="2400">
                <a:solidFill>
                  <a:srgbClr val="FF0000"/>
                </a:solidFill>
                <a:latin typeface="+mn-lt"/>
                <a:ea typeface="+mn-ea"/>
              </a:rPr>
              <a:t>日以内</a:t>
            </a:r>
            <a:r>
              <a:rPr lang="ja-JP" altLang="en-US" sz="2400">
                <a:latin typeface="+mn-lt"/>
                <a:ea typeface="+mn-ea"/>
              </a:rPr>
              <a:t>に変更届もしくは休廃止届を地方厚生局長又は都道府県知事に届け出る。</a:t>
            </a:r>
            <a:endParaRPr lang="en-US" altLang="ja-JP" sz="2400">
              <a:latin typeface="+mn-lt"/>
              <a:ea typeface="+mn-ea"/>
            </a:endParaRPr>
          </a:p>
        </p:txBody>
      </p:sp>
      <p:sp>
        <p:nvSpPr>
          <p:cNvPr id="26633" name="角丸四角形 1"/>
          <p:cNvSpPr>
            <a:spLocks noChangeArrowheads="1"/>
          </p:cNvSpPr>
          <p:nvPr/>
        </p:nvSpPr>
        <p:spPr bwMode="auto">
          <a:xfrm>
            <a:off x="468313" y="1330325"/>
            <a:ext cx="6894512" cy="544513"/>
          </a:xfrm>
          <a:prstGeom prst="roundRect">
            <a:avLst>
              <a:gd name="adj" fmla="val 16667"/>
            </a:avLst>
          </a:prstGeom>
          <a:solidFill>
            <a:srgbClr val="92D050"/>
          </a:solidFill>
          <a:ln w="25400">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ClrTx/>
              <a:buSzPct val="100000"/>
              <a:buFont typeface="Wingdings" panose="05000000000000000000" pitchFamily="2" charset="2"/>
              <a:buNone/>
              <a:defRPr/>
            </a:pPr>
            <a:r>
              <a:rPr lang="ja-JP" altLang="en-US" sz="2400">
                <a:latin typeface="+mn-lt"/>
                <a:ea typeface="+mn-ea"/>
              </a:rPr>
              <a:t>製造業許可の届出内容に変更が生じた場合は？</a:t>
            </a:r>
          </a:p>
        </p:txBody>
      </p:sp>
      <p:sp>
        <p:nvSpPr>
          <p:cNvPr id="26634" name="正方形/長方形 1"/>
          <p:cNvSpPr>
            <a:spLocks noChangeArrowheads="1"/>
          </p:cNvSpPr>
          <p:nvPr/>
        </p:nvSpPr>
        <p:spPr bwMode="auto">
          <a:xfrm>
            <a:off x="627063" y="5324475"/>
            <a:ext cx="7889875" cy="1154113"/>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ts val="1200"/>
              </a:spcBef>
              <a:buClrTx/>
              <a:buSzTx/>
              <a:buFontTx/>
              <a:buNone/>
              <a:defRPr/>
            </a:pPr>
            <a:r>
              <a:rPr lang="ja-JP" altLang="en-US" sz="1600">
                <a:latin typeface="+mn-lt"/>
                <a:ea typeface="+mn-ea"/>
              </a:rPr>
              <a:t>・地方厚生局長宛の場合：正本</a:t>
            </a:r>
            <a:r>
              <a:rPr lang="en-US" altLang="ja-JP" sz="1600">
                <a:latin typeface="+mn-lt"/>
                <a:ea typeface="+mn-ea"/>
              </a:rPr>
              <a:t>1</a:t>
            </a:r>
            <a:r>
              <a:rPr lang="ja-JP" altLang="en-US" sz="1600">
                <a:latin typeface="+mn-lt"/>
                <a:ea typeface="+mn-ea"/>
              </a:rPr>
              <a:t>通及び副本</a:t>
            </a:r>
            <a:r>
              <a:rPr lang="en-US" altLang="ja-JP" sz="1600">
                <a:latin typeface="+mn-lt"/>
                <a:ea typeface="+mn-ea"/>
              </a:rPr>
              <a:t>2</a:t>
            </a:r>
            <a:r>
              <a:rPr lang="ja-JP" altLang="en-US" sz="1600">
                <a:latin typeface="+mn-lt"/>
                <a:ea typeface="+mn-ea"/>
              </a:rPr>
              <a:t>通</a:t>
            </a:r>
            <a:br>
              <a:rPr lang="en-US" altLang="ja-JP" sz="1600">
                <a:latin typeface="+mn-lt"/>
                <a:ea typeface="+mn-ea"/>
              </a:rPr>
            </a:br>
            <a:r>
              <a:rPr lang="ja-JP" altLang="en-US" sz="1600">
                <a:latin typeface="+mn-lt"/>
                <a:ea typeface="+mn-ea"/>
              </a:rPr>
              <a:t>　都道府県知事宛の場合：正本</a:t>
            </a:r>
            <a:r>
              <a:rPr lang="en-US" altLang="ja-JP" sz="1600">
                <a:latin typeface="+mn-lt"/>
                <a:ea typeface="+mn-ea"/>
              </a:rPr>
              <a:t>1</a:t>
            </a:r>
            <a:r>
              <a:rPr lang="ja-JP" altLang="en-US" sz="1600">
                <a:latin typeface="+mn-lt"/>
                <a:ea typeface="+mn-ea"/>
              </a:rPr>
              <a:t>通（副本については都道府県に確認する）</a:t>
            </a:r>
            <a:endParaRPr lang="en-US" altLang="ja-JP" sz="1600">
              <a:latin typeface="+mn-lt"/>
              <a:ea typeface="+mn-ea"/>
            </a:endParaRPr>
          </a:p>
          <a:p>
            <a:pPr>
              <a:spcBef>
                <a:spcPts val="600"/>
              </a:spcBef>
              <a:buClrTx/>
              <a:buSzTx/>
              <a:buFontTx/>
              <a:buNone/>
              <a:defRPr/>
            </a:pPr>
            <a:r>
              <a:rPr lang="ja-JP" altLang="en-US" sz="1600">
                <a:latin typeface="+mn-lt"/>
                <a:ea typeface="+mn-ea"/>
              </a:rPr>
              <a:t>・宛先は地方厚生局長又は都道府県知事であるが、書類の提出先は製造所所在地の</a:t>
            </a:r>
            <a:br>
              <a:rPr lang="en-US" altLang="ja-JP" sz="1600">
                <a:latin typeface="+mn-lt"/>
                <a:ea typeface="+mn-ea"/>
              </a:rPr>
            </a:br>
            <a:r>
              <a:rPr lang="ja-JP" altLang="en-US" sz="1600">
                <a:latin typeface="+mn-lt"/>
                <a:ea typeface="+mn-ea"/>
              </a:rPr>
              <a:t>　都道府県の担当部署。 （都道府県によっては保健所）</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構造設備に添付する資料（別紙）</a:t>
            </a:r>
            <a:endParaRPr lang="en-US" altLang="ja-JP" sz="2800">
              <a:latin typeface="+mn-lt"/>
              <a:ea typeface="+mn-ea"/>
            </a:endParaRPr>
          </a:p>
        </p:txBody>
      </p:sp>
      <p:sp>
        <p:nvSpPr>
          <p:cNvPr id="28675"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変更届書（様式）</a:t>
            </a:r>
          </a:p>
        </p:txBody>
      </p:sp>
      <p:sp>
        <p:nvSpPr>
          <p:cNvPr id="28676"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28677"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2B27ECE3-2FBE-4B32-B894-719C8D1572BF}" type="slidenum">
              <a:rPr kumimoji="0" lang="en-US" altLang="ja-JP" sz="1200"/>
              <a:pPr>
                <a:spcBef>
                  <a:spcPct val="0"/>
                </a:spcBef>
                <a:buClrTx/>
                <a:buSzTx/>
                <a:buFontTx/>
                <a:buNone/>
              </a:pPr>
              <a:t>12</a:t>
            </a:fld>
            <a:endParaRPr kumimoji="0" lang="en-US" altLang="ja-JP" sz="1200"/>
          </a:p>
        </p:txBody>
      </p:sp>
      <p:sp>
        <p:nvSpPr>
          <p:cNvPr id="28678" name="テキスト ボックス 7"/>
          <p:cNvSpPr txBox="1">
            <a:spLocks noChangeArrowheads="1"/>
          </p:cNvSpPr>
          <p:nvPr/>
        </p:nvSpPr>
        <p:spPr bwMode="auto">
          <a:xfrm>
            <a:off x="1881188" y="1317625"/>
            <a:ext cx="1790700" cy="290513"/>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Ⅲ-35 p181</a:t>
            </a:r>
            <a:endParaRPr lang="ja-JP" altLang="en-US" sz="1600" b="1" dirty="0">
              <a:latin typeface="+mn-lt"/>
              <a:ea typeface="+mn-ea"/>
            </a:endParaRPr>
          </a:p>
        </p:txBody>
      </p:sp>
      <p:sp>
        <p:nvSpPr>
          <p:cNvPr id="9" name="テキスト ボックス 8"/>
          <p:cNvSpPr txBox="1"/>
          <p:nvPr/>
        </p:nvSpPr>
        <p:spPr>
          <a:xfrm>
            <a:off x="260350" y="1801813"/>
            <a:ext cx="3676650" cy="522287"/>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①～⑥で使用する様式</a:t>
            </a:r>
            <a:endParaRPr lang="en-US" altLang="ja-JP" sz="2800" u="sng" dirty="0">
              <a:effectLst>
                <a:outerShdw blurRad="38100" dist="38100" dir="2700000" algn="tl">
                  <a:srgbClr val="000000">
                    <a:alpha val="43137"/>
                  </a:srgbClr>
                </a:outerShdw>
              </a:effectLst>
              <a:latin typeface="+mn-lt"/>
              <a:ea typeface="+mn-ea"/>
            </a:endParaRPr>
          </a:p>
        </p:txBody>
      </p:sp>
      <p:sp>
        <p:nvSpPr>
          <p:cNvPr id="2" name="テキスト ボックス 1"/>
          <p:cNvSpPr txBox="1"/>
          <p:nvPr/>
        </p:nvSpPr>
        <p:spPr>
          <a:xfrm>
            <a:off x="539750" y="2320925"/>
            <a:ext cx="3675063" cy="2411413"/>
          </a:xfrm>
          <a:prstGeom prst="rect">
            <a:avLst/>
          </a:prstGeom>
          <a:noFill/>
        </p:spPr>
        <p:txBody>
          <a:bodyPr>
            <a:spAutoFit/>
          </a:bodyPr>
          <a:lstStyle/>
          <a:p>
            <a:pPr>
              <a:lnSpc>
                <a:spcPct val="150000"/>
              </a:lnSpc>
              <a:buSzPct val="100000"/>
              <a:defRPr/>
            </a:pPr>
            <a:r>
              <a:rPr lang="ja-JP" altLang="en-US" sz="2400" dirty="0">
                <a:latin typeface="+mn-lt"/>
                <a:ea typeface="+mn-ea"/>
              </a:rPr>
              <a:t>変更を届け出る場合、</a:t>
            </a:r>
            <a:endParaRPr lang="en-US" altLang="ja-JP" sz="2400" dirty="0">
              <a:latin typeface="+mn-lt"/>
              <a:ea typeface="+mn-ea"/>
            </a:endParaRPr>
          </a:p>
          <a:p>
            <a:pPr>
              <a:lnSpc>
                <a:spcPct val="150000"/>
              </a:lnSpc>
              <a:buSzPct val="100000"/>
              <a:defRPr/>
            </a:pPr>
            <a:r>
              <a:rPr lang="ja-JP" altLang="en-US" sz="2400" dirty="0">
                <a:latin typeface="+mn-lt"/>
                <a:ea typeface="+mn-ea"/>
              </a:rPr>
              <a:t>施行規則に定められた</a:t>
            </a:r>
            <a:endParaRPr lang="en-US" altLang="ja-JP" sz="2400" dirty="0">
              <a:latin typeface="+mn-lt"/>
              <a:ea typeface="+mn-ea"/>
            </a:endParaRPr>
          </a:p>
          <a:p>
            <a:pPr>
              <a:lnSpc>
                <a:spcPct val="150000"/>
              </a:lnSpc>
              <a:buSzPct val="100000"/>
              <a:defRPr/>
            </a:pPr>
            <a:r>
              <a:rPr lang="ja-JP" altLang="en-US" sz="2400" u="sng" dirty="0">
                <a:latin typeface="+mn-lt"/>
                <a:ea typeface="+mn-ea"/>
              </a:rPr>
              <a:t>様式第六</a:t>
            </a:r>
            <a:r>
              <a:rPr lang="ja-JP" altLang="en-US" sz="2400" dirty="0">
                <a:latin typeface="+mn-lt"/>
                <a:ea typeface="+mn-ea"/>
              </a:rPr>
              <a:t>を用いる。</a:t>
            </a:r>
            <a:endParaRPr lang="en-US" altLang="ja-JP" sz="2400" dirty="0">
              <a:latin typeface="+mn-lt"/>
              <a:ea typeface="+mn-ea"/>
            </a:endParaRPr>
          </a:p>
          <a:p>
            <a:pPr>
              <a:lnSpc>
                <a:spcPct val="150000"/>
              </a:lnSpc>
              <a:spcBef>
                <a:spcPts val="2400"/>
              </a:spcBef>
              <a:buSzPct val="100000"/>
              <a:defRPr/>
            </a:pPr>
            <a:r>
              <a:rPr lang="ja-JP" altLang="en-US" sz="1800" dirty="0">
                <a:latin typeface="+mn-lt"/>
                <a:ea typeface="+mn-ea"/>
              </a:rPr>
              <a:t>（構造設備については別紙も必要）</a:t>
            </a:r>
            <a:endParaRPr lang="en-US" altLang="ja-JP" sz="1800" dirty="0">
              <a:latin typeface="+mn-lt"/>
              <a:ea typeface="+mn-ea"/>
            </a:endParaRPr>
          </a:p>
        </p:txBody>
      </p:sp>
      <p:pic>
        <p:nvPicPr>
          <p:cNvPr id="28681" name="図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52888" y="1357313"/>
            <a:ext cx="4795837" cy="497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構造設備に添付する資料（別紙）</a:t>
            </a:r>
            <a:endParaRPr lang="en-US" altLang="ja-JP" sz="2800">
              <a:latin typeface="+mn-lt"/>
              <a:ea typeface="+mn-ea"/>
            </a:endParaRPr>
          </a:p>
        </p:txBody>
      </p:sp>
      <p:sp>
        <p:nvSpPr>
          <p:cNvPr id="30723"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構造設備の変更届に添付する資料（様式）</a:t>
            </a:r>
          </a:p>
        </p:txBody>
      </p:sp>
      <p:sp>
        <p:nvSpPr>
          <p:cNvPr id="30724"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30725"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1359B8DB-954D-4102-BF6C-C5032E092005}" type="slidenum">
              <a:rPr kumimoji="0" lang="en-US" altLang="ja-JP" sz="1200"/>
              <a:pPr>
                <a:spcBef>
                  <a:spcPct val="0"/>
                </a:spcBef>
                <a:buClrTx/>
                <a:buSzTx/>
                <a:buFontTx/>
                <a:buNone/>
              </a:pPr>
              <a:t>13</a:t>
            </a:fld>
            <a:endParaRPr kumimoji="0" lang="en-US" altLang="ja-JP" sz="1200"/>
          </a:p>
        </p:txBody>
      </p:sp>
      <p:sp>
        <p:nvSpPr>
          <p:cNvPr id="9" name="テキスト ボックス 8"/>
          <p:cNvSpPr txBox="1"/>
          <p:nvPr/>
        </p:nvSpPr>
        <p:spPr>
          <a:xfrm>
            <a:off x="468313" y="1658938"/>
            <a:ext cx="3705225" cy="3960812"/>
          </a:xfrm>
          <a:prstGeom prst="rect">
            <a:avLst/>
          </a:prstGeom>
          <a:noFill/>
        </p:spPr>
        <p:txBody>
          <a:bodyPr>
            <a:spAutoFit/>
          </a:bodyPr>
          <a:lstStyle/>
          <a:p>
            <a:pPr>
              <a:lnSpc>
                <a:spcPct val="150000"/>
              </a:lnSpc>
              <a:spcBef>
                <a:spcPts val="3000"/>
              </a:spcBef>
              <a:defRPr/>
            </a:pPr>
            <a:r>
              <a:rPr lang="ja-JP" altLang="en-US" sz="2400" u="sng" dirty="0">
                <a:effectLst>
                  <a:outerShdw blurRad="38100" dist="38100" dir="2700000" algn="tl">
                    <a:srgbClr val="000000">
                      <a:alpha val="43137"/>
                    </a:srgbClr>
                  </a:outerShdw>
                </a:effectLst>
                <a:latin typeface="+mn-lt"/>
                <a:ea typeface="+mn-ea"/>
              </a:rPr>
              <a:t>⑥ 構造設備の主要部分</a:t>
            </a:r>
            <a:br>
              <a:rPr lang="en-US" altLang="ja-JP" sz="2400" u="sng" dirty="0">
                <a:effectLst>
                  <a:outerShdw blurRad="38100" dist="38100" dir="2700000" algn="tl">
                    <a:srgbClr val="000000">
                      <a:alpha val="43137"/>
                    </a:srgbClr>
                  </a:outerShdw>
                </a:effectLst>
                <a:latin typeface="+mn-lt"/>
                <a:ea typeface="+mn-ea"/>
              </a:rPr>
            </a:br>
            <a:r>
              <a:rPr lang="ja-JP" altLang="en-US" sz="2400" dirty="0">
                <a:effectLst>
                  <a:outerShdw blurRad="38100" dist="38100" dir="2700000" algn="tl">
                    <a:srgbClr val="000000">
                      <a:alpha val="43137"/>
                    </a:srgbClr>
                  </a:outerShdw>
                </a:effectLst>
                <a:latin typeface="+mn-lt"/>
                <a:ea typeface="+mn-ea"/>
              </a:rPr>
              <a:t>　  　　　　　　</a:t>
            </a:r>
            <a:r>
              <a:rPr lang="ja-JP" altLang="en-US" sz="2400" u="sng" dirty="0">
                <a:effectLst>
                  <a:outerShdw blurRad="38100" dist="38100" dir="2700000" algn="tl">
                    <a:srgbClr val="000000">
                      <a:alpha val="43137"/>
                    </a:srgbClr>
                  </a:outerShdw>
                </a:effectLst>
                <a:latin typeface="+mn-lt"/>
                <a:ea typeface="+mn-ea"/>
              </a:rPr>
              <a:t>の場合（別紙）</a:t>
            </a:r>
            <a:r>
              <a:rPr lang="ja-JP" altLang="en-US" sz="2800" u="sng" dirty="0">
                <a:effectLst>
                  <a:outerShdw blurRad="38100" dist="38100" dir="2700000" algn="tl">
                    <a:srgbClr val="000000">
                      <a:alpha val="43137"/>
                    </a:srgbClr>
                  </a:outerShdw>
                </a:effectLst>
                <a:latin typeface="+mn-lt"/>
                <a:ea typeface="+mn-ea"/>
              </a:rPr>
              <a:t>　</a:t>
            </a:r>
            <a:br>
              <a:rPr lang="en-US" altLang="ja-JP" sz="2800" u="sng" dirty="0">
                <a:effectLst>
                  <a:outerShdw blurRad="38100" dist="38100" dir="2700000" algn="tl">
                    <a:srgbClr val="000000">
                      <a:alpha val="43137"/>
                    </a:srgbClr>
                  </a:outerShdw>
                </a:effectLst>
                <a:latin typeface="+mn-lt"/>
                <a:ea typeface="+mn-ea"/>
              </a:rPr>
            </a:br>
            <a:endParaRPr lang="en-US" altLang="ja-JP" sz="100" u="sng" dirty="0">
              <a:effectLst>
                <a:outerShdw blurRad="38100" dist="38100" dir="2700000" algn="tl">
                  <a:srgbClr val="000000">
                    <a:alpha val="43137"/>
                  </a:srgbClr>
                </a:outerShdw>
              </a:effectLst>
              <a:latin typeface="+mn-lt"/>
              <a:ea typeface="+mn-ea"/>
            </a:endParaRPr>
          </a:p>
          <a:p>
            <a:pPr>
              <a:lnSpc>
                <a:spcPct val="150000"/>
              </a:lnSpc>
              <a:spcBef>
                <a:spcPts val="3000"/>
              </a:spcBef>
              <a:defRPr/>
            </a:pPr>
            <a:r>
              <a:rPr lang="ja-JP" altLang="en-US" dirty="0">
                <a:latin typeface="+mn-lt"/>
                <a:ea typeface="+mn-ea"/>
              </a:rPr>
              <a:t>「医薬品等の製造業の許可及び外国製造業者の認定の申請書に添付する様式等の改正について」に関わる様式」の</a:t>
            </a:r>
            <a:br>
              <a:rPr lang="en-US" altLang="ja-JP" dirty="0">
                <a:latin typeface="+mn-lt"/>
                <a:ea typeface="+mn-ea"/>
              </a:rPr>
            </a:br>
            <a:r>
              <a:rPr lang="ja-JP" altLang="en-US" u="sng" dirty="0">
                <a:latin typeface="+mn-lt"/>
                <a:ea typeface="+mn-ea"/>
              </a:rPr>
              <a:t>様式（１）</a:t>
            </a:r>
            <a:r>
              <a:rPr lang="en-US" altLang="ja-JP" u="sng" dirty="0">
                <a:latin typeface="+mn-lt"/>
                <a:ea typeface="+mn-ea"/>
              </a:rPr>
              <a:t>- 1 </a:t>
            </a:r>
            <a:r>
              <a:rPr lang="ja-JP" altLang="en-US" dirty="0">
                <a:latin typeface="+mn-lt"/>
                <a:ea typeface="+mn-ea"/>
              </a:rPr>
              <a:t>を用いる。</a:t>
            </a:r>
            <a:br>
              <a:rPr lang="en-US" altLang="ja-JP" dirty="0">
                <a:latin typeface="+mn-lt"/>
                <a:ea typeface="+mn-ea"/>
              </a:rPr>
            </a:br>
            <a:r>
              <a:rPr lang="ja-JP" altLang="en-US" dirty="0">
                <a:latin typeface="+mn-lt"/>
                <a:ea typeface="+mn-ea"/>
              </a:rPr>
              <a:t> （平成</a:t>
            </a:r>
            <a:r>
              <a:rPr lang="en-US" altLang="ja-JP" dirty="0">
                <a:latin typeface="+mn-lt"/>
                <a:ea typeface="+mn-ea"/>
              </a:rPr>
              <a:t>22</a:t>
            </a:r>
            <a:r>
              <a:rPr lang="ja-JP" altLang="en-US" dirty="0">
                <a:latin typeface="+mn-lt"/>
                <a:ea typeface="+mn-ea"/>
              </a:rPr>
              <a:t>年</a:t>
            </a:r>
            <a:r>
              <a:rPr lang="en-US" altLang="ja-JP" dirty="0">
                <a:latin typeface="+mn-lt"/>
                <a:ea typeface="+mn-ea"/>
              </a:rPr>
              <a:t>10</a:t>
            </a:r>
            <a:r>
              <a:rPr lang="ja-JP" altLang="en-US" dirty="0">
                <a:latin typeface="+mn-lt"/>
                <a:ea typeface="+mn-ea"/>
              </a:rPr>
              <a:t>月</a:t>
            </a:r>
            <a:r>
              <a:rPr lang="en-US" altLang="ja-JP" dirty="0">
                <a:latin typeface="+mn-lt"/>
                <a:ea typeface="+mn-ea"/>
              </a:rPr>
              <a:t>13</a:t>
            </a:r>
            <a:r>
              <a:rPr lang="ja-JP" altLang="en-US" dirty="0">
                <a:latin typeface="+mn-lt"/>
                <a:ea typeface="+mn-ea"/>
              </a:rPr>
              <a:t>日薬食発</a:t>
            </a:r>
            <a:r>
              <a:rPr lang="en-US" altLang="ja-JP" dirty="0">
                <a:latin typeface="+mn-lt"/>
                <a:ea typeface="+mn-ea"/>
              </a:rPr>
              <a:t>1013</a:t>
            </a:r>
            <a:r>
              <a:rPr lang="ja-JP" altLang="en-US" dirty="0">
                <a:latin typeface="+mn-lt"/>
                <a:ea typeface="+mn-ea"/>
              </a:rPr>
              <a:t>第</a:t>
            </a:r>
            <a:r>
              <a:rPr lang="en-US" altLang="ja-JP" dirty="0">
                <a:latin typeface="+mn-lt"/>
                <a:ea typeface="+mn-ea"/>
              </a:rPr>
              <a:t>2</a:t>
            </a:r>
            <a:r>
              <a:rPr lang="ja-JP" altLang="en-US" dirty="0">
                <a:latin typeface="+mn-lt"/>
                <a:ea typeface="+mn-ea"/>
              </a:rPr>
              <a:t>号厚生労働省医薬食品局長通知）</a:t>
            </a:r>
            <a:endParaRPr lang="ja-JP" altLang="en-US" sz="1100" dirty="0">
              <a:latin typeface="+mn-lt"/>
              <a:ea typeface="+mn-ea"/>
            </a:endParaRPr>
          </a:p>
        </p:txBody>
      </p:sp>
      <p:pic>
        <p:nvPicPr>
          <p:cNvPr id="30727" name="図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51325" y="1336675"/>
            <a:ext cx="4748213" cy="499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8" name="テキスト ボックス 7"/>
          <p:cNvSpPr txBox="1">
            <a:spLocks noChangeArrowheads="1"/>
          </p:cNvSpPr>
          <p:nvPr/>
        </p:nvSpPr>
        <p:spPr bwMode="auto">
          <a:xfrm>
            <a:off x="603250" y="1317625"/>
            <a:ext cx="3132138"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Ⅲ-22 p168,Ⅲ-37</a:t>
            </a:r>
            <a:r>
              <a:rPr lang="ja-JP" altLang="en-US" sz="1600" b="1" dirty="0">
                <a:latin typeface="+mn-lt"/>
                <a:ea typeface="+mn-ea"/>
              </a:rPr>
              <a:t> </a:t>
            </a:r>
            <a:r>
              <a:rPr lang="en-US" altLang="ja-JP" sz="1600" b="1" dirty="0">
                <a:latin typeface="+mn-lt"/>
                <a:ea typeface="+mn-ea"/>
              </a:rPr>
              <a:t>p183</a:t>
            </a:r>
            <a:endParaRPr lang="ja-JP" altLang="en-US" sz="1600" b="1" dirty="0">
              <a:latin typeface="+mn-lt"/>
              <a:ea typeface="+mn-ea"/>
            </a:endParaRPr>
          </a:p>
        </p:txBody>
      </p:sp>
      <p:sp>
        <p:nvSpPr>
          <p:cNvPr id="30729" name="テキスト ボックス 7"/>
          <p:cNvSpPr txBox="1">
            <a:spLocks noChangeArrowheads="1"/>
          </p:cNvSpPr>
          <p:nvPr/>
        </p:nvSpPr>
        <p:spPr bwMode="auto">
          <a:xfrm>
            <a:off x="3560763" y="1281113"/>
            <a:ext cx="1790700" cy="2635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ja-JP" altLang="en-US" sz="1400">
                <a:latin typeface="+mn-lt"/>
                <a:ea typeface="+mn-ea"/>
              </a:rPr>
              <a:t>様式（１）</a:t>
            </a:r>
            <a:r>
              <a:rPr lang="en-US" altLang="ja-JP" sz="1400">
                <a:latin typeface="+mn-lt"/>
                <a:ea typeface="+mn-ea"/>
              </a:rPr>
              <a:t>-</a:t>
            </a:r>
            <a:r>
              <a:rPr lang="ja-JP" altLang="en-US" sz="1400">
                <a:latin typeface="+mn-lt"/>
                <a:ea typeface="+mn-ea"/>
              </a:rPr>
              <a:t>１</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構造設備に添付する資料（別紙）</a:t>
            </a:r>
            <a:endParaRPr lang="en-US" altLang="ja-JP" sz="2800">
              <a:latin typeface="+mn-lt"/>
              <a:ea typeface="+mn-ea"/>
            </a:endParaRPr>
          </a:p>
        </p:txBody>
      </p:sp>
      <p:sp>
        <p:nvSpPr>
          <p:cNvPr id="32771" name="Rectangle 5"/>
          <p:cNvSpPr>
            <a:spLocks noChangeArrowheads="1"/>
          </p:cNvSpPr>
          <p:nvPr/>
        </p:nvSpPr>
        <p:spPr bwMode="auto">
          <a:xfrm>
            <a:off x="46219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変更届書（休止・廃止・再開）（様式）</a:t>
            </a:r>
          </a:p>
        </p:txBody>
      </p:sp>
      <p:sp>
        <p:nvSpPr>
          <p:cNvPr id="32772"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32773"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5C463C37-672B-46F7-B205-FFB1EF3EB806}" type="slidenum">
              <a:rPr kumimoji="0" lang="en-US" altLang="ja-JP" sz="1200"/>
              <a:pPr>
                <a:spcBef>
                  <a:spcPct val="0"/>
                </a:spcBef>
                <a:buClrTx/>
                <a:buSzTx/>
                <a:buFontTx/>
                <a:buNone/>
              </a:pPr>
              <a:t>14</a:t>
            </a:fld>
            <a:endParaRPr kumimoji="0" lang="en-US" altLang="ja-JP" sz="1200"/>
          </a:p>
        </p:txBody>
      </p:sp>
      <p:sp>
        <p:nvSpPr>
          <p:cNvPr id="32774" name="テキスト ボックス 7"/>
          <p:cNvSpPr txBox="1">
            <a:spLocks noChangeArrowheads="1"/>
          </p:cNvSpPr>
          <p:nvPr/>
        </p:nvSpPr>
        <p:spPr bwMode="auto">
          <a:xfrm>
            <a:off x="6901090" y="1317600"/>
            <a:ext cx="1790700" cy="290513"/>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Ⅲ-38 p184</a:t>
            </a:r>
            <a:endParaRPr lang="ja-JP" altLang="en-US" sz="1600" b="1" dirty="0">
              <a:latin typeface="+mn-lt"/>
              <a:ea typeface="+mn-ea"/>
            </a:endParaRPr>
          </a:p>
        </p:txBody>
      </p:sp>
      <p:sp>
        <p:nvSpPr>
          <p:cNvPr id="9" name="テキスト ボックス 8"/>
          <p:cNvSpPr txBox="1"/>
          <p:nvPr/>
        </p:nvSpPr>
        <p:spPr>
          <a:xfrm>
            <a:off x="260350" y="1801813"/>
            <a:ext cx="2957513" cy="522287"/>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⑦で使用する様式</a:t>
            </a:r>
            <a:endParaRPr lang="en-US" altLang="ja-JP" sz="2800" u="sng" dirty="0">
              <a:effectLst>
                <a:outerShdw blurRad="38100" dist="38100" dir="2700000" algn="tl">
                  <a:srgbClr val="000000">
                    <a:alpha val="43137"/>
                  </a:srgbClr>
                </a:outerShdw>
              </a:effectLst>
              <a:latin typeface="+mn-lt"/>
              <a:ea typeface="+mn-ea"/>
            </a:endParaRPr>
          </a:p>
        </p:txBody>
      </p:sp>
      <p:sp>
        <p:nvSpPr>
          <p:cNvPr id="2" name="テキスト ボックス 1"/>
          <p:cNvSpPr txBox="1"/>
          <p:nvPr/>
        </p:nvSpPr>
        <p:spPr>
          <a:xfrm>
            <a:off x="265114" y="2336799"/>
            <a:ext cx="2952749" cy="2862322"/>
          </a:xfrm>
          <a:prstGeom prst="rect">
            <a:avLst/>
          </a:prstGeom>
          <a:noFill/>
        </p:spPr>
        <p:txBody>
          <a:bodyPr wrap="square">
            <a:spAutoFit/>
          </a:bodyPr>
          <a:lstStyle/>
          <a:p>
            <a:pPr>
              <a:lnSpc>
                <a:spcPct val="150000"/>
              </a:lnSpc>
              <a:buSzPct val="100000"/>
              <a:defRPr/>
            </a:pPr>
            <a:r>
              <a:rPr lang="ja-JP" altLang="en-US" sz="2400" dirty="0">
                <a:latin typeface="+mn-lt"/>
                <a:ea typeface="+mn-ea"/>
              </a:rPr>
              <a:t>休止、廃止、再開について変更を届け出る場合、施行規則に定められた</a:t>
            </a:r>
            <a:r>
              <a:rPr lang="ja-JP" altLang="en-US" sz="2400" u="sng" dirty="0">
                <a:latin typeface="+mn-lt"/>
                <a:ea typeface="+mn-ea"/>
              </a:rPr>
              <a:t>様式第八</a:t>
            </a:r>
            <a:r>
              <a:rPr lang="ja-JP" altLang="en-US" sz="2400" dirty="0">
                <a:latin typeface="+mn-lt"/>
                <a:ea typeface="+mn-ea"/>
              </a:rPr>
              <a:t>を用いる。</a:t>
            </a:r>
            <a:endParaRPr lang="en-US" altLang="ja-JP" sz="2400" dirty="0">
              <a:latin typeface="+mn-lt"/>
              <a:ea typeface="+mn-ea"/>
            </a:endParaRPr>
          </a:p>
        </p:txBody>
      </p:sp>
      <p:pic>
        <p:nvPicPr>
          <p:cNvPr id="32777" name="図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61002" y="1701800"/>
            <a:ext cx="5183188" cy="463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製造業許可関係の変更手続き</a:t>
            </a:r>
            <a:endParaRPr lang="en-US" altLang="ja-JP" sz="2800">
              <a:latin typeface="+mn-lt"/>
              <a:ea typeface="+mn-ea"/>
            </a:endParaRPr>
          </a:p>
        </p:txBody>
      </p:sp>
      <p:sp>
        <p:nvSpPr>
          <p:cNvPr id="34819" name="タイトル 1"/>
          <p:cNvSpPr txBox="1">
            <a:spLocks/>
          </p:cNvSpPr>
          <p:nvPr/>
        </p:nvSpPr>
        <p:spPr bwMode="auto">
          <a:xfrm>
            <a:off x="654050" y="2220913"/>
            <a:ext cx="7823200" cy="633412"/>
          </a:xfrm>
          <a:prstGeom prst="rect">
            <a:avLst/>
          </a:prstGeom>
          <a:noFill/>
          <a:ln>
            <a:noFill/>
          </a:ln>
        </p:spPr>
        <p:txBody>
          <a:bodyPr anchor="ctr"/>
          <a:lstStyle>
            <a:lvl1pPr marL="179388" indent="179388">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Arial" panose="020B0604020202020204" pitchFamily="34" charset="0"/>
              <a:buChar char="•"/>
              <a:defRPr/>
            </a:pPr>
            <a:r>
              <a:rPr lang="ja-JP" altLang="en-US" sz="2400">
                <a:latin typeface="+mn-lt"/>
                <a:ea typeface="+mn-ea"/>
              </a:rPr>
              <a:t>登記事項証明書</a:t>
            </a:r>
            <a:r>
              <a:rPr lang="ja-JP" altLang="en-US" sz="1800">
                <a:latin typeface="+mn-lt"/>
                <a:ea typeface="+mn-ea"/>
              </a:rPr>
              <a:t>（履歴事項全部証明、</a:t>
            </a:r>
            <a:r>
              <a:rPr lang="en-US" altLang="ja-JP" sz="1800">
                <a:latin typeface="+mn-lt"/>
                <a:ea typeface="+mn-ea"/>
              </a:rPr>
              <a:t>6</a:t>
            </a:r>
            <a:r>
              <a:rPr lang="ja-JP" altLang="en-US" sz="1800">
                <a:latin typeface="+mn-lt"/>
                <a:ea typeface="+mn-ea"/>
              </a:rPr>
              <a:t>ヶ月以内）</a:t>
            </a:r>
            <a:endParaRPr lang="en-US" altLang="ja-JP" sz="2400">
              <a:latin typeface="+mn-lt"/>
              <a:ea typeface="+mn-ea"/>
            </a:endParaRPr>
          </a:p>
        </p:txBody>
      </p:sp>
      <p:sp>
        <p:nvSpPr>
          <p:cNvPr id="34820"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dirty="0">
                <a:latin typeface="+mn-lt"/>
                <a:ea typeface="+mn-ea"/>
              </a:rPr>
              <a:t>製造業許可関係の変更（製造業者の氏名・住所）</a:t>
            </a:r>
            <a:endParaRPr lang="en-US" altLang="ja-JP" sz="2800" b="1" dirty="0">
              <a:latin typeface="+mn-lt"/>
              <a:ea typeface="+mn-ea"/>
            </a:endParaRPr>
          </a:p>
        </p:txBody>
      </p:sp>
      <p:sp>
        <p:nvSpPr>
          <p:cNvPr id="34821"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34822"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CFFF5B14-683E-4D34-B194-40A370ADE49C}" type="slidenum">
              <a:rPr kumimoji="0" lang="en-US" altLang="ja-JP" sz="1200"/>
              <a:pPr>
                <a:spcBef>
                  <a:spcPct val="0"/>
                </a:spcBef>
                <a:buClrTx/>
                <a:buSzTx/>
                <a:buFontTx/>
                <a:buNone/>
              </a:pPr>
              <a:t>15</a:t>
            </a:fld>
            <a:endParaRPr kumimoji="0" lang="en-US" altLang="ja-JP" sz="1200"/>
          </a:p>
        </p:txBody>
      </p:sp>
      <p:sp>
        <p:nvSpPr>
          <p:cNvPr id="34823" name="テキスト ボックス 7"/>
          <p:cNvSpPr txBox="1">
            <a:spLocks noChangeArrowheads="1"/>
          </p:cNvSpPr>
          <p:nvPr/>
        </p:nvSpPr>
        <p:spPr bwMode="auto">
          <a:xfrm>
            <a:off x="6896100" y="1317625"/>
            <a:ext cx="1790700"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Ⅲ-32</a:t>
            </a:r>
            <a:r>
              <a:rPr lang="ja-JP" altLang="en-US" sz="1600" b="1" dirty="0">
                <a:latin typeface="+mn-lt"/>
                <a:ea typeface="+mn-ea"/>
              </a:rPr>
              <a:t> </a:t>
            </a:r>
            <a:r>
              <a:rPr lang="en-US" altLang="ja-JP" sz="1600" b="1" dirty="0">
                <a:latin typeface="+mn-lt"/>
                <a:ea typeface="+mn-ea"/>
              </a:rPr>
              <a:t>p178</a:t>
            </a:r>
            <a:endParaRPr lang="ja-JP" altLang="en-US" sz="1600" b="1" dirty="0">
              <a:latin typeface="+mn-lt"/>
              <a:ea typeface="+mn-ea"/>
            </a:endParaRPr>
          </a:p>
        </p:txBody>
      </p:sp>
      <p:sp>
        <p:nvSpPr>
          <p:cNvPr id="9" name="テキスト ボックス 8"/>
          <p:cNvSpPr txBox="1"/>
          <p:nvPr/>
        </p:nvSpPr>
        <p:spPr>
          <a:xfrm>
            <a:off x="468313" y="1754188"/>
            <a:ext cx="4951412"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① 製造業者の氏名</a:t>
            </a:r>
            <a:r>
              <a:rPr lang="ja-JP" altLang="en-US" sz="1800" u="sng" dirty="0">
                <a:latin typeface="+mn-lt"/>
                <a:ea typeface="+mn-ea"/>
              </a:rPr>
              <a:t>（商号等の変更）</a:t>
            </a:r>
            <a:endParaRPr lang="en-US" altLang="ja-JP" sz="2800" u="sng" dirty="0">
              <a:latin typeface="+mn-lt"/>
              <a:ea typeface="+mn-ea"/>
            </a:endParaRPr>
          </a:p>
        </p:txBody>
      </p:sp>
      <p:sp>
        <p:nvSpPr>
          <p:cNvPr id="10" name="テキスト ボックス 9"/>
          <p:cNvSpPr txBox="1"/>
          <p:nvPr/>
        </p:nvSpPr>
        <p:spPr>
          <a:xfrm>
            <a:off x="468313" y="4086225"/>
            <a:ext cx="8008937" cy="522288"/>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② 製造業者の住所</a:t>
            </a:r>
            <a:r>
              <a:rPr lang="ja-JP" altLang="en-US" sz="1800" u="sng" dirty="0">
                <a:latin typeface="+mn-lt"/>
                <a:ea typeface="+mn-ea"/>
              </a:rPr>
              <a:t>（引っ越し等による主たる事務所の所在地の変更）</a:t>
            </a:r>
            <a:endParaRPr lang="en-US" altLang="ja-JP" sz="2800" u="sng" dirty="0">
              <a:latin typeface="+mn-lt"/>
              <a:ea typeface="+mn-ea"/>
            </a:endParaRPr>
          </a:p>
        </p:txBody>
      </p:sp>
      <p:sp>
        <p:nvSpPr>
          <p:cNvPr id="34826" name="タイトル 1"/>
          <p:cNvSpPr txBox="1">
            <a:spLocks/>
          </p:cNvSpPr>
          <p:nvPr/>
        </p:nvSpPr>
        <p:spPr bwMode="auto">
          <a:xfrm>
            <a:off x="468313" y="1176338"/>
            <a:ext cx="7862887" cy="700087"/>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ja-JP" altLang="en-US" sz="2800">
                <a:latin typeface="+mn-lt"/>
                <a:ea typeface="+mn-ea"/>
              </a:rPr>
              <a:t>変更の際に届書の他に必要となる資料</a:t>
            </a:r>
            <a:endParaRPr lang="en-US" altLang="ja-JP" sz="2800" b="1">
              <a:solidFill>
                <a:srgbClr val="FF0000"/>
              </a:solidFill>
              <a:latin typeface="+mn-lt"/>
              <a:ea typeface="+mn-ea"/>
            </a:endParaRPr>
          </a:p>
        </p:txBody>
      </p:sp>
      <p:sp>
        <p:nvSpPr>
          <p:cNvPr id="34827" name="タイトル 1"/>
          <p:cNvSpPr txBox="1">
            <a:spLocks/>
          </p:cNvSpPr>
          <p:nvPr/>
        </p:nvSpPr>
        <p:spPr bwMode="auto">
          <a:xfrm>
            <a:off x="639763" y="4722813"/>
            <a:ext cx="7929562" cy="633412"/>
          </a:xfrm>
          <a:prstGeom prst="rect">
            <a:avLst/>
          </a:prstGeom>
          <a:noFill/>
          <a:ln>
            <a:noFill/>
          </a:ln>
        </p:spPr>
        <p:txBody>
          <a:bodyPr anchor="ctr"/>
          <a:lstStyle>
            <a:lvl1pPr marL="179388" indent="179388">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Arial" panose="020B0604020202020204" pitchFamily="34" charset="0"/>
              <a:buChar char="•"/>
              <a:defRPr/>
            </a:pPr>
            <a:r>
              <a:rPr lang="ja-JP" altLang="en-US" sz="2400">
                <a:latin typeface="+mn-lt"/>
                <a:ea typeface="+mn-ea"/>
              </a:rPr>
              <a:t>登記事項証明書</a:t>
            </a:r>
            <a:r>
              <a:rPr lang="ja-JP" altLang="en-US" sz="1800">
                <a:latin typeface="+mn-lt"/>
                <a:ea typeface="+mn-ea"/>
              </a:rPr>
              <a:t>（履歴事項全部証明、</a:t>
            </a:r>
            <a:r>
              <a:rPr lang="en-US" altLang="ja-JP" sz="1800">
                <a:latin typeface="+mn-lt"/>
                <a:ea typeface="+mn-ea"/>
              </a:rPr>
              <a:t>6</a:t>
            </a:r>
            <a:r>
              <a:rPr lang="ja-JP" altLang="en-US" sz="1800">
                <a:latin typeface="+mn-lt"/>
                <a:ea typeface="+mn-ea"/>
              </a:rPr>
              <a:t>ヶ月以内）</a:t>
            </a:r>
            <a:endParaRPr lang="en-US" altLang="ja-JP" sz="2400" b="1">
              <a:solidFill>
                <a:srgbClr val="FF0000"/>
              </a:solidFill>
              <a:latin typeface="+mn-lt"/>
              <a:ea typeface="+mn-ea"/>
            </a:endParaRPr>
          </a:p>
        </p:txBody>
      </p:sp>
      <p:sp>
        <p:nvSpPr>
          <p:cNvPr id="34828" name="テキスト ボックス 7"/>
          <p:cNvSpPr txBox="1">
            <a:spLocks noChangeArrowheads="1"/>
          </p:cNvSpPr>
          <p:nvPr/>
        </p:nvSpPr>
        <p:spPr bwMode="auto">
          <a:xfrm>
            <a:off x="6953250" y="4713288"/>
            <a:ext cx="1790700"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Ⅲ-32 p178</a:t>
            </a:r>
            <a:endParaRPr lang="ja-JP" altLang="en-US" sz="1600" b="1" dirty="0">
              <a:latin typeface="+mn-lt"/>
              <a:ea typeface="+mn-ea"/>
            </a:endParaRPr>
          </a:p>
        </p:txBody>
      </p:sp>
      <p:pic>
        <p:nvPicPr>
          <p:cNvPr id="34829" name="図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7738" y="2971800"/>
            <a:ext cx="5911850" cy="896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30" name="図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28863" y="5435600"/>
            <a:ext cx="5830887"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テキスト ボックス 7"/>
          <p:cNvSpPr txBox="1">
            <a:spLocks noChangeArrowheads="1"/>
          </p:cNvSpPr>
          <p:nvPr/>
        </p:nvSpPr>
        <p:spPr bwMode="auto">
          <a:xfrm>
            <a:off x="1014413" y="3014663"/>
            <a:ext cx="877887" cy="609600"/>
          </a:xfrm>
          <a:prstGeom prst="rect">
            <a:avLst/>
          </a:prstGeom>
          <a:solidFill>
            <a:schemeClr val="bg1">
              <a:lumMod val="85000"/>
            </a:schemeClr>
          </a:solid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様式第六</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変更箇所</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記入例</a:t>
            </a:r>
          </a:p>
        </p:txBody>
      </p:sp>
      <p:sp>
        <p:nvSpPr>
          <p:cNvPr id="24" name="テキスト ボックス 7"/>
          <p:cNvSpPr txBox="1">
            <a:spLocks noChangeArrowheads="1"/>
          </p:cNvSpPr>
          <p:nvPr/>
        </p:nvSpPr>
        <p:spPr bwMode="auto">
          <a:xfrm>
            <a:off x="1103313" y="5440363"/>
            <a:ext cx="877887" cy="609600"/>
          </a:xfrm>
          <a:prstGeom prst="rect">
            <a:avLst/>
          </a:prstGeom>
          <a:solidFill>
            <a:schemeClr val="bg1">
              <a:lumMod val="85000"/>
            </a:schemeClr>
          </a:solid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様式第六</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変更箇所</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記入例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製造業許可関係の変更手続き</a:t>
            </a:r>
            <a:endParaRPr lang="en-US" altLang="ja-JP" sz="2800">
              <a:latin typeface="+mn-lt"/>
              <a:ea typeface="+mn-ea"/>
            </a:endParaRPr>
          </a:p>
        </p:txBody>
      </p:sp>
      <p:sp>
        <p:nvSpPr>
          <p:cNvPr id="36867"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製造業許可関係の変更手続き（管理者）</a:t>
            </a:r>
          </a:p>
        </p:txBody>
      </p:sp>
      <p:sp>
        <p:nvSpPr>
          <p:cNvPr id="36868"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36869"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9B94763-B676-429C-BF77-497332CB69D9}" type="slidenum">
              <a:rPr kumimoji="0" lang="en-US" altLang="ja-JP" sz="1200"/>
              <a:pPr>
                <a:spcBef>
                  <a:spcPct val="0"/>
                </a:spcBef>
                <a:buClrTx/>
                <a:buSzTx/>
                <a:buFontTx/>
                <a:buNone/>
              </a:pPr>
              <a:t>16</a:t>
            </a:fld>
            <a:endParaRPr kumimoji="0" lang="en-US" altLang="ja-JP" sz="1200"/>
          </a:p>
        </p:txBody>
      </p:sp>
      <p:sp>
        <p:nvSpPr>
          <p:cNvPr id="36870" name="タイトル 1"/>
          <p:cNvSpPr txBox="1">
            <a:spLocks/>
          </p:cNvSpPr>
          <p:nvPr/>
        </p:nvSpPr>
        <p:spPr bwMode="auto">
          <a:xfrm>
            <a:off x="468313" y="1176338"/>
            <a:ext cx="7862887" cy="700087"/>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ja-JP" altLang="en-US" sz="2800">
                <a:latin typeface="+mn-lt"/>
                <a:ea typeface="+mn-ea"/>
              </a:rPr>
              <a:t>変更の際に届書の他に必要となる資料</a:t>
            </a:r>
            <a:endParaRPr lang="en-US" altLang="ja-JP" sz="2800" b="1">
              <a:solidFill>
                <a:srgbClr val="FF0000"/>
              </a:solidFill>
              <a:latin typeface="+mn-lt"/>
              <a:ea typeface="+mn-ea"/>
            </a:endParaRPr>
          </a:p>
        </p:txBody>
      </p:sp>
      <p:sp>
        <p:nvSpPr>
          <p:cNvPr id="13" name="テキスト ボックス 12"/>
          <p:cNvSpPr txBox="1"/>
          <p:nvPr/>
        </p:nvSpPr>
        <p:spPr>
          <a:xfrm>
            <a:off x="461963" y="1846263"/>
            <a:ext cx="5788025"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③ 管理者、又は管理者の氏名、住所</a:t>
            </a:r>
            <a:endParaRPr lang="en-US" altLang="ja-JP" sz="2800" u="sng" dirty="0">
              <a:effectLst>
                <a:outerShdw blurRad="38100" dist="38100" dir="2700000" algn="tl">
                  <a:srgbClr val="000000">
                    <a:alpha val="43137"/>
                  </a:srgbClr>
                </a:outerShdw>
              </a:effectLst>
              <a:latin typeface="+mn-lt"/>
              <a:ea typeface="+mn-ea"/>
            </a:endParaRPr>
          </a:p>
        </p:txBody>
      </p:sp>
      <p:sp>
        <p:nvSpPr>
          <p:cNvPr id="36872" name="タイトル 1"/>
          <p:cNvSpPr txBox="1">
            <a:spLocks/>
          </p:cNvSpPr>
          <p:nvPr/>
        </p:nvSpPr>
        <p:spPr bwMode="auto">
          <a:xfrm>
            <a:off x="419100" y="2414588"/>
            <a:ext cx="8501063" cy="1441450"/>
          </a:xfrm>
          <a:prstGeom prst="rect">
            <a:avLst/>
          </a:prstGeom>
          <a:noFill/>
          <a:ln>
            <a:noFill/>
          </a:ln>
        </p:spPr>
        <p:txBody>
          <a:bodyPr anchor="ctr"/>
          <a:lstStyle>
            <a:lvl1pPr marL="179388" indent="179388">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Arial" panose="020B0604020202020204" pitchFamily="34" charset="0"/>
              <a:buChar char="•"/>
              <a:defRPr/>
            </a:pPr>
            <a:r>
              <a:rPr lang="ja-JP" altLang="en-US" sz="2400">
                <a:latin typeface="+mn-lt"/>
                <a:ea typeface="+mn-ea"/>
              </a:rPr>
              <a:t>管理者の変更：管理者の資格を証明する書類</a:t>
            </a:r>
            <a:r>
              <a:rPr lang="ja-JP" altLang="en-US" sz="1800">
                <a:latin typeface="+mn-lt"/>
                <a:ea typeface="+mn-ea"/>
              </a:rPr>
              <a:t>（薬剤師免許証</a:t>
            </a:r>
            <a:br>
              <a:rPr lang="en-US" altLang="ja-JP" sz="1800">
                <a:latin typeface="+mn-lt"/>
                <a:ea typeface="+mn-ea"/>
              </a:rPr>
            </a:br>
            <a:r>
              <a:rPr lang="en-US" altLang="ja-JP" sz="1800">
                <a:latin typeface="+mn-lt"/>
                <a:ea typeface="+mn-ea"/>
              </a:rPr>
              <a:t>  </a:t>
            </a:r>
            <a:r>
              <a:rPr lang="ja-JP" altLang="en-US" sz="1800">
                <a:latin typeface="+mn-lt"/>
                <a:ea typeface="+mn-ea"/>
              </a:rPr>
              <a:t>等）</a:t>
            </a:r>
            <a:r>
              <a:rPr lang="ja-JP" altLang="en-US" sz="2400">
                <a:latin typeface="+mn-lt"/>
                <a:ea typeface="+mn-ea"/>
              </a:rPr>
              <a:t>、雇用証明書</a:t>
            </a:r>
            <a:r>
              <a:rPr lang="ja-JP" altLang="en-US" sz="1800">
                <a:latin typeface="+mn-lt"/>
                <a:ea typeface="+mn-ea"/>
              </a:rPr>
              <a:t>（写）</a:t>
            </a:r>
            <a:r>
              <a:rPr lang="ja-JP" altLang="en-US" sz="2400">
                <a:latin typeface="+mn-lt"/>
                <a:ea typeface="+mn-ea"/>
              </a:rPr>
              <a:t>あるいは使用関係を証明する書類</a:t>
            </a:r>
            <a:endParaRPr lang="en-US" altLang="ja-JP" sz="2400">
              <a:latin typeface="+mn-lt"/>
              <a:ea typeface="+mn-ea"/>
            </a:endParaRPr>
          </a:p>
          <a:p>
            <a:pPr eaLnBrk="1" hangingPunct="1">
              <a:spcBef>
                <a:spcPct val="0"/>
              </a:spcBef>
              <a:buClrTx/>
              <a:buSzPct val="100000"/>
              <a:buFont typeface="Arial" panose="020B0604020202020204" pitchFamily="34" charset="0"/>
              <a:buChar char="•"/>
              <a:defRPr/>
            </a:pPr>
            <a:r>
              <a:rPr lang="ja-JP" altLang="en-US" sz="2400">
                <a:latin typeface="+mn-lt"/>
                <a:ea typeface="+mn-ea"/>
              </a:rPr>
              <a:t>氏名、住所の変更：旧氏名、新氏名の者が同一人物である</a:t>
            </a:r>
            <a:br>
              <a:rPr lang="en-US" altLang="ja-JP" sz="2400">
                <a:latin typeface="+mn-lt"/>
                <a:ea typeface="+mn-ea"/>
              </a:rPr>
            </a:br>
            <a:r>
              <a:rPr lang="en-US" altLang="ja-JP" sz="2400">
                <a:latin typeface="+mn-lt"/>
                <a:ea typeface="+mn-ea"/>
              </a:rPr>
              <a:t>  </a:t>
            </a:r>
            <a:r>
              <a:rPr lang="ja-JP" altLang="en-US" sz="2400">
                <a:latin typeface="+mn-lt"/>
                <a:ea typeface="+mn-ea"/>
              </a:rPr>
              <a:t>ことが確認できる書類</a:t>
            </a:r>
            <a:r>
              <a:rPr lang="ja-JP" altLang="en-US" sz="1800">
                <a:latin typeface="+mn-lt"/>
                <a:ea typeface="+mn-ea"/>
              </a:rPr>
              <a:t>（戸籍抄本）</a:t>
            </a:r>
            <a:endParaRPr lang="ja-JP" altLang="en-US" sz="2400">
              <a:latin typeface="+mn-lt"/>
              <a:ea typeface="+mn-ea"/>
            </a:endParaRPr>
          </a:p>
        </p:txBody>
      </p:sp>
      <p:sp>
        <p:nvSpPr>
          <p:cNvPr id="36873" name="テキスト ボックス 7"/>
          <p:cNvSpPr txBox="1">
            <a:spLocks noChangeArrowheads="1"/>
          </p:cNvSpPr>
          <p:nvPr/>
        </p:nvSpPr>
        <p:spPr bwMode="auto">
          <a:xfrm>
            <a:off x="6896100" y="1317625"/>
            <a:ext cx="1790700"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Ⅲ-33 p179</a:t>
            </a:r>
            <a:endParaRPr lang="ja-JP" altLang="en-US" sz="1600" b="1" dirty="0">
              <a:latin typeface="+mn-lt"/>
              <a:ea typeface="+mn-ea"/>
            </a:endParaRPr>
          </a:p>
        </p:txBody>
      </p:sp>
      <p:pic>
        <p:nvPicPr>
          <p:cNvPr id="36874" name="図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6313" y="4200525"/>
            <a:ext cx="5857875"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テキスト ボックス 7"/>
          <p:cNvSpPr txBox="1">
            <a:spLocks noChangeArrowheads="1"/>
          </p:cNvSpPr>
          <p:nvPr/>
        </p:nvSpPr>
        <p:spPr bwMode="auto">
          <a:xfrm>
            <a:off x="1039813" y="4224338"/>
            <a:ext cx="877887" cy="608012"/>
          </a:xfrm>
          <a:prstGeom prst="rect">
            <a:avLst/>
          </a:prstGeom>
          <a:solidFill>
            <a:schemeClr val="bg1">
              <a:lumMod val="85000"/>
            </a:schemeClr>
          </a:solid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様式第六</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変更箇所</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記入例</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製造業許可関係の変更手続き</a:t>
            </a:r>
            <a:endParaRPr lang="en-US" altLang="ja-JP" sz="2800">
              <a:latin typeface="+mn-lt"/>
              <a:ea typeface="+mn-ea"/>
            </a:endParaRPr>
          </a:p>
        </p:txBody>
      </p:sp>
      <p:sp>
        <p:nvSpPr>
          <p:cNvPr id="38915"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400" b="1">
                <a:latin typeface="+mn-lt"/>
                <a:ea typeface="+mn-ea"/>
              </a:rPr>
              <a:t>製造業許可関係の変更手続き（責任役員・製造所の名称）</a:t>
            </a:r>
            <a:endParaRPr lang="ja-JP" altLang="en-US" sz="2800" b="1">
              <a:latin typeface="+mn-lt"/>
              <a:ea typeface="+mn-ea"/>
            </a:endParaRPr>
          </a:p>
        </p:txBody>
      </p:sp>
      <p:sp>
        <p:nvSpPr>
          <p:cNvPr id="38916"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38917"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9733704-6A79-4079-9E02-4FC383EB4147}" type="slidenum">
              <a:rPr kumimoji="0" lang="en-US" altLang="ja-JP" sz="1200"/>
              <a:pPr>
                <a:spcBef>
                  <a:spcPct val="0"/>
                </a:spcBef>
                <a:buClrTx/>
                <a:buSzTx/>
                <a:buFontTx/>
                <a:buNone/>
              </a:pPr>
              <a:t>17</a:t>
            </a:fld>
            <a:endParaRPr kumimoji="0" lang="en-US" altLang="ja-JP" sz="1200"/>
          </a:p>
        </p:txBody>
      </p:sp>
      <p:sp>
        <p:nvSpPr>
          <p:cNvPr id="38918" name="タイトル 1"/>
          <p:cNvSpPr txBox="1">
            <a:spLocks/>
          </p:cNvSpPr>
          <p:nvPr/>
        </p:nvSpPr>
        <p:spPr bwMode="auto">
          <a:xfrm>
            <a:off x="468313" y="1176338"/>
            <a:ext cx="7862887" cy="700087"/>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ja-JP" altLang="en-US" sz="2800">
                <a:latin typeface="+mn-lt"/>
                <a:ea typeface="+mn-ea"/>
              </a:rPr>
              <a:t>変更の際に届書の他に必要となる資料</a:t>
            </a:r>
            <a:endParaRPr lang="en-US" altLang="ja-JP" sz="2800" b="1">
              <a:solidFill>
                <a:srgbClr val="FF0000"/>
              </a:solidFill>
              <a:latin typeface="+mn-lt"/>
              <a:ea typeface="+mn-ea"/>
            </a:endParaRPr>
          </a:p>
        </p:txBody>
      </p:sp>
      <p:sp>
        <p:nvSpPr>
          <p:cNvPr id="24" name="テキスト ボックス 23"/>
          <p:cNvSpPr txBox="1"/>
          <p:nvPr/>
        </p:nvSpPr>
        <p:spPr>
          <a:xfrm>
            <a:off x="646113" y="1876425"/>
            <a:ext cx="7712075"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④ 薬事に関する業務に責任を有する役員の氏名</a:t>
            </a:r>
            <a:endParaRPr lang="en-US" altLang="ja-JP" sz="2800" u="sng" dirty="0">
              <a:effectLst>
                <a:outerShdw blurRad="38100" dist="38100" dir="2700000" algn="tl">
                  <a:srgbClr val="000000">
                    <a:alpha val="43137"/>
                  </a:srgbClr>
                </a:outerShdw>
              </a:effectLst>
              <a:latin typeface="+mn-lt"/>
              <a:ea typeface="+mn-ea"/>
            </a:endParaRPr>
          </a:p>
        </p:txBody>
      </p:sp>
      <p:sp>
        <p:nvSpPr>
          <p:cNvPr id="38920" name="タイトル 1"/>
          <p:cNvSpPr txBox="1">
            <a:spLocks/>
          </p:cNvSpPr>
          <p:nvPr/>
        </p:nvSpPr>
        <p:spPr bwMode="auto">
          <a:xfrm>
            <a:off x="646113" y="2320925"/>
            <a:ext cx="7862887" cy="881063"/>
          </a:xfrm>
          <a:prstGeom prst="rect">
            <a:avLst/>
          </a:prstGeom>
          <a:noFill/>
          <a:ln>
            <a:noFill/>
          </a:ln>
        </p:spPr>
        <p:txBody>
          <a:bodyPr anchor="ctr"/>
          <a:lstStyle>
            <a:lvl1pPr marL="179388" indent="179388">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Arial" panose="020B0604020202020204" pitchFamily="34" charset="0"/>
              <a:buChar char="•"/>
              <a:defRPr/>
            </a:pPr>
            <a:r>
              <a:rPr lang="ja-JP" altLang="en-US" sz="2400">
                <a:latin typeface="+mn-lt"/>
                <a:ea typeface="+mn-ea"/>
              </a:rPr>
              <a:t>登記事項証明書</a:t>
            </a:r>
            <a:r>
              <a:rPr lang="ja-JP" altLang="en-US" sz="1800">
                <a:latin typeface="+mn-lt"/>
                <a:ea typeface="+mn-ea"/>
              </a:rPr>
              <a:t>（履歴事項全部証明、</a:t>
            </a:r>
            <a:r>
              <a:rPr lang="en-US" altLang="ja-JP" sz="1800">
                <a:latin typeface="+mn-lt"/>
                <a:ea typeface="+mn-ea"/>
              </a:rPr>
              <a:t>6</a:t>
            </a:r>
            <a:r>
              <a:rPr lang="ja-JP" altLang="en-US" sz="1800">
                <a:latin typeface="+mn-lt"/>
                <a:ea typeface="+mn-ea"/>
              </a:rPr>
              <a:t>ヶ月以内）</a:t>
            </a:r>
          </a:p>
          <a:p>
            <a:pPr eaLnBrk="1" hangingPunct="1">
              <a:spcBef>
                <a:spcPct val="0"/>
              </a:spcBef>
              <a:buClrTx/>
              <a:buSzPct val="100000"/>
              <a:buFont typeface="Arial" panose="020B0604020202020204" pitchFamily="34" charset="0"/>
              <a:buChar char="•"/>
              <a:defRPr/>
            </a:pPr>
            <a:r>
              <a:rPr lang="ja-JP" altLang="en-US" sz="2400">
                <a:latin typeface="+mn-lt"/>
                <a:ea typeface="+mn-ea"/>
              </a:rPr>
              <a:t>その他、許可権者が求める資料</a:t>
            </a:r>
            <a:r>
              <a:rPr lang="ja-JP" altLang="en-US" sz="1800">
                <a:latin typeface="+mn-lt"/>
                <a:ea typeface="+mn-ea"/>
              </a:rPr>
              <a:t>（役員の業務分掌等）</a:t>
            </a:r>
            <a:endParaRPr lang="en-US" altLang="ja-JP" sz="2400">
              <a:latin typeface="+mn-lt"/>
              <a:ea typeface="+mn-ea"/>
            </a:endParaRPr>
          </a:p>
        </p:txBody>
      </p:sp>
      <p:sp>
        <p:nvSpPr>
          <p:cNvPr id="38921" name="テキスト ボックス 7"/>
          <p:cNvSpPr txBox="1">
            <a:spLocks noChangeArrowheads="1"/>
          </p:cNvSpPr>
          <p:nvPr/>
        </p:nvSpPr>
        <p:spPr bwMode="auto">
          <a:xfrm>
            <a:off x="6896100" y="2398713"/>
            <a:ext cx="1790700" cy="290512"/>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Ⅲ-33 p179</a:t>
            </a:r>
            <a:endParaRPr lang="ja-JP" altLang="en-US" sz="1600" b="1" dirty="0">
              <a:latin typeface="+mn-lt"/>
              <a:ea typeface="+mn-ea"/>
            </a:endParaRPr>
          </a:p>
        </p:txBody>
      </p:sp>
      <p:pic>
        <p:nvPicPr>
          <p:cNvPr id="38922" name="図 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875" y="3194050"/>
            <a:ext cx="5857875"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テキスト ボックス 18"/>
          <p:cNvSpPr txBox="1"/>
          <p:nvPr/>
        </p:nvSpPr>
        <p:spPr>
          <a:xfrm>
            <a:off x="546100" y="4457700"/>
            <a:ext cx="2698750"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⑤製造所の名称</a:t>
            </a:r>
            <a:endParaRPr lang="en-US" altLang="ja-JP" sz="2800" u="sng" dirty="0">
              <a:effectLst>
                <a:outerShdw blurRad="38100" dist="38100" dir="2700000" algn="tl">
                  <a:srgbClr val="000000">
                    <a:alpha val="43137"/>
                  </a:srgbClr>
                </a:outerShdw>
              </a:effectLst>
              <a:latin typeface="+mn-lt"/>
              <a:ea typeface="+mn-ea"/>
            </a:endParaRPr>
          </a:p>
        </p:txBody>
      </p:sp>
      <p:sp>
        <p:nvSpPr>
          <p:cNvPr id="38924" name="タイトル 1"/>
          <p:cNvSpPr txBox="1">
            <a:spLocks/>
          </p:cNvSpPr>
          <p:nvPr/>
        </p:nvSpPr>
        <p:spPr bwMode="auto">
          <a:xfrm>
            <a:off x="546100" y="4903788"/>
            <a:ext cx="6797675" cy="527050"/>
          </a:xfrm>
          <a:prstGeom prst="rect">
            <a:avLst/>
          </a:prstGeom>
          <a:noFill/>
          <a:ln>
            <a:noFill/>
          </a:ln>
        </p:spPr>
        <p:txBody>
          <a:bodyPr anchor="ctr"/>
          <a:lstStyle>
            <a:lvl1pPr marL="179388" indent="179388">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Arial" panose="020B0604020202020204" pitchFamily="34" charset="0"/>
              <a:buChar char="•"/>
              <a:defRPr/>
            </a:pPr>
            <a:r>
              <a:rPr lang="ja-JP" altLang="en-US" sz="2400">
                <a:latin typeface="+mn-lt"/>
                <a:ea typeface="+mn-ea"/>
              </a:rPr>
              <a:t>添付資料不要</a:t>
            </a:r>
            <a:endParaRPr lang="en-US" altLang="ja-JP" sz="2400">
              <a:latin typeface="+mn-lt"/>
              <a:ea typeface="+mn-ea"/>
            </a:endParaRPr>
          </a:p>
        </p:txBody>
      </p:sp>
      <p:sp>
        <p:nvSpPr>
          <p:cNvPr id="38925" name="テキスト ボックス 7"/>
          <p:cNvSpPr txBox="1">
            <a:spLocks noChangeArrowheads="1"/>
          </p:cNvSpPr>
          <p:nvPr/>
        </p:nvSpPr>
        <p:spPr bwMode="auto">
          <a:xfrm>
            <a:off x="6896100" y="4684713"/>
            <a:ext cx="1790700" cy="290512"/>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Ⅲ-34 p180</a:t>
            </a:r>
            <a:endParaRPr lang="ja-JP" altLang="en-US" sz="1600" b="1" dirty="0">
              <a:latin typeface="+mn-lt"/>
              <a:ea typeface="+mn-ea"/>
            </a:endParaRPr>
          </a:p>
        </p:txBody>
      </p:sp>
      <p:pic>
        <p:nvPicPr>
          <p:cNvPr id="38926" name="図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5419725"/>
            <a:ext cx="5859463" cy="91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テキスト ボックス 7"/>
          <p:cNvSpPr txBox="1">
            <a:spLocks noChangeArrowheads="1"/>
          </p:cNvSpPr>
          <p:nvPr/>
        </p:nvSpPr>
        <p:spPr bwMode="auto">
          <a:xfrm>
            <a:off x="1162050" y="3211513"/>
            <a:ext cx="877888" cy="608012"/>
          </a:xfrm>
          <a:prstGeom prst="rect">
            <a:avLst/>
          </a:prstGeom>
          <a:solidFill>
            <a:schemeClr val="bg1">
              <a:lumMod val="85000"/>
            </a:schemeClr>
          </a:solid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様式第六</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変更箇所</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記入例</a:t>
            </a:r>
          </a:p>
        </p:txBody>
      </p:sp>
      <p:sp>
        <p:nvSpPr>
          <p:cNvPr id="29" name="テキスト ボックス 7"/>
          <p:cNvSpPr txBox="1">
            <a:spLocks noChangeArrowheads="1"/>
          </p:cNvSpPr>
          <p:nvPr/>
        </p:nvSpPr>
        <p:spPr bwMode="auto">
          <a:xfrm>
            <a:off x="1162050" y="5453063"/>
            <a:ext cx="877888" cy="609600"/>
          </a:xfrm>
          <a:prstGeom prst="rect">
            <a:avLst/>
          </a:prstGeom>
          <a:solidFill>
            <a:schemeClr val="bg1">
              <a:lumMod val="85000"/>
            </a:schemeClr>
          </a:solid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様式第六</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変更箇所</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記入例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製造業許可関係の変更手続き</a:t>
            </a:r>
            <a:endParaRPr lang="en-US" altLang="ja-JP" sz="2800">
              <a:latin typeface="+mn-lt"/>
              <a:ea typeface="+mn-ea"/>
            </a:endParaRPr>
          </a:p>
        </p:txBody>
      </p:sp>
      <p:sp>
        <p:nvSpPr>
          <p:cNvPr id="40963"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製造業許可関係の変更手続き（構造設備）</a:t>
            </a:r>
          </a:p>
        </p:txBody>
      </p:sp>
      <p:sp>
        <p:nvSpPr>
          <p:cNvPr id="40964"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40965"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35E8A9F-3D2B-4DB6-A863-D6C68636BD15}" type="slidenum">
              <a:rPr kumimoji="0" lang="en-US" altLang="ja-JP" sz="1200"/>
              <a:pPr>
                <a:spcBef>
                  <a:spcPct val="0"/>
                </a:spcBef>
                <a:buClrTx/>
                <a:buSzTx/>
                <a:buFontTx/>
                <a:buNone/>
              </a:pPr>
              <a:t>18</a:t>
            </a:fld>
            <a:endParaRPr kumimoji="0" lang="en-US" altLang="ja-JP" sz="1200"/>
          </a:p>
        </p:txBody>
      </p:sp>
      <p:sp>
        <p:nvSpPr>
          <p:cNvPr id="40966" name="タイトル 1"/>
          <p:cNvSpPr txBox="1">
            <a:spLocks/>
          </p:cNvSpPr>
          <p:nvPr/>
        </p:nvSpPr>
        <p:spPr bwMode="auto">
          <a:xfrm>
            <a:off x="468313" y="1176338"/>
            <a:ext cx="7862887" cy="700087"/>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ja-JP" altLang="en-US" sz="2800">
                <a:latin typeface="+mn-lt"/>
                <a:ea typeface="+mn-ea"/>
              </a:rPr>
              <a:t>変更の際に届書の他に必要となる資料</a:t>
            </a:r>
            <a:endParaRPr lang="en-US" altLang="ja-JP" sz="2800" b="1">
              <a:solidFill>
                <a:srgbClr val="FF0000"/>
              </a:solidFill>
              <a:latin typeface="+mn-lt"/>
              <a:ea typeface="+mn-ea"/>
            </a:endParaRPr>
          </a:p>
        </p:txBody>
      </p:sp>
      <p:sp>
        <p:nvSpPr>
          <p:cNvPr id="15" name="テキスト ボックス 14"/>
          <p:cNvSpPr txBox="1"/>
          <p:nvPr/>
        </p:nvSpPr>
        <p:spPr>
          <a:xfrm>
            <a:off x="646113" y="1876425"/>
            <a:ext cx="3875087"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⑥ 構造設備の主要部分</a:t>
            </a:r>
            <a:endParaRPr lang="en-US" altLang="ja-JP" sz="2800" u="sng" dirty="0">
              <a:effectLst>
                <a:outerShdw blurRad="38100" dist="38100" dir="2700000" algn="tl">
                  <a:srgbClr val="000000">
                    <a:alpha val="43137"/>
                  </a:srgbClr>
                </a:outerShdw>
              </a:effectLst>
              <a:latin typeface="+mn-lt"/>
              <a:ea typeface="+mn-ea"/>
            </a:endParaRPr>
          </a:p>
        </p:txBody>
      </p:sp>
      <p:sp>
        <p:nvSpPr>
          <p:cNvPr id="28684" name="タイトル 1"/>
          <p:cNvSpPr txBox="1">
            <a:spLocks/>
          </p:cNvSpPr>
          <p:nvPr/>
        </p:nvSpPr>
        <p:spPr bwMode="auto">
          <a:xfrm>
            <a:off x="696913" y="2433638"/>
            <a:ext cx="8355012" cy="1687512"/>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marL="180000" indent="-180000" eaLnBrk="1" hangingPunct="1">
              <a:spcBef>
                <a:spcPct val="0"/>
              </a:spcBef>
              <a:buClrTx/>
              <a:buSzPct val="100000"/>
              <a:buFont typeface="Arial" panose="020B0604020202020204" pitchFamily="34" charset="0"/>
              <a:buChar char="•"/>
              <a:defRPr/>
            </a:pPr>
            <a:r>
              <a:rPr lang="ja-JP" altLang="en-US" sz="2400" dirty="0">
                <a:latin typeface="+mn-lt"/>
                <a:ea typeface="+mn-ea"/>
              </a:rPr>
              <a:t>製造設備の概要一覧</a:t>
            </a:r>
            <a:r>
              <a:rPr lang="ja-JP" altLang="en-US" sz="1800" dirty="0">
                <a:latin typeface="+mn-lt"/>
                <a:ea typeface="+mn-ea"/>
              </a:rPr>
              <a:t>（様式（１）</a:t>
            </a:r>
            <a:r>
              <a:rPr lang="en-US" altLang="ja-JP" sz="1800" dirty="0">
                <a:latin typeface="+mn-lt"/>
                <a:ea typeface="+mn-ea"/>
              </a:rPr>
              <a:t>-</a:t>
            </a:r>
            <a:r>
              <a:rPr lang="ja-JP" altLang="en-US" sz="1800" dirty="0">
                <a:latin typeface="+mn-lt"/>
                <a:ea typeface="+mn-ea"/>
              </a:rPr>
              <a:t>１）</a:t>
            </a:r>
            <a:endParaRPr lang="en-US" altLang="ja-JP" sz="1800" dirty="0">
              <a:latin typeface="+mn-lt"/>
              <a:ea typeface="+mn-ea"/>
            </a:endParaRPr>
          </a:p>
          <a:p>
            <a:pPr marL="180000" indent="-180000" eaLnBrk="1" hangingPunct="1">
              <a:lnSpc>
                <a:spcPct val="150000"/>
              </a:lnSpc>
              <a:spcBef>
                <a:spcPct val="0"/>
              </a:spcBef>
              <a:buClrTx/>
              <a:buSzPct val="100000"/>
              <a:buFont typeface="Arial" panose="020B0604020202020204" pitchFamily="34" charset="0"/>
              <a:buChar char="•"/>
              <a:defRPr/>
            </a:pPr>
            <a:r>
              <a:rPr lang="ja-JP" altLang="en-US" sz="2400" dirty="0">
                <a:latin typeface="+mn-lt"/>
                <a:ea typeface="+mn-ea"/>
              </a:rPr>
              <a:t>別紙</a:t>
            </a:r>
            <a:r>
              <a:rPr lang="ja-JP" altLang="en-US" sz="1800" dirty="0">
                <a:latin typeface="+mn-lt"/>
                <a:ea typeface="+mn-ea"/>
              </a:rPr>
              <a:t>（変更した設備に関係する書類）</a:t>
            </a:r>
            <a:endParaRPr lang="en-US" altLang="ja-JP" sz="1800" dirty="0">
              <a:latin typeface="+mn-lt"/>
              <a:ea typeface="+mn-ea"/>
            </a:endParaRPr>
          </a:p>
          <a:p>
            <a:pPr marL="180000" indent="-180000" eaLnBrk="1" hangingPunct="1">
              <a:spcBef>
                <a:spcPct val="0"/>
              </a:spcBef>
              <a:buClrTx/>
              <a:buSzPct val="100000"/>
              <a:buFont typeface="Arial" panose="020B0604020202020204" pitchFamily="34" charset="0"/>
              <a:buChar char="•"/>
              <a:defRPr/>
            </a:pPr>
            <a:r>
              <a:rPr lang="ja-JP" altLang="en-US" sz="2400" dirty="0">
                <a:latin typeface="+mn-lt"/>
                <a:ea typeface="+mn-ea"/>
              </a:rPr>
              <a:t>変更前後の内容が明確にわかる説明資料</a:t>
            </a:r>
            <a:br>
              <a:rPr lang="en-US" altLang="ja-JP" sz="2400" dirty="0">
                <a:latin typeface="+mn-lt"/>
                <a:ea typeface="+mn-ea"/>
              </a:rPr>
            </a:br>
            <a:r>
              <a:rPr lang="ja-JP" altLang="en-US" sz="1800" dirty="0">
                <a:latin typeface="+mn-lt"/>
                <a:ea typeface="+mn-ea"/>
              </a:rPr>
              <a:t>（変更対照表の提出を求められる場合もある）</a:t>
            </a:r>
            <a:endParaRPr lang="en-US" altLang="ja-JP" sz="2400" dirty="0">
              <a:latin typeface="+mn-lt"/>
              <a:ea typeface="+mn-ea"/>
            </a:endParaRPr>
          </a:p>
        </p:txBody>
      </p:sp>
      <p:sp>
        <p:nvSpPr>
          <p:cNvPr id="40969" name="テキスト ボックス 7"/>
          <p:cNvSpPr txBox="1">
            <a:spLocks noChangeArrowheads="1"/>
          </p:cNvSpPr>
          <p:nvPr/>
        </p:nvSpPr>
        <p:spPr bwMode="auto">
          <a:xfrm>
            <a:off x="6863443" y="2138362"/>
            <a:ext cx="1790700" cy="290512"/>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Ⅲ-34 p180</a:t>
            </a:r>
            <a:endParaRPr lang="ja-JP" altLang="en-US" sz="1600" b="1" dirty="0">
              <a:latin typeface="+mn-lt"/>
              <a:ea typeface="+mn-ea"/>
            </a:endParaRPr>
          </a:p>
        </p:txBody>
      </p:sp>
      <p:sp>
        <p:nvSpPr>
          <p:cNvPr id="25" name="タイトル 1"/>
          <p:cNvSpPr txBox="1">
            <a:spLocks/>
          </p:cNvSpPr>
          <p:nvPr/>
        </p:nvSpPr>
        <p:spPr>
          <a:xfrm>
            <a:off x="1420813" y="4189413"/>
            <a:ext cx="5957887" cy="2268537"/>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180000" indent="180000" algn="l">
              <a:lnSpc>
                <a:spcPct val="120000"/>
              </a:lnSpc>
              <a:buSzPct val="100000"/>
              <a:buFont typeface="Arial" panose="020B0604020202020204" pitchFamily="34" charset="0"/>
              <a:buChar char="•"/>
              <a:defRPr/>
            </a:pPr>
            <a:r>
              <a:rPr lang="ja-JP" altLang="en-US" sz="2000" dirty="0">
                <a:latin typeface="+mn-lt"/>
                <a:ea typeface="+mn-ea"/>
              </a:rPr>
              <a:t>　製造所敷地内の建物配置図</a:t>
            </a:r>
            <a:endParaRPr lang="en-US" altLang="ja-JP" sz="2000" dirty="0">
              <a:latin typeface="+mn-lt"/>
              <a:ea typeface="+mn-ea"/>
            </a:endParaRPr>
          </a:p>
          <a:p>
            <a:pPr marL="180000" indent="180000" algn="l">
              <a:lnSpc>
                <a:spcPct val="120000"/>
              </a:lnSpc>
              <a:buSzPct val="100000"/>
              <a:buFont typeface="Arial" panose="020B0604020202020204" pitchFamily="34" charset="0"/>
              <a:buChar char="•"/>
              <a:defRPr/>
            </a:pPr>
            <a:r>
              <a:rPr lang="ja-JP" altLang="en-US" sz="2000" dirty="0">
                <a:latin typeface="+mn-lt"/>
                <a:ea typeface="+mn-ea"/>
              </a:rPr>
              <a:t>　製造所平面図</a:t>
            </a:r>
            <a:endParaRPr lang="en-US" altLang="ja-JP" sz="2000" dirty="0">
              <a:latin typeface="+mn-lt"/>
              <a:ea typeface="+mn-ea"/>
            </a:endParaRPr>
          </a:p>
          <a:p>
            <a:pPr marL="180000" indent="180000" algn="l">
              <a:lnSpc>
                <a:spcPct val="120000"/>
              </a:lnSpc>
              <a:buSzPct val="100000"/>
              <a:buFont typeface="Arial" panose="020B0604020202020204" pitchFamily="34" charset="0"/>
              <a:buChar char="•"/>
              <a:defRPr/>
            </a:pPr>
            <a:r>
              <a:rPr lang="ja-JP" altLang="en-US" sz="2000" dirty="0">
                <a:latin typeface="+mn-lt"/>
                <a:ea typeface="+mn-ea"/>
              </a:rPr>
              <a:t>　製造用機械器具一覧表</a:t>
            </a:r>
            <a:endParaRPr lang="en-US" altLang="ja-JP" sz="2000" dirty="0">
              <a:latin typeface="+mn-lt"/>
              <a:ea typeface="+mn-ea"/>
            </a:endParaRPr>
          </a:p>
          <a:p>
            <a:pPr marL="180000" indent="180000" algn="l">
              <a:lnSpc>
                <a:spcPct val="120000"/>
              </a:lnSpc>
              <a:buSzPct val="100000"/>
              <a:buFont typeface="Arial" panose="020B0604020202020204" pitchFamily="34" charset="0"/>
              <a:buChar char="•"/>
              <a:defRPr/>
            </a:pPr>
            <a:r>
              <a:rPr lang="ja-JP" altLang="en-US" sz="2000" dirty="0">
                <a:latin typeface="+mn-lt"/>
                <a:ea typeface="+mn-ea"/>
              </a:rPr>
              <a:t>　試験検査用器具一覧表</a:t>
            </a:r>
            <a:endParaRPr lang="en-US" altLang="ja-JP" sz="2000" dirty="0">
              <a:latin typeface="+mn-lt"/>
              <a:ea typeface="+mn-ea"/>
            </a:endParaRPr>
          </a:p>
          <a:p>
            <a:pPr marL="180000" indent="180000" algn="l">
              <a:lnSpc>
                <a:spcPct val="120000"/>
              </a:lnSpc>
              <a:buSzPct val="100000"/>
              <a:buFont typeface="Arial" panose="020B0604020202020204" pitchFamily="34" charset="0"/>
              <a:buChar char="•"/>
              <a:defRPr/>
            </a:pPr>
            <a:r>
              <a:rPr lang="ja-JP" altLang="en-US" sz="2000" dirty="0">
                <a:latin typeface="+mn-lt"/>
                <a:ea typeface="+mn-ea"/>
              </a:rPr>
              <a:t>　試験検査機関等利用契約書等写し</a:t>
            </a:r>
            <a:endParaRPr lang="en-US" altLang="ja-JP" sz="2000" dirty="0">
              <a:latin typeface="+mn-lt"/>
              <a:ea typeface="+mn-ea"/>
            </a:endParaRPr>
          </a:p>
          <a:p>
            <a:pPr marL="180000" algn="l">
              <a:lnSpc>
                <a:spcPct val="120000"/>
              </a:lnSpc>
              <a:buSzPct val="100000"/>
              <a:defRPr/>
            </a:pPr>
            <a:r>
              <a:rPr lang="ja-JP" altLang="en-US" sz="2000" dirty="0">
                <a:solidFill>
                  <a:srgbClr val="FF0000"/>
                </a:solidFill>
                <a:latin typeface="+mn-lt"/>
                <a:ea typeface="+mn-ea"/>
              </a:rPr>
              <a:t>  　（原本持参）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構造設備に添付する資料（別紙）</a:t>
            </a:r>
            <a:endParaRPr lang="en-US" altLang="ja-JP" sz="2800">
              <a:latin typeface="+mn-lt"/>
              <a:ea typeface="+mn-ea"/>
            </a:endParaRPr>
          </a:p>
        </p:txBody>
      </p:sp>
      <p:sp>
        <p:nvSpPr>
          <p:cNvPr id="43011"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 typeface="Wingdings" panose="05000000000000000000" pitchFamily="2" charset="2"/>
              <a:buNone/>
              <a:defRPr/>
            </a:pPr>
            <a:r>
              <a:rPr lang="ja-JP" altLang="en-US" sz="2400" b="1" dirty="0">
                <a:latin typeface="+mn-lt"/>
                <a:ea typeface="+mn-ea"/>
              </a:rPr>
              <a:t>製造業許可関係の変更手続き（構造設備・休止・廃止・再開）</a:t>
            </a:r>
          </a:p>
        </p:txBody>
      </p:sp>
      <p:sp>
        <p:nvSpPr>
          <p:cNvPr id="43012"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43013"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5BF7B034-1FEE-49C4-B8A1-1C7C53F7D05E}" type="slidenum">
              <a:rPr kumimoji="0" lang="en-US" altLang="ja-JP" sz="1200"/>
              <a:pPr>
                <a:spcBef>
                  <a:spcPct val="0"/>
                </a:spcBef>
                <a:buClrTx/>
                <a:buSzTx/>
                <a:buFontTx/>
                <a:buNone/>
              </a:pPr>
              <a:t>19</a:t>
            </a:fld>
            <a:endParaRPr kumimoji="0" lang="en-US" altLang="ja-JP" sz="1200"/>
          </a:p>
        </p:txBody>
      </p:sp>
      <p:sp>
        <p:nvSpPr>
          <p:cNvPr id="43014" name="テキスト ボックス 7"/>
          <p:cNvSpPr txBox="1">
            <a:spLocks noChangeArrowheads="1"/>
          </p:cNvSpPr>
          <p:nvPr/>
        </p:nvSpPr>
        <p:spPr bwMode="auto">
          <a:xfrm>
            <a:off x="6915150" y="1438275"/>
            <a:ext cx="1790700" cy="290513"/>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Ⅲ-34 p180</a:t>
            </a:r>
            <a:endParaRPr lang="ja-JP" altLang="en-US" sz="1600" b="1" dirty="0">
              <a:latin typeface="+mn-lt"/>
              <a:ea typeface="+mn-ea"/>
            </a:endParaRPr>
          </a:p>
        </p:txBody>
      </p:sp>
      <p:sp>
        <p:nvSpPr>
          <p:cNvPr id="9" name="テキスト ボックス 8"/>
          <p:cNvSpPr txBox="1"/>
          <p:nvPr/>
        </p:nvSpPr>
        <p:spPr>
          <a:xfrm>
            <a:off x="468313" y="1377950"/>
            <a:ext cx="4895850"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⑥ 構造設備の主要部分（続き）</a:t>
            </a:r>
            <a:endParaRPr lang="en-US" altLang="ja-JP" sz="2800" u="sng" dirty="0">
              <a:effectLst>
                <a:outerShdw blurRad="38100" dist="38100" dir="2700000" algn="tl">
                  <a:srgbClr val="000000">
                    <a:alpha val="43137"/>
                  </a:srgbClr>
                </a:outerShdw>
              </a:effectLst>
              <a:latin typeface="+mn-lt"/>
              <a:ea typeface="+mn-ea"/>
            </a:endParaRPr>
          </a:p>
        </p:txBody>
      </p:sp>
      <p:sp>
        <p:nvSpPr>
          <p:cNvPr id="11" name="テキスト ボックス 10"/>
          <p:cNvSpPr txBox="1"/>
          <p:nvPr/>
        </p:nvSpPr>
        <p:spPr>
          <a:xfrm>
            <a:off x="468313" y="4716463"/>
            <a:ext cx="4592637" cy="522287"/>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⑦ 製造所の休止・廃止・再開</a:t>
            </a:r>
            <a:endParaRPr lang="en-US" altLang="ja-JP" sz="2800" u="sng" dirty="0">
              <a:effectLst>
                <a:outerShdw blurRad="38100" dist="38100" dir="2700000" algn="tl">
                  <a:srgbClr val="000000">
                    <a:alpha val="43137"/>
                  </a:srgbClr>
                </a:outerShdw>
              </a:effectLst>
              <a:latin typeface="+mn-lt"/>
              <a:ea typeface="+mn-ea"/>
            </a:endParaRPr>
          </a:p>
        </p:txBody>
      </p:sp>
      <p:sp>
        <p:nvSpPr>
          <p:cNvPr id="43017" name="タイトル 1"/>
          <p:cNvSpPr txBox="1">
            <a:spLocks/>
          </p:cNvSpPr>
          <p:nvPr/>
        </p:nvSpPr>
        <p:spPr bwMode="auto">
          <a:xfrm>
            <a:off x="823913" y="5365750"/>
            <a:ext cx="6091237" cy="504825"/>
          </a:xfrm>
          <a:prstGeom prst="rect">
            <a:avLst/>
          </a:prstGeom>
          <a:noFill/>
          <a:ln>
            <a:noFill/>
          </a:ln>
        </p:spPr>
        <p:txBody>
          <a:bodyPr anchor="ctr"/>
          <a:lstStyle>
            <a:lvl1pPr marL="179388" indent="-179388">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Arial" panose="020B0604020202020204" pitchFamily="34" charset="0"/>
              <a:buChar char="•"/>
              <a:defRPr/>
            </a:pPr>
            <a:r>
              <a:rPr lang="ja-JP" altLang="en-US" sz="2400">
                <a:latin typeface="+mn-lt"/>
                <a:ea typeface="+mn-ea"/>
              </a:rPr>
              <a:t>添付資料不要</a:t>
            </a:r>
            <a:r>
              <a:rPr lang="ja-JP" altLang="en-US" sz="1800">
                <a:latin typeface="+mn-lt"/>
                <a:ea typeface="+mn-ea"/>
              </a:rPr>
              <a:t>（様式第八のみ提出）</a:t>
            </a:r>
            <a:endParaRPr lang="en-US" altLang="ja-JP" sz="2400">
              <a:latin typeface="+mn-lt"/>
              <a:ea typeface="+mn-ea"/>
            </a:endParaRPr>
          </a:p>
        </p:txBody>
      </p:sp>
      <p:sp>
        <p:nvSpPr>
          <p:cNvPr id="43018" name="テキスト ボックス 7"/>
          <p:cNvSpPr txBox="1">
            <a:spLocks noChangeArrowheads="1"/>
          </p:cNvSpPr>
          <p:nvPr/>
        </p:nvSpPr>
        <p:spPr bwMode="auto">
          <a:xfrm>
            <a:off x="6896100" y="4927600"/>
            <a:ext cx="1790700"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Ⅲ-38 p184</a:t>
            </a:r>
            <a:endParaRPr lang="ja-JP" altLang="en-US" sz="1600" b="1" dirty="0">
              <a:latin typeface="+mn-lt"/>
              <a:ea typeface="+mn-ea"/>
            </a:endParaRPr>
          </a:p>
        </p:txBody>
      </p:sp>
      <p:pic>
        <p:nvPicPr>
          <p:cNvPr id="43019" name="図 1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8225" y="2178050"/>
            <a:ext cx="5903913" cy="188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テキスト ボックス 7"/>
          <p:cNvSpPr txBox="1">
            <a:spLocks noChangeArrowheads="1"/>
          </p:cNvSpPr>
          <p:nvPr/>
        </p:nvSpPr>
        <p:spPr bwMode="auto">
          <a:xfrm>
            <a:off x="1165225" y="2212975"/>
            <a:ext cx="877888" cy="609600"/>
          </a:xfrm>
          <a:prstGeom prst="rect">
            <a:avLst/>
          </a:prstGeom>
          <a:solidFill>
            <a:schemeClr val="bg1">
              <a:lumMod val="85000"/>
            </a:schemeClr>
          </a:solid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様式第六</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変更箇所</a:t>
            </a:r>
            <a:endParaRPr lang="en-US" altLang="ja-JP" sz="1200" b="1" dirty="0">
              <a:latin typeface="+mn-lt"/>
              <a:ea typeface="+mn-ea"/>
            </a:endParaRPr>
          </a:p>
          <a:p>
            <a:pPr algn="ctr" eaLnBrk="1" hangingPunct="1">
              <a:lnSpc>
                <a:spcPct val="80000"/>
              </a:lnSpc>
              <a:buClrTx/>
              <a:buSzPct val="100000"/>
              <a:buFont typeface="Wingdings" panose="05000000000000000000" pitchFamily="2" charset="2"/>
              <a:buNone/>
              <a:defRPr/>
            </a:pPr>
            <a:r>
              <a:rPr lang="ja-JP" altLang="en-US" sz="1200" b="1" dirty="0">
                <a:latin typeface="+mn-lt"/>
                <a:ea typeface="+mn-ea"/>
              </a:rPr>
              <a:t>記入例</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en-US" altLang="ja-JP" sz="2800" b="1" dirty="0">
                <a:latin typeface="+mn-lt"/>
                <a:ea typeface="+mn-ea"/>
              </a:rPr>
              <a:t>GMP</a:t>
            </a:r>
            <a:r>
              <a:rPr lang="ja-JP" altLang="en-US" sz="2800" b="1" dirty="0">
                <a:latin typeface="+mn-lt"/>
                <a:ea typeface="+mn-ea"/>
              </a:rPr>
              <a:t>における変更の管理と薬事上の変更の管理</a:t>
            </a:r>
          </a:p>
        </p:txBody>
      </p:sp>
      <p:sp>
        <p:nvSpPr>
          <p:cNvPr id="8195"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8196" name="タイトル 1"/>
          <p:cNvSpPr txBox="1">
            <a:spLocks/>
          </p:cNvSpPr>
          <p:nvPr/>
        </p:nvSpPr>
        <p:spPr bwMode="auto">
          <a:xfrm>
            <a:off x="468313" y="1928813"/>
            <a:ext cx="8229600" cy="1697037"/>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ja-JP" altLang="en-US" sz="2800" dirty="0">
                <a:latin typeface="+mn-lt"/>
                <a:ea typeface="+mn-ea"/>
              </a:rPr>
              <a:t>「製造業者等は、</a:t>
            </a:r>
            <a:r>
              <a:rPr lang="ja-JP" altLang="en-US" sz="2800" dirty="0">
                <a:solidFill>
                  <a:srgbClr val="FF0000"/>
                </a:solidFill>
                <a:latin typeface="+mn-lt"/>
                <a:ea typeface="+mn-ea"/>
              </a:rPr>
              <a:t>原料、資材若しくは製品の規格又は製造手順等について変更を行う場合</a:t>
            </a:r>
            <a:r>
              <a:rPr lang="ja-JP" altLang="en-US" sz="2800" dirty="0">
                <a:latin typeface="+mn-lt"/>
                <a:ea typeface="+mn-ea"/>
              </a:rPr>
              <a:t>においては、あらかじめ指定した者に、手順書等に基づき、次に掲げる業務を行わせなければならない。」</a:t>
            </a:r>
            <a:endParaRPr lang="en-US" altLang="ja-JP" sz="2800" dirty="0">
              <a:latin typeface="+mn-lt"/>
              <a:ea typeface="+mn-ea"/>
            </a:endParaRPr>
          </a:p>
        </p:txBody>
      </p:sp>
      <p:sp>
        <p:nvSpPr>
          <p:cNvPr id="8197" name="Rectangle 18"/>
          <p:cNvSpPr>
            <a:spLocks noGrp="1" noChangeArrowheads="1"/>
          </p:cNvSpPr>
          <p:nvPr>
            <p:ph type="sldNum"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6D75476D-3E88-4CB0-B978-2BA0E18EB194}" type="slidenum">
              <a:rPr kumimoji="0" lang="en-US" altLang="ja-JP" sz="1200"/>
              <a:pPr>
                <a:spcBef>
                  <a:spcPct val="0"/>
                </a:spcBef>
                <a:buClrTx/>
                <a:buSzTx/>
                <a:buFontTx/>
                <a:buNone/>
              </a:pPr>
              <a:t>2</a:t>
            </a:fld>
            <a:endParaRPr kumimoji="0" lang="en-US" altLang="ja-JP" sz="1200"/>
          </a:p>
        </p:txBody>
      </p:sp>
      <p:sp>
        <p:nvSpPr>
          <p:cNvPr id="9" name="Rectangle 3"/>
          <p:cNvSpPr txBox="1">
            <a:spLocks noChangeArrowheads="1"/>
          </p:cNvSpPr>
          <p:nvPr/>
        </p:nvSpPr>
        <p:spPr bwMode="auto">
          <a:xfrm>
            <a:off x="468313" y="1335088"/>
            <a:ext cx="5713412" cy="593725"/>
          </a:xfrm>
          <a:prstGeom prst="rect">
            <a:avLst/>
          </a:prstGeom>
          <a:noFill/>
          <a:ln>
            <a:noFill/>
          </a:ln>
          <a:effectLst/>
        </p:spPr>
        <p:txBody>
          <a:bodyPr lIns="92075" tIns="46038" rIns="92075" bIns="46038"/>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Tx/>
              <a:buSzPct val="100000"/>
              <a:buFont typeface="Wingdings" panose="05000000000000000000" pitchFamily="2" charset="2"/>
              <a:buNone/>
              <a:defRPr/>
            </a:pPr>
            <a:r>
              <a:rPr lang="en-US" altLang="ja-JP" b="1" u="sng" dirty="0">
                <a:effectLst>
                  <a:outerShdw blurRad="38100" dist="38100" dir="2700000" algn="tl">
                    <a:srgbClr val="000000">
                      <a:alpha val="43137"/>
                    </a:srgbClr>
                  </a:outerShdw>
                </a:effectLst>
                <a:latin typeface="+mn-lt"/>
                <a:ea typeface="+mn-ea"/>
              </a:rPr>
              <a:t>GMP</a:t>
            </a:r>
            <a:r>
              <a:rPr lang="ja-JP" altLang="en-US" b="1" u="sng" dirty="0">
                <a:effectLst>
                  <a:outerShdw blurRad="38100" dist="38100" dir="2700000" algn="tl">
                    <a:srgbClr val="000000">
                      <a:alpha val="43137"/>
                    </a:srgbClr>
                  </a:outerShdw>
                </a:effectLst>
                <a:latin typeface="+mn-lt"/>
                <a:ea typeface="+mn-ea"/>
              </a:rPr>
              <a:t>における変更の管理</a:t>
            </a:r>
          </a:p>
        </p:txBody>
      </p:sp>
      <p:sp>
        <p:nvSpPr>
          <p:cNvPr id="8199" name="タイトル 1"/>
          <p:cNvSpPr txBox="1">
            <a:spLocks/>
          </p:cNvSpPr>
          <p:nvPr/>
        </p:nvSpPr>
        <p:spPr bwMode="auto">
          <a:xfrm>
            <a:off x="457200" y="3691082"/>
            <a:ext cx="8542338" cy="2832100"/>
          </a:xfrm>
          <a:prstGeom prst="rect">
            <a:avLst/>
          </a:prstGeom>
          <a:noFill/>
          <a:ln>
            <a:noFill/>
          </a:ln>
        </p:spPr>
        <p:txBody>
          <a:bodyPr anchor="ctr"/>
          <a:lstStyle>
            <a:lvl1pPr marL="287338" indent="-287338">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ts val="600"/>
              </a:spcBef>
              <a:buClrTx/>
              <a:buSzTx/>
              <a:buFont typeface="Wingdings" panose="05000000000000000000" pitchFamily="2" charset="2"/>
              <a:buNone/>
              <a:defRPr/>
            </a:pPr>
            <a:r>
              <a:rPr lang="ja-JP" altLang="en-US" sz="2200" dirty="0">
                <a:latin typeface="+mn-lt"/>
                <a:ea typeface="+mn-ea"/>
              </a:rPr>
              <a:t>変更管理責任者の業務：</a:t>
            </a:r>
          </a:p>
          <a:p>
            <a:pPr eaLnBrk="1" hangingPunct="1">
              <a:spcBef>
                <a:spcPts val="600"/>
              </a:spcBef>
              <a:buClrTx/>
              <a:buSzTx/>
              <a:buFont typeface="Wingdings" panose="05000000000000000000" pitchFamily="2" charset="2"/>
              <a:buNone/>
              <a:defRPr/>
            </a:pPr>
            <a:r>
              <a:rPr lang="en-US" altLang="ja-JP" sz="2200" dirty="0">
                <a:latin typeface="+mn-lt"/>
                <a:ea typeface="+mn-ea"/>
              </a:rPr>
              <a:t>1</a:t>
            </a:r>
            <a:r>
              <a:rPr lang="ja-JP" altLang="en-US" sz="2200" dirty="0">
                <a:latin typeface="+mn-lt"/>
                <a:ea typeface="+mn-ea"/>
              </a:rPr>
              <a:t>）当該変更による製品品質及び</a:t>
            </a:r>
            <a:r>
              <a:rPr lang="ja-JP" altLang="en-US" sz="2200" dirty="0">
                <a:solidFill>
                  <a:srgbClr val="FF0000"/>
                </a:solidFill>
                <a:latin typeface="+mn-lt"/>
                <a:ea typeface="+mn-ea"/>
              </a:rPr>
              <a:t>承認事項への影響</a:t>
            </a:r>
            <a:r>
              <a:rPr lang="ja-JP" altLang="en-US" sz="2200" dirty="0">
                <a:latin typeface="+mn-lt"/>
                <a:ea typeface="+mn-ea"/>
              </a:rPr>
              <a:t>を評価し、影響を　及ぼす又は恐れがある場合は</a:t>
            </a:r>
            <a:r>
              <a:rPr lang="ja-JP" altLang="en-US" sz="2200" dirty="0">
                <a:solidFill>
                  <a:srgbClr val="FF0000"/>
                </a:solidFill>
                <a:latin typeface="+mn-lt"/>
                <a:ea typeface="+mn-ea"/>
              </a:rPr>
              <a:t>製販業者に連絡し、確認を受ける。</a:t>
            </a:r>
            <a:endParaRPr lang="en-US" altLang="ja-JP" sz="2200" dirty="0">
              <a:solidFill>
                <a:srgbClr val="FF0000"/>
              </a:solidFill>
              <a:latin typeface="+mn-lt"/>
              <a:ea typeface="+mn-ea"/>
            </a:endParaRPr>
          </a:p>
          <a:p>
            <a:pPr eaLnBrk="1" hangingPunct="1">
              <a:spcBef>
                <a:spcPts val="600"/>
              </a:spcBef>
              <a:buClrTx/>
              <a:buSzTx/>
              <a:buFont typeface="Wingdings" panose="05000000000000000000" pitchFamily="2" charset="2"/>
              <a:buNone/>
              <a:defRPr/>
            </a:pPr>
            <a:r>
              <a:rPr lang="en-US" altLang="ja-JP" sz="2200" dirty="0">
                <a:latin typeface="+mn-lt"/>
                <a:ea typeface="+mn-ea"/>
              </a:rPr>
              <a:t>2</a:t>
            </a:r>
            <a:r>
              <a:rPr lang="ja-JP" altLang="en-US" sz="2200" dirty="0">
                <a:latin typeface="+mn-lt"/>
                <a:ea typeface="+mn-ea"/>
              </a:rPr>
              <a:t>）</a:t>
            </a:r>
            <a:r>
              <a:rPr lang="en-US" altLang="ja-JP" sz="2200" dirty="0">
                <a:latin typeface="+mn-lt"/>
                <a:ea typeface="+mn-ea"/>
              </a:rPr>
              <a:t>1</a:t>
            </a:r>
            <a:r>
              <a:rPr lang="ja-JP" altLang="en-US" sz="2200" dirty="0">
                <a:latin typeface="+mn-lt"/>
                <a:ea typeface="+mn-ea"/>
              </a:rPr>
              <a:t>） に基づき、変更を行う場合は</a:t>
            </a:r>
            <a:r>
              <a:rPr lang="ja-JP" altLang="en-US" sz="2200" dirty="0">
                <a:solidFill>
                  <a:srgbClr val="FF0000"/>
                </a:solidFill>
                <a:latin typeface="+mn-lt"/>
                <a:ea typeface="+mn-ea"/>
              </a:rPr>
              <a:t>品質保証部門の承認を受け</a:t>
            </a:r>
            <a:r>
              <a:rPr lang="ja-JP" altLang="en-US" sz="2200" dirty="0">
                <a:latin typeface="+mn-lt"/>
                <a:ea typeface="+mn-ea"/>
              </a:rPr>
              <a:t>、関連　する文書の改訂や教育訓練などの必要な措置を取る。</a:t>
            </a:r>
          </a:p>
          <a:p>
            <a:pPr eaLnBrk="1" hangingPunct="1">
              <a:spcBef>
                <a:spcPts val="600"/>
              </a:spcBef>
              <a:buClrTx/>
              <a:buSzTx/>
              <a:buFont typeface="Wingdings" panose="05000000000000000000" pitchFamily="2" charset="2"/>
              <a:buNone/>
              <a:defRPr/>
            </a:pPr>
            <a:r>
              <a:rPr lang="en-US" altLang="ja-JP" sz="2200" dirty="0">
                <a:latin typeface="+mn-lt"/>
                <a:ea typeface="+mn-ea"/>
              </a:rPr>
              <a:t>3</a:t>
            </a:r>
            <a:r>
              <a:rPr lang="ja-JP" altLang="en-US" sz="2200" dirty="0">
                <a:latin typeface="+mn-lt"/>
                <a:ea typeface="+mn-ea"/>
              </a:rPr>
              <a:t>）</a:t>
            </a:r>
            <a:r>
              <a:rPr lang="en-US" altLang="ja-JP" sz="2200" dirty="0">
                <a:latin typeface="+mn-lt"/>
                <a:ea typeface="+mn-ea"/>
              </a:rPr>
              <a:t>2</a:t>
            </a:r>
            <a:r>
              <a:rPr lang="ja-JP" altLang="en-US" sz="2200" dirty="0">
                <a:latin typeface="+mn-lt"/>
                <a:ea typeface="+mn-ea"/>
              </a:rPr>
              <a:t>）の実施状況は</a:t>
            </a:r>
            <a:r>
              <a:rPr lang="ja-JP" altLang="en-US" sz="2200" dirty="0">
                <a:solidFill>
                  <a:srgbClr val="FF0000"/>
                </a:solidFill>
                <a:latin typeface="+mn-lt"/>
                <a:ea typeface="+mn-ea"/>
              </a:rPr>
              <a:t>品質保証部門及び製造管理者</a:t>
            </a:r>
            <a:r>
              <a:rPr lang="ja-JP" altLang="en-US" sz="2200" dirty="0">
                <a:latin typeface="+mn-lt"/>
                <a:ea typeface="+mn-ea"/>
              </a:rPr>
              <a:t>へ</a:t>
            </a:r>
            <a:r>
              <a:rPr lang="ja-JP" altLang="en-US" sz="2200" dirty="0">
                <a:solidFill>
                  <a:srgbClr val="FF0000"/>
                </a:solidFill>
                <a:latin typeface="+mn-lt"/>
                <a:ea typeface="+mn-ea"/>
              </a:rPr>
              <a:t>文書で報告</a:t>
            </a:r>
            <a:r>
              <a:rPr lang="ja-JP" altLang="en-US" sz="2200" dirty="0">
                <a:latin typeface="+mn-lt"/>
                <a:ea typeface="+mn-ea"/>
              </a:rPr>
              <a:t>し、　　記録を作成して保管する。</a:t>
            </a:r>
            <a:endParaRPr lang="en-US" altLang="ja-JP" sz="2200" dirty="0">
              <a:latin typeface="+mn-lt"/>
              <a:ea typeface="+mn-e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45059" name="スライド番号プレースホルダー 4"/>
          <p:cNvSpPr>
            <a:spLocks noGrp="1"/>
          </p:cNvSpPr>
          <p:nvPr>
            <p:ph type="sldNum"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0F805720-7FA0-460A-8C75-7252757AB1AD}" type="slidenum">
              <a:rPr kumimoji="0" lang="en-US" altLang="ja-JP" sz="1200"/>
              <a:pPr>
                <a:spcBef>
                  <a:spcPct val="0"/>
                </a:spcBef>
                <a:buClrTx/>
                <a:buSzTx/>
                <a:buFontTx/>
                <a:buNone/>
              </a:pPr>
              <a:t>20</a:t>
            </a:fld>
            <a:endParaRPr kumimoji="0" lang="en-US" altLang="ja-JP" sz="1200"/>
          </a:p>
        </p:txBody>
      </p:sp>
      <p:sp>
        <p:nvSpPr>
          <p:cNvPr id="45060" name="Rectangle 2"/>
          <p:cNvSpPr>
            <a:spLocks noGrp="1" noChangeArrowheads="1"/>
          </p:cNvSpPr>
          <p:nvPr>
            <p:ph type="title"/>
          </p:nvPr>
        </p:nvSpPr>
        <p:spPr/>
        <p:txBody>
          <a:bodyPr/>
          <a:lstStyle/>
          <a:p>
            <a:pPr eaLnBrk="1" hangingPunct="1">
              <a:defRPr/>
            </a:pPr>
            <a:endParaRPr lang="ja-JP" altLang="ja-JP">
              <a:latin typeface="+mn-lt"/>
              <a:ea typeface="+mn-ea"/>
            </a:endParaRPr>
          </a:p>
        </p:txBody>
      </p:sp>
      <p:sp>
        <p:nvSpPr>
          <p:cNvPr id="45061"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原薬の輸入・輸出の変更手続き</a:t>
            </a:r>
          </a:p>
        </p:txBody>
      </p:sp>
      <p:sp>
        <p:nvSpPr>
          <p:cNvPr id="45062" name="角丸四角形 1"/>
          <p:cNvSpPr>
            <a:spLocks noChangeArrowheads="1"/>
          </p:cNvSpPr>
          <p:nvPr/>
        </p:nvSpPr>
        <p:spPr bwMode="auto">
          <a:xfrm>
            <a:off x="303213" y="1776413"/>
            <a:ext cx="3587750" cy="1225550"/>
          </a:xfrm>
          <a:prstGeom prst="roundRect">
            <a:avLst>
              <a:gd name="adj" fmla="val 16667"/>
            </a:avLst>
          </a:prstGeom>
          <a:solidFill>
            <a:srgbClr val="92D050"/>
          </a:solidFill>
          <a:ln w="25400">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ClrTx/>
              <a:buSzPct val="100000"/>
              <a:buFont typeface="Wingdings" panose="05000000000000000000" pitchFamily="2" charset="2"/>
              <a:buNone/>
              <a:defRPr/>
            </a:pPr>
            <a:r>
              <a:rPr lang="ja-JP" altLang="en-US" sz="2400">
                <a:latin typeface="+mn-lt"/>
                <a:ea typeface="+mn-ea"/>
              </a:rPr>
              <a:t>輸出届書の内容に</a:t>
            </a:r>
            <a:endParaRPr lang="en-US" altLang="ja-JP" sz="2400">
              <a:latin typeface="+mn-lt"/>
              <a:ea typeface="+mn-ea"/>
            </a:endParaRPr>
          </a:p>
          <a:p>
            <a:pPr algn="ctr" eaLnBrk="1" hangingPunct="1">
              <a:buClrTx/>
              <a:buSzPct val="100000"/>
              <a:buFont typeface="Wingdings" panose="05000000000000000000" pitchFamily="2" charset="2"/>
              <a:buNone/>
              <a:defRPr/>
            </a:pPr>
            <a:r>
              <a:rPr lang="ja-JP" altLang="en-US" sz="2400">
                <a:latin typeface="+mn-lt"/>
                <a:ea typeface="+mn-ea"/>
              </a:rPr>
              <a:t>変更が生じた場合は？</a:t>
            </a:r>
          </a:p>
        </p:txBody>
      </p:sp>
      <p:sp>
        <p:nvSpPr>
          <p:cNvPr id="45063" name="テキスト ボックス 1"/>
          <p:cNvSpPr txBox="1">
            <a:spLocks noChangeArrowheads="1"/>
          </p:cNvSpPr>
          <p:nvPr/>
        </p:nvSpPr>
        <p:spPr bwMode="auto">
          <a:xfrm>
            <a:off x="831850" y="3194050"/>
            <a:ext cx="2530475" cy="492125"/>
          </a:xfrm>
          <a:prstGeom prst="rect">
            <a:avLst/>
          </a:prstGeom>
          <a:noFill/>
          <a:ln>
            <a:noFill/>
          </a:ln>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2600" b="1">
                <a:solidFill>
                  <a:srgbClr val="FF0000"/>
                </a:solidFill>
                <a:latin typeface="+mn-lt"/>
                <a:ea typeface="+mn-ea"/>
              </a:rPr>
              <a:t>変更届書</a:t>
            </a:r>
            <a:r>
              <a:rPr lang="ja-JP" altLang="en-US" sz="2600" b="1">
                <a:latin typeface="+mn-lt"/>
                <a:ea typeface="+mn-ea"/>
              </a:rPr>
              <a:t>の提出</a:t>
            </a:r>
          </a:p>
        </p:txBody>
      </p:sp>
      <p:sp>
        <p:nvSpPr>
          <p:cNvPr id="3" name="右矢印 2"/>
          <p:cNvSpPr/>
          <p:nvPr/>
        </p:nvSpPr>
        <p:spPr bwMode="auto">
          <a:xfrm>
            <a:off x="420688" y="3255963"/>
            <a:ext cx="403225" cy="430212"/>
          </a:xfrm>
          <a:prstGeom prst="rightArrow">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1" hangingPunct="1">
              <a:lnSpc>
                <a:spcPct val="80000"/>
              </a:lnSpc>
              <a:spcBef>
                <a:spcPct val="20000"/>
              </a:spcBef>
              <a:buSzPct val="100000"/>
              <a:buFont typeface="Wingdings" pitchFamily="2" charset="2"/>
              <a:buNone/>
              <a:defRPr/>
            </a:pPr>
            <a:endParaRPr lang="ja-JP" altLang="en-US">
              <a:latin typeface="+mn-lt"/>
              <a:ea typeface="+mn-ea"/>
            </a:endParaRPr>
          </a:p>
        </p:txBody>
      </p:sp>
      <p:sp>
        <p:nvSpPr>
          <p:cNvPr id="45065" name="テキスト ボックス 8"/>
          <p:cNvSpPr txBox="1">
            <a:spLocks noChangeArrowheads="1"/>
          </p:cNvSpPr>
          <p:nvPr/>
        </p:nvSpPr>
        <p:spPr bwMode="auto">
          <a:xfrm>
            <a:off x="1611312" y="1318418"/>
            <a:ext cx="2443163"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defRPr/>
            </a:pPr>
            <a:r>
              <a:rPr lang="en-US" altLang="ja-JP" sz="1600" b="1" dirty="0">
                <a:latin typeface="+mn-lt"/>
                <a:ea typeface="+mn-ea"/>
              </a:rPr>
              <a:t>Ⅳ-75</a:t>
            </a:r>
            <a:r>
              <a:rPr lang="en-US" altLang="ja-JP" sz="1600" b="1" dirty="0"/>
              <a:t>〜</a:t>
            </a:r>
            <a:r>
              <a:rPr lang="en-US" altLang="ja-JP" sz="1600" b="1" dirty="0">
                <a:latin typeface="+mn-lt"/>
                <a:ea typeface="+mn-ea"/>
              </a:rPr>
              <a:t>77 p297</a:t>
            </a:r>
            <a:r>
              <a:rPr lang="en-US" altLang="ja-JP" sz="1600" b="1" dirty="0"/>
              <a:t>〜</a:t>
            </a:r>
            <a:r>
              <a:rPr lang="en-US" altLang="ja-JP" sz="1600" b="1" dirty="0">
                <a:latin typeface="+mn-lt"/>
                <a:ea typeface="+mn-ea"/>
              </a:rPr>
              <a:t>299</a:t>
            </a:r>
            <a:endParaRPr lang="ja-JP" altLang="en-US" sz="1600" b="1" dirty="0">
              <a:latin typeface="+mn-lt"/>
              <a:ea typeface="+mn-ea"/>
            </a:endParaRPr>
          </a:p>
        </p:txBody>
      </p:sp>
      <p:sp>
        <p:nvSpPr>
          <p:cNvPr id="45066" name="Rectangle 3"/>
          <p:cNvSpPr txBox="1">
            <a:spLocks noChangeArrowheads="1"/>
          </p:cNvSpPr>
          <p:nvPr/>
        </p:nvSpPr>
        <p:spPr bwMode="auto">
          <a:xfrm>
            <a:off x="454025" y="3768725"/>
            <a:ext cx="3600450" cy="2722563"/>
          </a:xfrm>
          <a:prstGeom prst="rect">
            <a:avLst/>
          </a:prstGeom>
          <a:noFill/>
          <a:ln>
            <a:noFill/>
          </a:ln>
          <a:effectLst/>
        </p:spPr>
        <p:txBody>
          <a:bodyPr lIns="92075" tIns="46038" rIns="92075" bIns="46038"/>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
                <a:schemeClr val="folHlink"/>
              </a:buClr>
              <a:buSzPct val="60000"/>
              <a:buFont typeface="Wingdings" panose="05000000000000000000" pitchFamily="2" charset="2"/>
              <a:buNone/>
              <a:defRPr/>
            </a:pPr>
            <a:r>
              <a:rPr lang="ja-JP" altLang="en-US" sz="2000" dirty="0">
                <a:latin typeface="+mn-lt"/>
                <a:ea typeface="+mn-ea"/>
              </a:rPr>
              <a:t>届出内容に変更が生じた場合、品目毎に総合機構を経由して厚生労働大臣に提出する。</a:t>
            </a:r>
            <a:endParaRPr lang="en-US" altLang="ja-JP" sz="2000" dirty="0">
              <a:latin typeface="+mn-lt"/>
              <a:ea typeface="+mn-ea"/>
            </a:endParaRPr>
          </a:p>
          <a:p>
            <a:pPr eaLnBrk="1" hangingPunct="1">
              <a:buClr>
                <a:schemeClr val="folHlink"/>
              </a:buClr>
              <a:buSzPct val="60000"/>
              <a:buFont typeface="Wingdings" panose="05000000000000000000" pitchFamily="2" charset="2"/>
              <a:buNone/>
              <a:defRPr/>
            </a:pPr>
            <a:r>
              <a:rPr lang="ja-JP" altLang="en-US" sz="2000" dirty="0">
                <a:latin typeface="+mn-lt"/>
                <a:ea typeface="+mn-ea"/>
              </a:rPr>
              <a:t>（施行規則、様式第六を使用）</a:t>
            </a:r>
            <a:endParaRPr lang="en-US" altLang="ja-JP" sz="2000" dirty="0">
              <a:latin typeface="+mn-lt"/>
              <a:ea typeface="+mn-ea"/>
            </a:endParaRPr>
          </a:p>
          <a:p>
            <a:pPr eaLnBrk="1" hangingPunct="1">
              <a:spcBef>
                <a:spcPts val="1200"/>
              </a:spcBef>
              <a:buClr>
                <a:schemeClr val="folHlink"/>
              </a:buClr>
              <a:buSzPct val="60000"/>
              <a:buFont typeface="Wingdings" panose="05000000000000000000" pitchFamily="2" charset="2"/>
              <a:buNone/>
              <a:defRPr/>
            </a:pPr>
            <a:r>
              <a:rPr lang="ja-JP" altLang="en-US" sz="1800" dirty="0">
                <a:latin typeface="+mn-lt"/>
                <a:ea typeface="+mn-ea"/>
              </a:rPr>
              <a:t>参考</a:t>
            </a:r>
            <a:br>
              <a:rPr lang="en-US" altLang="ja-JP" sz="1800" dirty="0">
                <a:latin typeface="+mn-lt"/>
                <a:ea typeface="+mn-ea"/>
              </a:rPr>
            </a:br>
            <a:r>
              <a:rPr lang="ja-JP" altLang="en-US" sz="1800" dirty="0">
                <a:latin typeface="+mn-lt"/>
                <a:ea typeface="+mn-ea"/>
              </a:rPr>
              <a:t>「輸出用医薬品等の届出の取扱いに関する質疑応答集（</a:t>
            </a:r>
            <a:r>
              <a:rPr lang="en-US" altLang="ja-JP" sz="1800" dirty="0">
                <a:latin typeface="+mn-lt"/>
                <a:ea typeface="+mn-ea"/>
              </a:rPr>
              <a:t>Q</a:t>
            </a:r>
            <a:r>
              <a:rPr lang="ja-JP" altLang="en-US" sz="1800" dirty="0">
                <a:latin typeface="+mn-lt"/>
                <a:ea typeface="+mn-ea"/>
              </a:rPr>
              <a:t>＆</a:t>
            </a:r>
            <a:r>
              <a:rPr lang="en-US" altLang="ja-JP" sz="1800" dirty="0">
                <a:latin typeface="+mn-lt"/>
                <a:ea typeface="+mn-ea"/>
              </a:rPr>
              <a:t>A</a:t>
            </a:r>
            <a:r>
              <a:rPr lang="ja-JP" altLang="en-US" sz="1800" dirty="0">
                <a:latin typeface="+mn-lt"/>
                <a:ea typeface="+mn-ea"/>
              </a:rPr>
              <a:t>）」</a:t>
            </a:r>
            <a:br>
              <a:rPr lang="en-US" altLang="ja-JP" sz="1600" dirty="0">
                <a:latin typeface="+mn-lt"/>
                <a:ea typeface="+mn-ea"/>
              </a:rPr>
            </a:br>
            <a:r>
              <a:rPr lang="ja-JP" altLang="en-US" sz="1400" dirty="0">
                <a:latin typeface="+mn-lt"/>
                <a:ea typeface="+mn-ea"/>
              </a:rPr>
              <a:t>（令和</a:t>
            </a:r>
            <a:r>
              <a:rPr lang="en-US" altLang="ja-JP" sz="1400" dirty="0">
                <a:latin typeface="+mn-lt"/>
                <a:ea typeface="+mn-ea"/>
              </a:rPr>
              <a:t>4</a:t>
            </a:r>
            <a:r>
              <a:rPr lang="ja-JP" altLang="en-US" sz="1400" dirty="0">
                <a:latin typeface="+mn-lt"/>
                <a:ea typeface="+mn-ea"/>
              </a:rPr>
              <a:t>年</a:t>
            </a:r>
            <a:r>
              <a:rPr lang="en-US" altLang="ja-JP" sz="1400" dirty="0">
                <a:latin typeface="+mn-lt"/>
                <a:ea typeface="+mn-ea"/>
              </a:rPr>
              <a:t>6</a:t>
            </a:r>
            <a:r>
              <a:rPr lang="ja-JP" altLang="en-US" sz="1400" dirty="0">
                <a:latin typeface="+mn-lt"/>
                <a:ea typeface="+mn-ea"/>
              </a:rPr>
              <a:t>月</a:t>
            </a:r>
            <a:r>
              <a:rPr lang="en-US" altLang="ja-JP" sz="1400" dirty="0">
                <a:latin typeface="+mn-lt"/>
                <a:ea typeface="+mn-ea"/>
              </a:rPr>
              <a:t>22</a:t>
            </a:r>
            <a:r>
              <a:rPr lang="ja-JP" altLang="en-US" sz="1400" dirty="0">
                <a:latin typeface="+mn-lt"/>
                <a:ea typeface="+mn-ea"/>
              </a:rPr>
              <a:t>日　審査管理課事務連絡）</a:t>
            </a:r>
            <a:endParaRPr lang="en-US" altLang="ja-JP" sz="2800" dirty="0">
              <a:latin typeface="+mn-lt"/>
              <a:ea typeface="+mn-ea"/>
            </a:endParaRPr>
          </a:p>
        </p:txBody>
      </p:sp>
      <p:pic>
        <p:nvPicPr>
          <p:cNvPr id="45067" name="図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3375" y="1223963"/>
            <a:ext cx="4691063" cy="524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8" name="テキスト ボックス 8"/>
          <p:cNvSpPr txBox="1">
            <a:spLocks noChangeArrowheads="1"/>
          </p:cNvSpPr>
          <p:nvPr/>
        </p:nvSpPr>
        <p:spPr bwMode="auto">
          <a:xfrm>
            <a:off x="5853113" y="1828800"/>
            <a:ext cx="2441575" cy="2635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ja-JP" altLang="en-US" sz="1400">
                <a:latin typeface="+mn-lt"/>
                <a:ea typeface="+mn-ea"/>
              </a:rPr>
              <a:t>医薬品製造業　　</a:t>
            </a:r>
            <a:r>
              <a:rPr lang="ja-JP" altLang="en-US" sz="1400">
                <a:solidFill>
                  <a:srgbClr val="FF0000"/>
                </a:solidFill>
                <a:latin typeface="+mn-lt"/>
                <a:ea typeface="+mn-ea"/>
              </a:rPr>
              <a:t>輸出用</a:t>
            </a:r>
          </a:p>
        </p:txBody>
      </p:sp>
      <p:sp>
        <p:nvSpPr>
          <p:cNvPr id="45069" name="テキスト ボックス 8"/>
          <p:cNvSpPr txBox="1">
            <a:spLocks noChangeArrowheads="1"/>
          </p:cNvSpPr>
          <p:nvPr/>
        </p:nvSpPr>
        <p:spPr bwMode="auto">
          <a:xfrm>
            <a:off x="6019800" y="3603625"/>
            <a:ext cx="2441575" cy="3143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ja-JP" altLang="en-US" sz="800">
                <a:latin typeface="+mn-lt"/>
                <a:ea typeface="+mn-ea"/>
              </a:rPr>
              <a:t>〇〇年〇月〇日輸出用医薬品製造（輸入）届出済み</a:t>
            </a:r>
            <a:endParaRPr lang="en-US" altLang="ja-JP" sz="800">
              <a:latin typeface="+mn-lt"/>
              <a:ea typeface="+mn-ea"/>
            </a:endParaRPr>
          </a:p>
          <a:p>
            <a:pPr algn="r" eaLnBrk="1" hangingPunct="1">
              <a:lnSpc>
                <a:spcPct val="80000"/>
              </a:lnSpc>
              <a:buClrTx/>
              <a:buSzPct val="100000"/>
              <a:buFont typeface="Wingdings" panose="05000000000000000000" pitchFamily="2" charset="2"/>
              <a:buNone/>
              <a:defRPr/>
            </a:pPr>
            <a:r>
              <a:rPr lang="ja-JP" altLang="en-US" sz="800">
                <a:latin typeface="+mn-lt"/>
                <a:ea typeface="+mn-ea"/>
              </a:rPr>
              <a:t>（〇〇）第〇〇〇号承認の〇〇〇〇</a:t>
            </a:r>
          </a:p>
        </p:txBody>
      </p:sp>
      <p:sp>
        <p:nvSpPr>
          <p:cNvPr id="45070" name="正方形/長方形 5"/>
          <p:cNvSpPr>
            <a:spLocks noChangeArrowheads="1"/>
          </p:cNvSpPr>
          <p:nvPr/>
        </p:nvSpPr>
        <p:spPr bwMode="auto">
          <a:xfrm>
            <a:off x="4583113" y="5924550"/>
            <a:ext cx="3973512" cy="541338"/>
          </a:xfrm>
          <a:prstGeom prst="rect">
            <a:avLst/>
          </a:prstGeom>
          <a:noFill/>
          <a:ln>
            <a:noFill/>
          </a:ln>
          <a:effec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defRPr/>
            </a:pPr>
            <a:endParaRPr lang="ja-JP" altLang="en-US" sz="1600">
              <a:latin typeface="+mn-lt"/>
              <a:ea typeface="+mn-ea"/>
            </a:endParaRPr>
          </a:p>
        </p:txBody>
      </p:sp>
      <p:sp>
        <p:nvSpPr>
          <p:cNvPr id="45071" name="正方形/長方形 6"/>
          <p:cNvSpPr>
            <a:spLocks noChangeArrowheads="1"/>
          </p:cNvSpPr>
          <p:nvPr/>
        </p:nvSpPr>
        <p:spPr bwMode="auto">
          <a:xfrm>
            <a:off x="4587875" y="5949950"/>
            <a:ext cx="4335463" cy="495300"/>
          </a:xfrm>
          <a:prstGeom prst="rect">
            <a:avLst/>
          </a:prstGeom>
          <a:noFill/>
          <a:ln w="15875" algn="ctr">
            <a:solidFill>
              <a:srgbClr val="FF0000"/>
            </a:solidFill>
            <a:round/>
            <a:headEnd/>
            <a:tailEnd/>
          </a:ln>
          <a:effec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defRPr/>
            </a:pPr>
            <a:endParaRPr lang="ja-JP" altLang="en-US" sz="1600">
              <a:latin typeface="+mn-lt"/>
              <a:ea typeface="+mn-ea"/>
            </a:endParaRPr>
          </a:p>
        </p:txBody>
      </p:sp>
      <p:cxnSp>
        <p:nvCxnSpPr>
          <p:cNvPr id="45072" name="直線矢印コネクタ 8"/>
          <p:cNvCxnSpPr>
            <a:cxnSpLocks/>
          </p:cNvCxnSpPr>
          <p:nvPr/>
        </p:nvCxnSpPr>
        <p:spPr bwMode="auto">
          <a:xfrm flipH="1">
            <a:off x="7073900" y="2063750"/>
            <a:ext cx="657225" cy="3886200"/>
          </a:xfrm>
          <a:prstGeom prst="straightConnector1">
            <a:avLst/>
          </a:prstGeom>
          <a:noFill/>
          <a:ln w="9525" algn="ctr">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073" name="直線矢印コネクタ 31"/>
          <p:cNvCxnSpPr>
            <a:cxnSpLocks/>
          </p:cNvCxnSpPr>
          <p:nvPr/>
        </p:nvCxnSpPr>
        <p:spPr bwMode="auto">
          <a:xfrm>
            <a:off x="6569075" y="3802063"/>
            <a:ext cx="11113" cy="2279650"/>
          </a:xfrm>
          <a:prstGeom prst="straightConnector1">
            <a:avLst/>
          </a:prstGeom>
          <a:noFill/>
          <a:ln w="9525" algn="ctr">
            <a:solidFill>
              <a:srgbClr val="FF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47107" name="スライド番号プレースホルダー 4"/>
          <p:cNvSpPr>
            <a:spLocks noGrp="1"/>
          </p:cNvSpPr>
          <p:nvPr>
            <p:ph type="sldNum"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3E1296F9-6B94-4897-BC8B-E65B80CECCA1}" type="slidenum">
              <a:rPr kumimoji="0" lang="en-US" altLang="ja-JP" sz="1200"/>
              <a:pPr>
                <a:spcBef>
                  <a:spcPct val="0"/>
                </a:spcBef>
                <a:buClrTx/>
                <a:buSzTx/>
                <a:buFontTx/>
                <a:buNone/>
              </a:pPr>
              <a:t>21</a:t>
            </a:fld>
            <a:endParaRPr kumimoji="0" lang="en-US" altLang="ja-JP" sz="1200"/>
          </a:p>
        </p:txBody>
      </p:sp>
      <p:sp>
        <p:nvSpPr>
          <p:cNvPr id="47108" name="Rectangle 2"/>
          <p:cNvSpPr>
            <a:spLocks noGrp="1" noChangeArrowheads="1"/>
          </p:cNvSpPr>
          <p:nvPr>
            <p:ph type="title"/>
          </p:nvPr>
        </p:nvSpPr>
        <p:spPr/>
        <p:txBody>
          <a:bodyPr/>
          <a:lstStyle/>
          <a:p>
            <a:pPr eaLnBrk="1" hangingPunct="1">
              <a:defRPr/>
            </a:pPr>
            <a:endParaRPr lang="ja-JP" altLang="ja-JP">
              <a:latin typeface="+mn-lt"/>
              <a:ea typeface="+mn-ea"/>
            </a:endParaRPr>
          </a:p>
        </p:txBody>
      </p:sp>
      <p:sp>
        <p:nvSpPr>
          <p:cNvPr id="47109"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原薬の輸入・輸出の変更手続き</a:t>
            </a:r>
          </a:p>
        </p:txBody>
      </p:sp>
      <p:sp>
        <p:nvSpPr>
          <p:cNvPr id="47111" name="角丸四角形 1"/>
          <p:cNvSpPr>
            <a:spLocks noChangeArrowheads="1"/>
          </p:cNvSpPr>
          <p:nvPr/>
        </p:nvSpPr>
        <p:spPr bwMode="auto">
          <a:xfrm>
            <a:off x="574675" y="1373188"/>
            <a:ext cx="7996238" cy="544512"/>
          </a:xfrm>
          <a:prstGeom prst="roundRect">
            <a:avLst>
              <a:gd name="adj" fmla="val 16667"/>
            </a:avLst>
          </a:prstGeom>
          <a:solidFill>
            <a:srgbClr val="92D050"/>
          </a:solidFill>
          <a:ln w="25400">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ClrTx/>
              <a:buSzPct val="100000"/>
              <a:buFont typeface="Wingdings" panose="05000000000000000000" pitchFamily="2" charset="2"/>
              <a:buNone/>
              <a:defRPr/>
            </a:pPr>
            <a:r>
              <a:rPr lang="ja-JP" altLang="en-US" sz="2400">
                <a:latin typeface="+mn-lt"/>
                <a:ea typeface="+mn-ea"/>
              </a:rPr>
              <a:t>税関に提示すべき資料の内容に変更が生じた場合は？</a:t>
            </a:r>
          </a:p>
        </p:txBody>
      </p:sp>
      <p:sp>
        <p:nvSpPr>
          <p:cNvPr id="3" name="右矢印 2"/>
          <p:cNvSpPr/>
          <p:nvPr/>
        </p:nvSpPr>
        <p:spPr bwMode="auto">
          <a:xfrm>
            <a:off x="534988" y="2640013"/>
            <a:ext cx="403225" cy="430212"/>
          </a:xfrm>
          <a:prstGeom prst="rightArrow">
            <a:avLst/>
          </a:prstGeom>
          <a:solidFill>
            <a:schemeClr val="accent5"/>
          </a:solidFill>
          <a:ln w="9525" cap="flat" cmpd="sng" algn="ctr">
            <a:solidFill>
              <a:schemeClr val="tx1"/>
            </a:solidFill>
            <a:prstDash val="solid"/>
            <a:round/>
            <a:headEnd type="none" w="med" len="med"/>
            <a:tailEnd type="none" w="med" len="med"/>
          </a:ln>
          <a:effectLst/>
        </p:spPr>
        <p:txBody>
          <a:bodyPr/>
          <a:lstStyle/>
          <a:p>
            <a:pPr eaLnBrk="1" hangingPunct="1">
              <a:lnSpc>
                <a:spcPct val="80000"/>
              </a:lnSpc>
              <a:spcBef>
                <a:spcPct val="20000"/>
              </a:spcBef>
              <a:buSzPct val="100000"/>
              <a:buFont typeface="Wingdings" pitchFamily="2" charset="2"/>
              <a:buNone/>
              <a:defRPr/>
            </a:pPr>
            <a:endParaRPr lang="ja-JP" altLang="en-US">
              <a:latin typeface="+mn-lt"/>
              <a:ea typeface="+mn-ea"/>
            </a:endParaRPr>
          </a:p>
        </p:txBody>
      </p:sp>
      <p:sp>
        <p:nvSpPr>
          <p:cNvPr id="47114" name="テキスト ボックス 1"/>
          <p:cNvSpPr txBox="1">
            <a:spLocks noChangeArrowheads="1"/>
          </p:cNvSpPr>
          <p:nvPr/>
        </p:nvSpPr>
        <p:spPr bwMode="auto">
          <a:xfrm>
            <a:off x="1084263" y="2468563"/>
            <a:ext cx="7713662" cy="4005262"/>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150000"/>
              </a:lnSpc>
              <a:spcBef>
                <a:spcPct val="0"/>
              </a:spcBef>
              <a:buClrTx/>
              <a:buSzTx/>
              <a:buFontTx/>
              <a:buNone/>
              <a:defRPr/>
            </a:pPr>
            <a:r>
              <a:rPr lang="ja-JP" altLang="en-US" sz="2400" b="1" dirty="0">
                <a:latin typeface="+mn-lt"/>
                <a:ea typeface="+mn-ea"/>
              </a:rPr>
              <a:t>税関に提出する資料は</a:t>
            </a:r>
            <a:endParaRPr lang="en-US" altLang="ja-JP" sz="2400" b="1" dirty="0">
              <a:latin typeface="+mn-lt"/>
              <a:ea typeface="+mn-ea"/>
            </a:endParaRPr>
          </a:p>
          <a:p>
            <a:pPr>
              <a:lnSpc>
                <a:spcPct val="150000"/>
              </a:lnSpc>
              <a:spcBef>
                <a:spcPct val="0"/>
              </a:spcBef>
              <a:buClrTx/>
              <a:buSzTx/>
              <a:buFontTx/>
              <a:buNone/>
              <a:defRPr/>
            </a:pPr>
            <a:r>
              <a:rPr lang="ja-JP" altLang="en-US" sz="2800" b="1" dirty="0">
                <a:latin typeface="+mn-lt"/>
                <a:ea typeface="+mn-ea"/>
              </a:rPr>
              <a:t>原則として最新の情報が記載されたもの</a:t>
            </a:r>
            <a:endParaRPr lang="en-US" altLang="ja-JP" sz="2800" b="1" dirty="0">
              <a:latin typeface="+mn-lt"/>
              <a:ea typeface="+mn-ea"/>
            </a:endParaRPr>
          </a:p>
          <a:p>
            <a:pPr>
              <a:lnSpc>
                <a:spcPct val="150000"/>
              </a:lnSpc>
              <a:spcBef>
                <a:spcPct val="0"/>
              </a:spcBef>
              <a:buClrTx/>
              <a:buSzTx/>
              <a:buFontTx/>
              <a:buNone/>
              <a:defRPr/>
            </a:pPr>
            <a:r>
              <a:rPr lang="ja-JP" altLang="en-US" sz="2400" b="1" dirty="0">
                <a:latin typeface="+mn-lt"/>
                <a:ea typeface="+mn-ea"/>
              </a:rPr>
              <a:t>を提示する必要があります。</a:t>
            </a:r>
            <a:endParaRPr lang="en-US" altLang="ja-JP" sz="2400" b="1" dirty="0">
              <a:latin typeface="+mn-lt"/>
              <a:ea typeface="+mn-ea"/>
            </a:endParaRPr>
          </a:p>
          <a:p>
            <a:pPr>
              <a:lnSpc>
                <a:spcPct val="150000"/>
              </a:lnSpc>
              <a:spcBef>
                <a:spcPct val="0"/>
              </a:spcBef>
              <a:buClrTx/>
              <a:buSzTx/>
              <a:buFontTx/>
              <a:buNone/>
              <a:defRPr/>
            </a:pPr>
            <a:endParaRPr lang="en-US" altLang="ja-JP" sz="2000" b="1" dirty="0">
              <a:latin typeface="+mn-lt"/>
              <a:ea typeface="+mn-ea"/>
            </a:endParaRPr>
          </a:p>
          <a:p>
            <a:pPr>
              <a:lnSpc>
                <a:spcPct val="150000"/>
              </a:lnSpc>
              <a:spcBef>
                <a:spcPct val="0"/>
              </a:spcBef>
              <a:buClrTx/>
              <a:buSzTx/>
              <a:buFontTx/>
              <a:buNone/>
              <a:defRPr/>
            </a:pPr>
            <a:r>
              <a:rPr lang="ja-JP" altLang="en-US" sz="2000" dirty="0">
                <a:latin typeface="+mn-lt"/>
                <a:ea typeface="+mn-ea"/>
              </a:rPr>
              <a:t>「医薬品等輸入手続き質疑応答集（</a:t>
            </a:r>
            <a:r>
              <a:rPr lang="en-US" altLang="ja-JP" sz="2000" dirty="0">
                <a:latin typeface="+mn-lt"/>
                <a:ea typeface="+mn-ea"/>
              </a:rPr>
              <a:t>Q&amp;A</a:t>
            </a:r>
            <a:r>
              <a:rPr lang="ja-JP" altLang="en-US" sz="2000" dirty="0">
                <a:latin typeface="+mn-lt"/>
                <a:ea typeface="+mn-ea"/>
              </a:rPr>
              <a:t>）」</a:t>
            </a:r>
            <a:endParaRPr lang="en-US" altLang="ja-JP" sz="2000" dirty="0">
              <a:latin typeface="+mn-lt"/>
              <a:ea typeface="+mn-ea"/>
            </a:endParaRPr>
          </a:p>
          <a:p>
            <a:pPr>
              <a:lnSpc>
                <a:spcPct val="150000"/>
              </a:lnSpc>
              <a:spcBef>
                <a:spcPct val="0"/>
              </a:spcBef>
              <a:buClrTx/>
              <a:buSzTx/>
              <a:buFontTx/>
              <a:buNone/>
              <a:defRPr/>
            </a:pPr>
            <a:r>
              <a:rPr lang="ja-JP" altLang="en-US" sz="1600" dirty="0">
                <a:latin typeface="+mn-lt"/>
                <a:ea typeface="+mn-ea"/>
              </a:rPr>
              <a:t>（令和</a:t>
            </a:r>
            <a:r>
              <a:rPr lang="en-US" altLang="ja-JP" sz="1600" dirty="0">
                <a:latin typeface="+mn-lt"/>
                <a:ea typeface="+mn-ea"/>
              </a:rPr>
              <a:t>5</a:t>
            </a:r>
            <a:r>
              <a:rPr lang="ja-JP" altLang="en-US" sz="1600" dirty="0">
                <a:latin typeface="+mn-lt"/>
                <a:ea typeface="+mn-ea"/>
              </a:rPr>
              <a:t>年</a:t>
            </a:r>
            <a:r>
              <a:rPr lang="en-US" altLang="ja-JP" sz="1600" dirty="0">
                <a:latin typeface="+mn-lt"/>
                <a:ea typeface="+mn-ea"/>
              </a:rPr>
              <a:t>3</a:t>
            </a:r>
            <a:r>
              <a:rPr lang="ja-JP" altLang="en-US" sz="1600" dirty="0">
                <a:latin typeface="+mn-lt"/>
                <a:ea typeface="+mn-ea"/>
              </a:rPr>
              <a:t>月</a:t>
            </a:r>
            <a:r>
              <a:rPr lang="en-US" altLang="ja-JP" sz="1600" dirty="0">
                <a:latin typeface="+mn-lt"/>
                <a:ea typeface="+mn-ea"/>
              </a:rPr>
              <a:t>9</a:t>
            </a:r>
            <a:r>
              <a:rPr lang="ja-JP" altLang="en-US" sz="1600" dirty="0">
                <a:latin typeface="+mn-lt"/>
                <a:ea typeface="+mn-ea"/>
              </a:rPr>
              <a:t>日　厚生労働省医薬・生活衛生局監視指導・麻薬対策課　事務連絡）</a:t>
            </a:r>
            <a:endParaRPr lang="en-US" altLang="ja-JP" sz="2000" dirty="0">
              <a:latin typeface="+mn-lt"/>
              <a:ea typeface="+mn-ea"/>
            </a:endParaRPr>
          </a:p>
          <a:p>
            <a:pPr>
              <a:lnSpc>
                <a:spcPct val="150000"/>
              </a:lnSpc>
              <a:spcBef>
                <a:spcPct val="0"/>
              </a:spcBef>
              <a:buClrTx/>
              <a:buSzTx/>
              <a:buFontTx/>
              <a:buNone/>
              <a:defRPr/>
            </a:pPr>
            <a:r>
              <a:rPr lang="ja-JP" altLang="en-US" sz="2000" dirty="0">
                <a:latin typeface="+mn-lt"/>
                <a:ea typeface="+mn-ea"/>
              </a:rPr>
              <a:t>の</a:t>
            </a:r>
            <a:r>
              <a:rPr lang="en-US" altLang="ja-JP" sz="2000" dirty="0">
                <a:latin typeface="+mn-lt"/>
                <a:ea typeface="+mn-ea"/>
              </a:rPr>
              <a:t>Q4</a:t>
            </a:r>
            <a:r>
              <a:rPr lang="ja-JP" altLang="en-US" sz="2000" dirty="0">
                <a:latin typeface="+mn-lt"/>
                <a:ea typeface="+mn-ea"/>
              </a:rPr>
              <a:t>及び</a:t>
            </a:r>
            <a:r>
              <a:rPr lang="en-US" altLang="ja-JP" sz="2000" dirty="0">
                <a:latin typeface="+mn-lt"/>
                <a:ea typeface="+mn-ea"/>
              </a:rPr>
              <a:t>A4</a:t>
            </a:r>
            <a:endParaRPr lang="en-US" altLang="ja-JP" sz="1600" dirty="0">
              <a:latin typeface="+mn-lt"/>
              <a:ea typeface="+mn-ea"/>
            </a:endParaRPr>
          </a:p>
          <a:p>
            <a:pPr>
              <a:lnSpc>
                <a:spcPct val="150000"/>
              </a:lnSpc>
              <a:spcBef>
                <a:spcPct val="0"/>
              </a:spcBef>
              <a:buClrTx/>
              <a:buSzTx/>
              <a:buFontTx/>
              <a:buNone/>
              <a:defRPr/>
            </a:pPr>
            <a:endParaRPr lang="en-US" altLang="ja-JP" sz="2000" b="1" dirty="0">
              <a:latin typeface="+mn-lt"/>
              <a:ea typeface="+mn-ea"/>
            </a:endParaRPr>
          </a:p>
        </p:txBody>
      </p:sp>
      <p:sp>
        <p:nvSpPr>
          <p:cNvPr id="4" name="テキスト ボックス 8"/>
          <p:cNvSpPr txBox="1">
            <a:spLocks noChangeArrowheads="1"/>
          </p:cNvSpPr>
          <p:nvPr/>
        </p:nvSpPr>
        <p:spPr bwMode="auto">
          <a:xfrm>
            <a:off x="6046788" y="1997075"/>
            <a:ext cx="2640012"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defRPr/>
            </a:pPr>
            <a:r>
              <a:rPr lang="en-US" altLang="ja-JP" sz="1600" b="1" dirty="0">
                <a:latin typeface="+mn-lt"/>
                <a:ea typeface="+mn-ea"/>
              </a:rPr>
              <a:t>Ⅳ-112</a:t>
            </a:r>
            <a:r>
              <a:rPr lang="en-US" altLang="ja-JP" sz="1600" b="1" dirty="0"/>
              <a:t>〜</a:t>
            </a:r>
            <a:r>
              <a:rPr lang="en-US" altLang="ja-JP" sz="1600" b="1" dirty="0">
                <a:latin typeface="+mn-lt"/>
                <a:ea typeface="+mn-ea"/>
              </a:rPr>
              <a:t>113 p334</a:t>
            </a:r>
            <a:r>
              <a:rPr lang="en-US" altLang="ja-JP" sz="1600" b="1" dirty="0"/>
              <a:t>〜</a:t>
            </a:r>
            <a:r>
              <a:rPr lang="en-US" altLang="ja-JP" sz="1600" b="1" dirty="0">
                <a:latin typeface="+mn-lt"/>
                <a:ea typeface="+mn-ea"/>
              </a:rPr>
              <a:t>335</a:t>
            </a:r>
            <a:endParaRPr lang="ja-JP" altLang="en-US" sz="1600" b="1" dirty="0">
              <a:latin typeface="+mn-lt"/>
              <a:ea typeface="+mn-ea"/>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49155" name="スライド番号プレースホルダー 4"/>
          <p:cNvSpPr>
            <a:spLocks noGrp="1"/>
          </p:cNvSpPr>
          <p:nvPr>
            <p:ph type="sldNum"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95B105C1-6D2F-4979-8C36-137F36F06511}" type="slidenum">
              <a:rPr kumimoji="0" lang="en-US" altLang="ja-JP" sz="1200"/>
              <a:pPr>
                <a:spcBef>
                  <a:spcPct val="0"/>
                </a:spcBef>
                <a:buClrTx/>
                <a:buSzTx/>
                <a:buFontTx/>
                <a:buNone/>
              </a:pPr>
              <a:t>22</a:t>
            </a:fld>
            <a:endParaRPr kumimoji="0" lang="en-US" altLang="ja-JP" sz="1200"/>
          </a:p>
        </p:txBody>
      </p:sp>
      <p:sp>
        <p:nvSpPr>
          <p:cNvPr id="49156" name="Rectangle 2"/>
          <p:cNvSpPr>
            <a:spLocks noGrp="1" noChangeArrowheads="1"/>
          </p:cNvSpPr>
          <p:nvPr>
            <p:ph type="title"/>
          </p:nvPr>
        </p:nvSpPr>
        <p:spPr/>
        <p:txBody>
          <a:bodyPr/>
          <a:lstStyle/>
          <a:p>
            <a:pPr eaLnBrk="1" hangingPunct="1">
              <a:defRPr/>
            </a:pPr>
            <a:endParaRPr lang="ja-JP" altLang="ja-JP">
              <a:latin typeface="+mn-lt"/>
              <a:ea typeface="+mn-ea"/>
            </a:endParaRPr>
          </a:p>
        </p:txBody>
      </p:sp>
      <p:sp>
        <p:nvSpPr>
          <p:cNvPr id="49157"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原薬の輸入・輸出の変更手続き</a:t>
            </a:r>
          </a:p>
        </p:txBody>
      </p:sp>
      <p:sp>
        <p:nvSpPr>
          <p:cNvPr id="49158" name="テキスト ボックス 1"/>
          <p:cNvSpPr txBox="1">
            <a:spLocks noChangeArrowheads="1"/>
          </p:cNvSpPr>
          <p:nvPr/>
        </p:nvSpPr>
        <p:spPr bwMode="auto">
          <a:xfrm>
            <a:off x="169863" y="2282825"/>
            <a:ext cx="8191500" cy="3678238"/>
          </a:xfrm>
          <a:prstGeom prst="rect">
            <a:avLst/>
          </a:prstGeom>
          <a:noFill/>
          <a:ln>
            <a:noFill/>
          </a:ln>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2400" b="1" dirty="0">
                <a:latin typeface="+mn-lt"/>
                <a:ea typeface="+mn-ea"/>
              </a:rPr>
              <a:t>＜例１＞　</a:t>
            </a:r>
            <a:r>
              <a:rPr lang="ja-JP" altLang="en-US" sz="2400" b="1" u="sng" dirty="0">
                <a:latin typeface="+mn-lt"/>
                <a:ea typeface="+mn-ea"/>
              </a:rPr>
              <a:t>製造販売業者名又は製造業者名が変更となる場合</a:t>
            </a:r>
            <a:endParaRPr lang="en-US" altLang="ja-JP" sz="2400" b="1" u="sng" dirty="0">
              <a:latin typeface="+mn-lt"/>
              <a:ea typeface="+mn-ea"/>
            </a:endParaRPr>
          </a:p>
          <a:p>
            <a:pPr>
              <a:spcBef>
                <a:spcPts val="3600"/>
              </a:spcBef>
              <a:buClrTx/>
              <a:buSzTx/>
              <a:buFontTx/>
              <a:buNone/>
              <a:defRPr/>
            </a:pPr>
            <a:r>
              <a:rPr lang="ja-JP" altLang="en-US" sz="2400" b="1" dirty="0">
                <a:latin typeface="+mn-lt"/>
                <a:ea typeface="+mn-ea"/>
              </a:rPr>
              <a:t>　</a:t>
            </a:r>
            <a:r>
              <a:rPr lang="en-US" altLang="ja-JP" sz="2400" b="1" dirty="0">
                <a:latin typeface="+mn-lt"/>
                <a:ea typeface="+mn-ea"/>
              </a:rPr>
              <a:t>【</a:t>
            </a:r>
            <a:r>
              <a:rPr lang="ja-JP" altLang="en-US" sz="2400" b="1" dirty="0">
                <a:latin typeface="+mn-lt"/>
                <a:ea typeface="+mn-ea"/>
              </a:rPr>
              <a:t>原則</a:t>
            </a:r>
            <a:r>
              <a:rPr lang="en-US" altLang="ja-JP" sz="2400" b="1" dirty="0">
                <a:latin typeface="+mn-lt"/>
                <a:ea typeface="+mn-ea"/>
              </a:rPr>
              <a:t>】</a:t>
            </a:r>
            <a:r>
              <a:rPr lang="ja-JP" altLang="en-US" sz="2400" b="1" dirty="0">
                <a:latin typeface="+mn-lt"/>
                <a:ea typeface="+mn-ea"/>
              </a:rPr>
              <a:t>書き換え後の業許可証（又は登録証）の提示</a:t>
            </a:r>
            <a:endParaRPr lang="en-US" altLang="ja-JP" sz="2400" b="1" dirty="0">
              <a:latin typeface="+mn-lt"/>
              <a:ea typeface="+mn-ea"/>
            </a:endParaRPr>
          </a:p>
          <a:p>
            <a:pPr>
              <a:spcBef>
                <a:spcPct val="0"/>
              </a:spcBef>
              <a:buClrTx/>
              <a:buSzTx/>
              <a:buFontTx/>
              <a:buNone/>
              <a:defRPr/>
            </a:pPr>
            <a:r>
              <a:rPr lang="ja-JP" altLang="en-US" sz="2400" b="1" dirty="0">
                <a:latin typeface="+mn-lt"/>
                <a:ea typeface="+mn-ea"/>
              </a:rPr>
              <a:t>　　　　</a:t>
            </a:r>
            <a:r>
              <a:rPr lang="ja-JP" altLang="en-US" sz="2400" b="1" dirty="0">
                <a:solidFill>
                  <a:srgbClr val="FF0000"/>
                </a:solidFill>
                <a:latin typeface="+mn-lt"/>
                <a:ea typeface="+mn-ea"/>
              </a:rPr>
              <a:t>▼</a:t>
            </a:r>
            <a:r>
              <a:rPr lang="ja-JP" altLang="en-US" sz="2400" b="1" dirty="0">
                <a:latin typeface="+mn-lt"/>
                <a:ea typeface="+mn-ea"/>
              </a:rPr>
              <a:t>　</a:t>
            </a:r>
            <a:r>
              <a:rPr lang="ja-JP" altLang="en-US" sz="1600" b="1" dirty="0">
                <a:solidFill>
                  <a:srgbClr val="FF0000"/>
                </a:solidFill>
                <a:latin typeface="+mn-lt"/>
                <a:ea typeface="+mn-ea"/>
              </a:rPr>
              <a:t>書き換え後の資料を用意できない場合</a:t>
            </a:r>
            <a:endParaRPr lang="en-US" altLang="ja-JP" sz="2400" b="1" dirty="0">
              <a:solidFill>
                <a:srgbClr val="FF0000"/>
              </a:solidFill>
              <a:latin typeface="+mn-lt"/>
              <a:ea typeface="+mn-ea"/>
            </a:endParaRPr>
          </a:p>
          <a:p>
            <a:pPr>
              <a:spcBef>
                <a:spcPts val="600"/>
              </a:spcBef>
              <a:buClrTx/>
              <a:buSzTx/>
              <a:buFontTx/>
              <a:buNone/>
              <a:defRPr/>
            </a:pPr>
            <a:r>
              <a:rPr lang="ja-JP" altLang="en-US" sz="2400" b="1" dirty="0">
                <a:latin typeface="+mn-lt"/>
                <a:ea typeface="+mn-ea"/>
              </a:rPr>
              <a:t>　　①業許可証の場合</a:t>
            </a:r>
            <a:br>
              <a:rPr lang="en-US" altLang="ja-JP" sz="2400" b="1" dirty="0">
                <a:latin typeface="+mn-lt"/>
                <a:ea typeface="+mn-ea"/>
              </a:rPr>
            </a:br>
            <a:r>
              <a:rPr lang="ja-JP" altLang="en-US" sz="2400" b="1" dirty="0">
                <a:latin typeface="+mn-lt"/>
                <a:ea typeface="+mn-ea"/>
              </a:rPr>
              <a:t>　　　　</a:t>
            </a:r>
            <a:r>
              <a:rPr lang="ja-JP" altLang="en-US" sz="2000" b="1" dirty="0">
                <a:latin typeface="+mn-lt"/>
                <a:ea typeface="+mn-ea"/>
              </a:rPr>
              <a:t>変更前の業許可証（又は登録証）</a:t>
            </a:r>
            <a:br>
              <a:rPr lang="en-US" altLang="ja-JP" sz="2000" b="1" dirty="0">
                <a:latin typeface="+mn-lt"/>
                <a:ea typeface="+mn-ea"/>
              </a:rPr>
            </a:br>
            <a:r>
              <a:rPr lang="ja-JP" altLang="en-US" sz="1600" b="1" dirty="0">
                <a:latin typeface="+mn-lt"/>
                <a:ea typeface="+mn-ea"/>
              </a:rPr>
              <a:t>　　　　　　</a:t>
            </a:r>
            <a:r>
              <a:rPr lang="ja-JP" altLang="en-US" sz="2000" b="1" dirty="0">
                <a:latin typeface="+mn-lt"/>
                <a:ea typeface="+mn-ea"/>
              </a:rPr>
              <a:t>＋変更に係る変更届書の写し</a:t>
            </a:r>
            <a:endParaRPr lang="en-US" altLang="ja-JP" sz="2400" b="1" dirty="0">
              <a:latin typeface="+mn-lt"/>
              <a:ea typeface="+mn-ea"/>
            </a:endParaRPr>
          </a:p>
          <a:p>
            <a:pPr>
              <a:spcBef>
                <a:spcPts val="1200"/>
              </a:spcBef>
              <a:buClrTx/>
              <a:buSzTx/>
              <a:buFontTx/>
              <a:buNone/>
              <a:defRPr/>
            </a:pPr>
            <a:r>
              <a:rPr lang="ja-JP" altLang="en-US" sz="1600" b="1" dirty="0">
                <a:latin typeface="+mn-lt"/>
                <a:ea typeface="+mn-ea"/>
              </a:rPr>
              <a:t>　　　</a:t>
            </a:r>
            <a:r>
              <a:rPr lang="ja-JP" altLang="en-US" sz="2400" b="1" dirty="0">
                <a:latin typeface="+mn-lt"/>
                <a:ea typeface="+mn-ea"/>
              </a:rPr>
              <a:t>②製造販売承認書の場合</a:t>
            </a:r>
            <a:endParaRPr lang="en-US" altLang="ja-JP" sz="2400" b="1" dirty="0">
              <a:latin typeface="+mn-lt"/>
              <a:ea typeface="+mn-ea"/>
            </a:endParaRPr>
          </a:p>
          <a:p>
            <a:pPr>
              <a:spcBef>
                <a:spcPct val="0"/>
              </a:spcBef>
              <a:buClrTx/>
              <a:buSzTx/>
              <a:buFontTx/>
              <a:buNone/>
              <a:defRPr/>
            </a:pPr>
            <a:r>
              <a:rPr lang="ja-JP" altLang="en-US" sz="2400" b="1" dirty="0">
                <a:latin typeface="+mn-lt"/>
                <a:ea typeface="+mn-ea"/>
              </a:rPr>
              <a:t>　　　　</a:t>
            </a:r>
            <a:r>
              <a:rPr lang="ja-JP" altLang="en-US" sz="2000" b="1" dirty="0">
                <a:latin typeface="+mn-lt"/>
                <a:ea typeface="+mn-ea"/>
              </a:rPr>
              <a:t>変更後の製造業者名が確認できる資料</a:t>
            </a:r>
            <a:r>
              <a:rPr lang="en-US" altLang="ja-JP" sz="2000" b="1" dirty="0">
                <a:latin typeface="+mn-lt"/>
                <a:ea typeface="+mn-ea"/>
              </a:rPr>
              <a:t>※</a:t>
            </a:r>
            <a:r>
              <a:rPr lang="ja-JP" altLang="en-US" sz="2000" b="1" dirty="0">
                <a:latin typeface="+mn-lt"/>
                <a:ea typeface="+mn-ea"/>
              </a:rPr>
              <a:t>の写し</a:t>
            </a:r>
            <a:endParaRPr lang="en-US" altLang="ja-JP" sz="2000" b="1" dirty="0">
              <a:latin typeface="+mn-lt"/>
              <a:ea typeface="+mn-ea"/>
            </a:endParaRPr>
          </a:p>
        </p:txBody>
      </p:sp>
      <p:sp>
        <p:nvSpPr>
          <p:cNvPr id="2" name="テキスト ボックス 1"/>
          <p:cNvSpPr txBox="1"/>
          <p:nvPr/>
        </p:nvSpPr>
        <p:spPr>
          <a:xfrm>
            <a:off x="6596063" y="3578225"/>
            <a:ext cx="2230437" cy="2754313"/>
          </a:xfrm>
          <a:prstGeom prst="rect">
            <a:avLst/>
          </a:prstGeom>
          <a:noFill/>
          <a:ln w="15875">
            <a:solidFill>
              <a:schemeClr val="bg1">
                <a:lumMod val="50000"/>
              </a:schemeClr>
            </a:solidFill>
          </a:ln>
        </p:spPr>
        <p:txBody>
          <a:bodyPr wrap="none">
            <a:spAutoFit/>
          </a:bodyPr>
          <a:lstStyle/>
          <a:p>
            <a:pPr>
              <a:defRPr/>
            </a:pPr>
            <a:r>
              <a:rPr lang="en-US" altLang="ja-JP" sz="1100" dirty="0">
                <a:latin typeface="+mn-lt"/>
                <a:ea typeface="+mn-ea"/>
              </a:rPr>
              <a:t>※</a:t>
            </a:r>
            <a:r>
              <a:rPr lang="ja-JP" altLang="en-US" sz="1100" dirty="0">
                <a:latin typeface="+mn-lt"/>
                <a:ea typeface="+mn-ea"/>
              </a:rPr>
              <a:t>　</a:t>
            </a:r>
            <a:endParaRPr lang="en-US" altLang="ja-JP" sz="1100" dirty="0">
              <a:latin typeface="+mn-lt"/>
              <a:ea typeface="+mn-ea"/>
            </a:endParaRPr>
          </a:p>
          <a:p>
            <a:pPr>
              <a:defRPr/>
            </a:pPr>
            <a:r>
              <a:rPr lang="ja-JP" altLang="en-US" sz="1100" dirty="0">
                <a:latin typeface="+mn-lt"/>
                <a:ea typeface="+mn-ea"/>
              </a:rPr>
              <a:t>・医薬品等製造販売承認事項</a:t>
            </a:r>
            <a:endParaRPr lang="en-US" altLang="ja-JP" sz="1100" dirty="0">
              <a:latin typeface="+mn-lt"/>
              <a:ea typeface="+mn-ea"/>
            </a:endParaRPr>
          </a:p>
          <a:p>
            <a:pPr>
              <a:defRPr/>
            </a:pPr>
            <a:r>
              <a:rPr lang="ja-JP" altLang="en-US" sz="1100" dirty="0">
                <a:latin typeface="+mn-lt"/>
                <a:ea typeface="+mn-ea"/>
              </a:rPr>
              <a:t>　一部変更承認書</a:t>
            </a:r>
            <a:endParaRPr lang="en-US" altLang="ja-JP" sz="1100" dirty="0">
              <a:latin typeface="+mn-lt"/>
              <a:ea typeface="+mn-ea"/>
            </a:endParaRPr>
          </a:p>
          <a:p>
            <a:pPr>
              <a:spcBef>
                <a:spcPts val="600"/>
              </a:spcBef>
              <a:defRPr/>
            </a:pPr>
            <a:r>
              <a:rPr lang="ja-JP" altLang="en-US" sz="1100" dirty="0">
                <a:latin typeface="+mn-lt"/>
                <a:ea typeface="+mn-ea"/>
              </a:rPr>
              <a:t>・製造販売認証事項</a:t>
            </a:r>
            <a:endParaRPr lang="en-US" altLang="ja-JP" sz="1100" dirty="0">
              <a:latin typeface="+mn-lt"/>
              <a:ea typeface="+mn-ea"/>
            </a:endParaRPr>
          </a:p>
          <a:p>
            <a:pPr>
              <a:defRPr/>
            </a:pPr>
            <a:r>
              <a:rPr lang="ja-JP" altLang="en-US" sz="1100" dirty="0">
                <a:latin typeface="+mn-lt"/>
                <a:ea typeface="+mn-ea"/>
              </a:rPr>
              <a:t>　一部変更認証書</a:t>
            </a:r>
            <a:endParaRPr lang="en-US" altLang="ja-JP" sz="1100" dirty="0">
              <a:latin typeface="+mn-lt"/>
              <a:ea typeface="+mn-ea"/>
            </a:endParaRPr>
          </a:p>
          <a:p>
            <a:pPr>
              <a:spcBef>
                <a:spcPts val="600"/>
              </a:spcBef>
              <a:defRPr/>
            </a:pPr>
            <a:r>
              <a:rPr lang="ja-JP" altLang="en-US" sz="1100" dirty="0">
                <a:latin typeface="+mn-lt"/>
                <a:ea typeface="+mn-ea"/>
              </a:rPr>
              <a:t>・製造販売届出事項変更届書</a:t>
            </a:r>
            <a:endParaRPr lang="en-US" altLang="ja-JP" sz="1100" dirty="0">
              <a:latin typeface="+mn-lt"/>
              <a:ea typeface="+mn-ea"/>
            </a:endParaRPr>
          </a:p>
          <a:p>
            <a:pPr>
              <a:spcBef>
                <a:spcPts val="600"/>
              </a:spcBef>
              <a:defRPr/>
            </a:pPr>
            <a:r>
              <a:rPr lang="ja-JP" altLang="en-US" sz="1100" dirty="0">
                <a:latin typeface="+mn-lt"/>
                <a:ea typeface="+mn-ea"/>
              </a:rPr>
              <a:t>・製造販売承認事項</a:t>
            </a:r>
            <a:endParaRPr lang="en-US" altLang="ja-JP" sz="1100" dirty="0">
              <a:latin typeface="+mn-lt"/>
              <a:ea typeface="+mn-ea"/>
            </a:endParaRPr>
          </a:p>
          <a:p>
            <a:pPr>
              <a:defRPr/>
            </a:pPr>
            <a:r>
              <a:rPr lang="ja-JP" altLang="en-US" sz="1100" dirty="0">
                <a:latin typeface="+mn-lt"/>
                <a:ea typeface="+mn-ea"/>
              </a:rPr>
              <a:t>　一部変更認証書</a:t>
            </a:r>
            <a:endParaRPr lang="en-US" altLang="ja-JP" sz="1100" dirty="0">
              <a:latin typeface="+mn-lt"/>
              <a:ea typeface="+mn-ea"/>
            </a:endParaRPr>
          </a:p>
          <a:p>
            <a:pPr>
              <a:spcBef>
                <a:spcPts val="600"/>
              </a:spcBef>
              <a:defRPr/>
            </a:pPr>
            <a:r>
              <a:rPr lang="ja-JP" altLang="en-US" sz="1100" dirty="0">
                <a:latin typeface="+mn-lt"/>
                <a:ea typeface="+mn-ea"/>
              </a:rPr>
              <a:t>・製造販売認証事項軽微変更届書</a:t>
            </a:r>
            <a:endParaRPr lang="en-US" altLang="ja-JP" sz="1100" dirty="0">
              <a:latin typeface="+mn-lt"/>
              <a:ea typeface="+mn-ea"/>
            </a:endParaRPr>
          </a:p>
          <a:p>
            <a:pPr>
              <a:spcBef>
                <a:spcPts val="600"/>
              </a:spcBef>
              <a:defRPr/>
            </a:pPr>
            <a:r>
              <a:rPr lang="ja-JP" altLang="en-US" sz="1100" dirty="0">
                <a:latin typeface="+mn-lt"/>
                <a:ea typeface="+mn-ea"/>
              </a:rPr>
              <a:t>・医薬品等製造販売承認事項</a:t>
            </a:r>
            <a:endParaRPr lang="en-US" altLang="ja-JP" sz="1100" dirty="0">
              <a:latin typeface="+mn-lt"/>
              <a:ea typeface="+mn-ea"/>
            </a:endParaRPr>
          </a:p>
          <a:p>
            <a:pPr>
              <a:defRPr/>
            </a:pPr>
            <a:r>
              <a:rPr lang="ja-JP" altLang="en-US" sz="1100" dirty="0">
                <a:latin typeface="+mn-lt"/>
                <a:ea typeface="+mn-ea"/>
              </a:rPr>
              <a:t>　一部変更承認申請書</a:t>
            </a:r>
            <a:endParaRPr lang="en-US" altLang="ja-JP" sz="1100" dirty="0">
              <a:latin typeface="+mn-lt"/>
              <a:ea typeface="+mn-ea"/>
            </a:endParaRPr>
          </a:p>
          <a:p>
            <a:pPr>
              <a:spcBef>
                <a:spcPts val="600"/>
              </a:spcBef>
              <a:defRPr/>
            </a:pPr>
            <a:r>
              <a:rPr lang="ja-JP" altLang="en-US" sz="1100" dirty="0">
                <a:latin typeface="+mn-lt"/>
                <a:ea typeface="+mn-ea"/>
              </a:rPr>
              <a:t>・製造販売認証事項</a:t>
            </a:r>
            <a:endParaRPr lang="en-US" altLang="ja-JP" sz="1100" dirty="0">
              <a:latin typeface="+mn-lt"/>
              <a:ea typeface="+mn-ea"/>
            </a:endParaRPr>
          </a:p>
          <a:p>
            <a:pPr>
              <a:defRPr/>
            </a:pPr>
            <a:r>
              <a:rPr lang="ja-JP" altLang="en-US" sz="1100" dirty="0">
                <a:latin typeface="+mn-lt"/>
                <a:ea typeface="+mn-ea"/>
              </a:rPr>
              <a:t>　一部変更認証申請書</a:t>
            </a:r>
            <a:endParaRPr lang="en-US" altLang="ja-JP" sz="1100" dirty="0">
              <a:latin typeface="+mn-lt"/>
              <a:ea typeface="+mn-ea"/>
            </a:endParaRPr>
          </a:p>
        </p:txBody>
      </p:sp>
      <p:cxnSp>
        <p:nvCxnSpPr>
          <p:cNvPr id="5" name="直線コネクタ 4"/>
          <p:cNvCxnSpPr>
            <a:cxnSpLocks/>
          </p:cNvCxnSpPr>
          <p:nvPr/>
        </p:nvCxnSpPr>
        <p:spPr bwMode="auto">
          <a:xfrm flipV="1">
            <a:off x="5448300" y="4257675"/>
            <a:ext cx="1147763" cy="1276350"/>
          </a:xfrm>
          <a:prstGeom prst="line">
            <a:avLst/>
          </a:prstGeom>
          <a:noFill/>
          <a:ln w="15875" cap="flat" cmpd="sng" algn="ctr">
            <a:solidFill>
              <a:schemeClr val="bg1">
                <a:lumMod val="50000"/>
              </a:schemeClr>
            </a:solidFill>
            <a:prstDash val="solid"/>
            <a:round/>
            <a:headEnd type="none" w="med" len="med"/>
            <a:tailEnd type="none" w="med" len="med"/>
          </a:ln>
          <a:effectLst/>
        </p:spPr>
      </p:cxnSp>
      <p:sp>
        <p:nvSpPr>
          <p:cNvPr id="49161" name="正方形/長方形 18"/>
          <p:cNvSpPr>
            <a:spLocks noChangeArrowheads="1"/>
          </p:cNvSpPr>
          <p:nvPr/>
        </p:nvSpPr>
        <p:spPr bwMode="auto">
          <a:xfrm>
            <a:off x="573088" y="5918200"/>
            <a:ext cx="7720012" cy="52387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1400">
                <a:solidFill>
                  <a:srgbClr val="FF0000"/>
                </a:solidFill>
                <a:latin typeface="+mn-lt"/>
                <a:ea typeface="+mn-ea"/>
              </a:rPr>
              <a:t>注！　提出先が受理した旨を証明できる資料を提示する。</a:t>
            </a:r>
            <a:endParaRPr lang="en-US" altLang="ja-JP" sz="1400">
              <a:solidFill>
                <a:srgbClr val="FF0000"/>
              </a:solidFill>
              <a:latin typeface="+mn-lt"/>
              <a:ea typeface="+mn-ea"/>
            </a:endParaRPr>
          </a:p>
          <a:p>
            <a:pPr>
              <a:spcBef>
                <a:spcPct val="0"/>
              </a:spcBef>
              <a:buClrTx/>
              <a:buSzTx/>
              <a:buFontTx/>
              <a:buNone/>
              <a:defRPr/>
            </a:pPr>
            <a:r>
              <a:rPr lang="ja-JP" altLang="en-US" sz="1400">
                <a:solidFill>
                  <a:srgbClr val="FF0000"/>
                </a:solidFill>
                <a:latin typeface="+mn-lt"/>
                <a:ea typeface="+mn-ea"/>
              </a:rPr>
              <a:t>　　　　（提出先機関の受付印がある申請・届書の写し（控え）や「受付票」）</a:t>
            </a:r>
          </a:p>
        </p:txBody>
      </p:sp>
      <p:sp>
        <p:nvSpPr>
          <p:cNvPr id="49162" name="テキスト ボックス 8"/>
          <p:cNvSpPr txBox="1">
            <a:spLocks noChangeArrowheads="1"/>
          </p:cNvSpPr>
          <p:nvPr/>
        </p:nvSpPr>
        <p:spPr bwMode="auto">
          <a:xfrm>
            <a:off x="6046788" y="1997075"/>
            <a:ext cx="2640012"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defRPr/>
            </a:pPr>
            <a:r>
              <a:rPr lang="en-US" altLang="ja-JP" sz="1600" b="1" dirty="0"/>
              <a:t>Ⅳ</a:t>
            </a:r>
            <a:r>
              <a:rPr lang="en-US" altLang="ja-JP" sz="1600" b="1" dirty="0">
                <a:latin typeface="+mn-lt"/>
                <a:ea typeface="+mn-ea"/>
              </a:rPr>
              <a:t>-112</a:t>
            </a:r>
            <a:r>
              <a:rPr lang="en-US" altLang="ja-JP" sz="1600" b="1" dirty="0"/>
              <a:t>〜</a:t>
            </a:r>
            <a:r>
              <a:rPr lang="en-US" altLang="ja-JP" sz="1600" b="1" dirty="0">
                <a:latin typeface="+mn-lt"/>
                <a:ea typeface="+mn-ea"/>
              </a:rPr>
              <a:t>113 p334</a:t>
            </a:r>
            <a:r>
              <a:rPr lang="en-US" altLang="ja-JP" sz="1600" b="1" dirty="0"/>
              <a:t>〜</a:t>
            </a:r>
            <a:r>
              <a:rPr lang="en-US" altLang="ja-JP" sz="1600" b="1" dirty="0">
                <a:latin typeface="+mn-lt"/>
                <a:ea typeface="+mn-ea"/>
              </a:rPr>
              <a:t>335</a:t>
            </a:r>
            <a:endParaRPr lang="ja-JP" altLang="en-US" sz="1600" b="1" dirty="0">
              <a:latin typeface="+mn-lt"/>
              <a:ea typeface="+mn-ea"/>
            </a:endParaRPr>
          </a:p>
        </p:txBody>
      </p:sp>
      <p:sp>
        <p:nvSpPr>
          <p:cNvPr id="49163" name="角丸四角形 1"/>
          <p:cNvSpPr>
            <a:spLocks noChangeArrowheads="1"/>
          </p:cNvSpPr>
          <p:nvPr/>
        </p:nvSpPr>
        <p:spPr bwMode="auto">
          <a:xfrm>
            <a:off x="573088" y="1373188"/>
            <a:ext cx="7997825" cy="544512"/>
          </a:xfrm>
          <a:prstGeom prst="roundRect">
            <a:avLst>
              <a:gd name="adj" fmla="val 16667"/>
            </a:avLst>
          </a:prstGeom>
          <a:solidFill>
            <a:srgbClr val="92D050"/>
          </a:solidFill>
          <a:ln w="25400">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ClrTx/>
              <a:buSzPct val="100000"/>
              <a:buFont typeface="Wingdings" panose="05000000000000000000" pitchFamily="2" charset="2"/>
              <a:buNone/>
              <a:defRPr/>
            </a:pPr>
            <a:r>
              <a:rPr lang="ja-JP" altLang="en-US" sz="2400" dirty="0">
                <a:latin typeface="+mn-lt"/>
                <a:ea typeface="+mn-ea"/>
              </a:rPr>
              <a:t>税関に提示すべき資料の内容に変更が生じた場合（続き）</a:t>
            </a:r>
          </a:p>
        </p:txBody>
      </p:sp>
      <p:sp>
        <p:nvSpPr>
          <p:cNvPr id="49165" name="左大かっこ 2"/>
          <p:cNvSpPr>
            <a:spLocks/>
          </p:cNvSpPr>
          <p:nvPr/>
        </p:nvSpPr>
        <p:spPr bwMode="auto">
          <a:xfrm>
            <a:off x="317500" y="3157538"/>
            <a:ext cx="79375" cy="2690812"/>
          </a:xfrm>
          <a:prstGeom prst="leftBracket">
            <a:avLst>
              <a:gd name="adj" fmla="val 8318"/>
            </a:avLst>
          </a:prstGeom>
          <a:noFill/>
          <a:ln>
            <a:noFill/>
          </a:ln>
          <a:effec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defRPr/>
            </a:pPr>
            <a:endParaRPr lang="ja-JP" altLang="en-US" sz="1600">
              <a:latin typeface="+mn-lt"/>
              <a:ea typeface="+mn-ea"/>
            </a:endParaRPr>
          </a:p>
        </p:txBody>
      </p:sp>
      <p:sp>
        <p:nvSpPr>
          <p:cNvPr id="49166" name="左大かっこ 3"/>
          <p:cNvSpPr>
            <a:spLocks/>
          </p:cNvSpPr>
          <p:nvPr/>
        </p:nvSpPr>
        <p:spPr bwMode="auto">
          <a:xfrm>
            <a:off x="214313" y="2976563"/>
            <a:ext cx="285750" cy="3465512"/>
          </a:xfrm>
          <a:prstGeom prst="leftBracket">
            <a:avLst>
              <a:gd name="adj" fmla="val 8310"/>
            </a:avLst>
          </a:prstGeom>
          <a:noFill/>
          <a:ln w="38100" algn="ctr">
            <a:solidFill>
              <a:srgbClr val="FF0000"/>
            </a:solidFill>
            <a:round/>
            <a:headEnd/>
            <a:tailEnd/>
          </a:ln>
          <a:effec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buClrTx/>
              <a:buSzPct val="100000"/>
              <a:buFont typeface="Wingdings" panose="05000000000000000000" pitchFamily="2" charset="2"/>
              <a:buNone/>
              <a:defRPr/>
            </a:pPr>
            <a:endParaRPr lang="ja-JP" altLang="en-US" sz="1600">
              <a:latin typeface="+mn-lt"/>
              <a:ea typeface="+mn-ea"/>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51203" name="スライド番号プレースホルダー 4"/>
          <p:cNvSpPr>
            <a:spLocks noGrp="1"/>
          </p:cNvSpPr>
          <p:nvPr>
            <p:ph type="sldNum"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E364619-99F1-4FEC-806A-1046CC2BA384}" type="slidenum">
              <a:rPr kumimoji="0" lang="en-US" altLang="ja-JP" sz="1200"/>
              <a:pPr>
                <a:spcBef>
                  <a:spcPct val="0"/>
                </a:spcBef>
                <a:buClrTx/>
                <a:buSzTx/>
                <a:buFontTx/>
                <a:buNone/>
              </a:pPr>
              <a:t>23</a:t>
            </a:fld>
            <a:endParaRPr kumimoji="0" lang="en-US" altLang="ja-JP" sz="1200"/>
          </a:p>
        </p:txBody>
      </p:sp>
      <p:sp>
        <p:nvSpPr>
          <p:cNvPr id="51204" name="Rectangle 2"/>
          <p:cNvSpPr>
            <a:spLocks noGrp="1" noChangeArrowheads="1"/>
          </p:cNvSpPr>
          <p:nvPr>
            <p:ph type="title"/>
          </p:nvPr>
        </p:nvSpPr>
        <p:spPr/>
        <p:txBody>
          <a:bodyPr/>
          <a:lstStyle/>
          <a:p>
            <a:pPr eaLnBrk="1" hangingPunct="1">
              <a:defRPr/>
            </a:pPr>
            <a:endParaRPr lang="ja-JP" altLang="ja-JP">
              <a:latin typeface="+mn-lt"/>
              <a:ea typeface="+mn-ea"/>
            </a:endParaRPr>
          </a:p>
        </p:txBody>
      </p:sp>
      <p:sp>
        <p:nvSpPr>
          <p:cNvPr id="51205"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原薬の輸入・輸出の変更手続き</a:t>
            </a:r>
          </a:p>
        </p:txBody>
      </p:sp>
      <p:sp>
        <p:nvSpPr>
          <p:cNvPr id="51207" name="テキスト ボックス 1"/>
          <p:cNvSpPr txBox="1">
            <a:spLocks noChangeArrowheads="1"/>
          </p:cNvSpPr>
          <p:nvPr/>
        </p:nvSpPr>
        <p:spPr bwMode="auto">
          <a:xfrm>
            <a:off x="825500" y="1947863"/>
            <a:ext cx="184150" cy="492125"/>
          </a:xfrm>
          <a:prstGeom prst="rect">
            <a:avLst/>
          </a:prstGeom>
          <a:noFill/>
          <a:ln>
            <a:noFill/>
          </a:ln>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endParaRPr lang="ja-JP" altLang="en-US" sz="2600" b="1">
              <a:latin typeface="+mn-lt"/>
              <a:ea typeface="+mn-ea"/>
            </a:endParaRPr>
          </a:p>
        </p:txBody>
      </p:sp>
      <p:sp>
        <p:nvSpPr>
          <p:cNvPr id="51208" name="テキスト ボックス 1"/>
          <p:cNvSpPr txBox="1">
            <a:spLocks noChangeArrowheads="1"/>
          </p:cNvSpPr>
          <p:nvPr/>
        </p:nvSpPr>
        <p:spPr bwMode="auto">
          <a:xfrm>
            <a:off x="166688" y="2671763"/>
            <a:ext cx="8414483" cy="1754326"/>
          </a:xfrm>
          <a:prstGeom prst="rect">
            <a:avLst/>
          </a:prstGeom>
          <a:noFill/>
          <a:ln>
            <a:noFill/>
          </a:ln>
        </p:spPr>
        <p:txBody>
          <a:bodyPr wrap="non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nSpc>
                <a:spcPct val="150000"/>
              </a:lnSpc>
              <a:spcBef>
                <a:spcPct val="0"/>
              </a:spcBef>
              <a:buClrTx/>
              <a:buSzTx/>
              <a:buFontTx/>
              <a:buNone/>
              <a:defRPr/>
            </a:pPr>
            <a:r>
              <a:rPr lang="ja-JP" altLang="en-US" sz="2400" b="1" dirty="0">
                <a:latin typeface="+mn-lt"/>
                <a:ea typeface="+mn-ea"/>
              </a:rPr>
              <a:t>＜例</a:t>
            </a:r>
            <a:r>
              <a:rPr lang="en-US" altLang="ja-JP" sz="2400" b="1" dirty="0">
                <a:latin typeface="+mn-lt"/>
                <a:ea typeface="+mn-ea"/>
              </a:rPr>
              <a:t>2</a:t>
            </a:r>
            <a:r>
              <a:rPr lang="ja-JP" altLang="en-US" sz="2400" b="1" dirty="0">
                <a:latin typeface="+mn-lt"/>
                <a:ea typeface="+mn-ea"/>
              </a:rPr>
              <a:t>＞　</a:t>
            </a:r>
            <a:r>
              <a:rPr lang="ja-JP" altLang="en-US" sz="2400" b="1" u="sng" dirty="0">
                <a:latin typeface="+mn-lt"/>
                <a:ea typeface="+mn-ea"/>
              </a:rPr>
              <a:t>「品目の名称」について（販売名に変更が生じた場合）</a:t>
            </a:r>
            <a:endParaRPr lang="en-US" altLang="ja-JP" sz="2400" b="1" u="sng" dirty="0">
              <a:latin typeface="+mn-lt"/>
              <a:ea typeface="+mn-ea"/>
            </a:endParaRPr>
          </a:p>
          <a:p>
            <a:pPr>
              <a:spcBef>
                <a:spcPct val="0"/>
              </a:spcBef>
              <a:buClrTx/>
              <a:buSzTx/>
              <a:buFontTx/>
              <a:buNone/>
              <a:defRPr/>
            </a:pPr>
            <a:r>
              <a:rPr lang="ja-JP" altLang="en-US" sz="2400" b="1" dirty="0">
                <a:latin typeface="+mn-lt"/>
                <a:ea typeface="+mn-ea"/>
              </a:rPr>
              <a:t>　　新規品目として承認等手続きを行った際の</a:t>
            </a:r>
            <a:br>
              <a:rPr lang="en-US" altLang="ja-JP" sz="2400" b="1" dirty="0">
                <a:latin typeface="+mn-lt"/>
                <a:ea typeface="+mn-ea"/>
              </a:rPr>
            </a:br>
            <a:r>
              <a:rPr lang="ja-JP" altLang="en-US" sz="2400" b="1" dirty="0">
                <a:latin typeface="+mn-lt"/>
                <a:ea typeface="+mn-ea"/>
              </a:rPr>
              <a:t>　　医薬品製造販売承認書（写）、</a:t>
            </a:r>
            <a:endParaRPr lang="en-US" altLang="ja-JP" sz="2400" b="1" dirty="0">
              <a:latin typeface="+mn-lt"/>
              <a:ea typeface="+mn-ea"/>
            </a:endParaRPr>
          </a:p>
          <a:p>
            <a:pPr>
              <a:spcBef>
                <a:spcPct val="0"/>
              </a:spcBef>
              <a:buClrTx/>
              <a:buSzTx/>
              <a:buFontTx/>
              <a:buNone/>
              <a:defRPr/>
            </a:pPr>
            <a:r>
              <a:rPr lang="ja-JP" altLang="en-US" sz="2400" b="1" dirty="0">
                <a:latin typeface="+mn-lt"/>
                <a:ea typeface="+mn-ea"/>
              </a:rPr>
              <a:t>　　同製造販売届書（写）又は同製造販売認証書（写）</a:t>
            </a:r>
            <a:endParaRPr lang="en-US" altLang="ja-JP" sz="2400" b="1" dirty="0">
              <a:latin typeface="+mn-lt"/>
              <a:ea typeface="+mn-ea"/>
            </a:endParaRPr>
          </a:p>
        </p:txBody>
      </p:sp>
      <p:sp>
        <p:nvSpPr>
          <p:cNvPr id="51210" name="正方形/長方形 18"/>
          <p:cNvSpPr>
            <a:spLocks noChangeArrowheads="1"/>
          </p:cNvSpPr>
          <p:nvPr/>
        </p:nvSpPr>
        <p:spPr bwMode="auto">
          <a:xfrm>
            <a:off x="711200" y="5192713"/>
            <a:ext cx="7720013" cy="58477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lang="ja-JP" altLang="en-US" sz="1600" dirty="0">
                <a:solidFill>
                  <a:srgbClr val="FF0000"/>
                </a:solidFill>
                <a:latin typeface="+mn-lt"/>
                <a:ea typeface="+mn-ea"/>
              </a:rPr>
              <a:t>注！　提出先が受理した旨を証明できる資料を提示する。</a:t>
            </a:r>
            <a:endParaRPr lang="en-US" altLang="ja-JP" sz="1600" dirty="0">
              <a:solidFill>
                <a:srgbClr val="FF0000"/>
              </a:solidFill>
              <a:latin typeface="+mn-lt"/>
              <a:ea typeface="+mn-ea"/>
            </a:endParaRPr>
          </a:p>
          <a:p>
            <a:pPr>
              <a:spcBef>
                <a:spcPct val="0"/>
              </a:spcBef>
              <a:buClrTx/>
              <a:buSzTx/>
              <a:buFontTx/>
              <a:buNone/>
              <a:defRPr/>
            </a:pPr>
            <a:r>
              <a:rPr lang="ja-JP" altLang="en-US" sz="1600" dirty="0">
                <a:solidFill>
                  <a:srgbClr val="FF0000"/>
                </a:solidFill>
                <a:latin typeface="+mn-lt"/>
                <a:ea typeface="+mn-ea"/>
              </a:rPr>
              <a:t>　　　　（提出先機関の受付印がある申請・届書の写し（控え）や「受付票」）</a:t>
            </a:r>
          </a:p>
        </p:txBody>
      </p:sp>
      <p:sp>
        <p:nvSpPr>
          <p:cNvPr id="4" name="テキスト ボックス 8"/>
          <p:cNvSpPr txBox="1">
            <a:spLocks noChangeArrowheads="1"/>
          </p:cNvSpPr>
          <p:nvPr/>
        </p:nvSpPr>
        <p:spPr bwMode="auto">
          <a:xfrm>
            <a:off x="6046788" y="1997075"/>
            <a:ext cx="2640012"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Ⅳ-113 p335</a:t>
            </a:r>
            <a:endParaRPr lang="ja-JP" altLang="en-US" sz="1600" b="1" dirty="0">
              <a:latin typeface="+mn-lt"/>
              <a:ea typeface="+mn-ea"/>
            </a:endParaRPr>
          </a:p>
        </p:txBody>
      </p:sp>
      <p:sp>
        <p:nvSpPr>
          <p:cNvPr id="5" name="角丸四角形 1"/>
          <p:cNvSpPr>
            <a:spLocks noChangeArrowheads="1"/>
          </p:cNvSpPr>
          <p:nvPr/>
        </p:nvSpPr>
        <p:spPr bwMode="auto">
          <a:xfrm>
            <a:off x="573088" y="1373188"/>
            <a:ext cx="7997825" cy="544512"/>
          </a:xfrm>
          <a:prstGeom prst="roundRect">
            <a:avLst>
              <a:gd name="adj" fmla="val 16667"/>
            </a:avLst>
          </a:prstGeom>
          <a:solidFill>
            <a:srgbClr val="92D050"/>
          </a:solidFill>
          <a:ln w="25400">
            <a:solidFill>
              <a:schemeClr val="tx1"/>
            </a:solidFill>
            <a:round/>
            <a:headEnd/>
            <a:tailEnd/>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ClrTx/>
              <a:buSzPct val="100000"/>
              <a:buFont typeface="Wingdings" panose="05000000000000000000" pitchFamily="2" charset="2"/>
              <a:buNone/>
              <a:defRPr/>
            </a:pPr>
            <a:r>
              <a:rPr lang="ja-JP" altLang="en-US" sz="2400" dirty="0">
                <a:latin typeface="+mn-lt"/>
                <a:ea typeface="+mn-ea"/>
              </a:rPr>
              <a:t>税関に提示すべき資料の内容に変更が生じた場合（続き）</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0244" name="タイトル 1"/>
          <p:cNvSpPr txBox="1">
            <a:spLocks/>
          </p:cNvSpPr>
          <p:nvPr/>
        </p:nvSpPr>
        <p:spPr bwMode="auto">
          <a:xfrm>
            <a:off x="468313" y="1928813"/>
            <a:ext cx="8229600" cy="1697037"/>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ja-JP" altLang="en-US" sz="2800" dirty="0">
                <a:latin typeface="+mn-lt"/>
                <a:ea typeface="+mn-ea"/>
              </a:rPr>
              <a:t>「製造業者等は、</a:t>
            </a:r>
            <a:r>
              <a:rPr lang="ja-JP" altLang="en-US" sz="2800" dirty="0">
                <a:solidFill>
                  <a:srgbClr val="FF0000"/>
                </a:solidFill>
                <a:latin typeface="+mn-lt"/>
                <a:ea typeface="+mn-ea"/>
              </a:rPr>
              <a:t>原料、資材若しくは製品の規格又は製造手順等について変更を行う場合</a:t>
            </a:r>
            <a:r>
              <a:rPr lang="ja-JP" altLang="en-US" sz="2800" dirty="0">
                <a:latin typeface="+mn-lt"/>
                <a:ea typeface="+mn-ea"/>
              </a:rPr>
              <a:t>においては、あらかじめ指定した者に、手順書等に基づき、次に掲げる業務を行わせなければならない。」</a:t>
            </a:r>
            <a:endParaRPr lang="en-US" altLang="ja-JP" sz="2800" dirty="0">
              <a:latin typeface="+mn-lt"/>
              <a:ea typeface="+mn-ea"/>
            </a:endParaRPr>
          </a:p>
        </p:txBody>
      </p:sp>
      <p:sp>
        <p:nvSpPr>
          <p:cNvPr id="10245" name="Rectangle 18"/>
          <p:cNvSpPr>
            <a:spLocks noGrp="1" noChangeArrowheads="1"/>
          </p:cNvSpPr>
          <p:nvPr>
            <p:ph type="sldNum"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0B6A9ED8-F5AD-43CB-86AE-79A1321C849B}" type="slidenum">
              <a:rPr kumimoji="0" lang="en-US" altLang="ja-JP" sz="1200"/>
              <a:pPr>
                <a:spcBef>
                  <a:spcPct val="0"/>
                </a:spcBef>
                <a:buClrTx/>
                <a:buSzTx/>
                <a:buFontTx/>
                <a:buNone/>
              </a:pPr>
              <a:t>3</a:t>
            </a:fld>
            <a:endParaRPr kumimoji="0" lang="en-US" altLang="ja-JP" sz="1200"/>
          </a:p>
        </p:txBody>
      </p:sp>
      <p:sp>
        <p:nvSpPr>
          <p:cNvPr id="8201" name="タイトル 1"/>
          <p:cNvSpPr txBox="1">
            <a:spLocks/>
          </p:cNvSpPr>
          <p:nvPr/>
        </p:nvSpPr>
        <p:spPr bwMode="auto">
          <a:xfrm>
            <a:off x="457200" y="3644900"/>
            <a:ext cx="8218488" cy="2832100"/>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marL="288000" indent="-288000" eaLnBrk="1" hangingPunct="1">
              <a:spcBef>
                <a:spcPts val="600"/>
              </a:spcBef>
              <a:buClrTx/>
              <a:buSzTx/>
              <a:buFont typeface="Wingdings" panose="05000000000000000000" pitchFamily="2" charset="2"/>
              <a:buNone/>
              <a:defRPr/>
            </a:pPr>
            <a:r>
              <a:rPr lang="ja-JP" altLang="en-US" sz="2200" dirty="0">
                <a:latin typeface="+mn-lt"/>
                <a:ea typeface="+mn-ea"/>
              </a:rPr>
              <a:t>品質保証部門の業務：</a:t>
            </a:r>
            <a:endParaRPr lang="en-US" altLang="ja-JP" sz="2200" dirty="0">
              <a:latin typeface="+mn-lt"/>
              <a:ea typeface="+mn-ea"/>
            </a:endParaRPr>
          </a:p>
          <a:p>
            <a:pPr marL="288000" indent="-288000" eaLnBrk="1" hangingPunct="1">
              <a:spcBef>
                <a:spcPts val="600"/>
              </a:spcBef>
              <a:buClrTx/>
              <a:buSzTx/>
              <a:buFont typeface="Wingdings" panose="05000000000000000000" pitchFamily="2" charset="2"/>
              <a:buNone/>
              <a:defRPr/>
            </a:pPr>
            <a:r>
              <a:rPr lang="en-US" altLang="ja-JP" sz="2200" dirty="0">
                <a:latin typeface="+mn-lt"/>
                <a:ea typeface="+mn-ea"/>
              </a:rPr>
              <a:t>4</a:t>
            </a:r>
            <a:r>
              <a:rPr lang="ja-JP" altLang="en-US" sz="2200" dirty="0">
                <a:latin typeface="+mn-lt"/>
                <a:ea typeface="+mn-ea"/>
              </a:rPr>
              <a:t>）変更を行った製造業者等の品質保証部門は、手順書に基づき　　次の業務を行う。</a:t>
            </a:r>
            <a:endParaRPr lang="en-US" altLang="ja-JP" sz="2200" dirty="0">
              <a:solidFill>
                <a:srgbClr val="FF0000"/>
              </a:solidFill>
              <a:latin typeface="+mn-lt"/>
              <a:ea typeface="+mn-ea"/>
            </a:endParaRPr>
          </a:p>
          <a:p>
            <a:pPr marL="648000" indent="-324000" eaLnBrk="1" hangingPunct="1">
              <a:spcBef>
                <a:spcPts val="600"/>
              </a:spcBef>
              <a:buClrTx/>
              <a:buSzTx/>
              <a:buFont typeface="Wingdings" panose="05000000000000000000" pitchFamily="2" charset="2"/>
              <a:buNone/>
              <a:defRPr/>
            </a:pPr>
            <a:r>
              <a:rPr lang="en-US" altLang="ja-JP" sz="2200" dirty="0">
                <a:latin typeface="+mn-lt"/>
                <a:ea typeface="+mn-ea"/>
              </a:rPr>
              <a:t>(1)</a:t>
            </a:r>
            <a:r>
              <a:rPr lang="ja-JP" altLang="en-US" sz="2200" dirty="0">
                <a:solidFill>
                  <a:srgbClr val="FF0000"/>
                </a:solidFill>
                <a:latin typeface="+mn-lt"/>
                <a:ea typeface="+mn-ea"/>
              </a:rPr>
              <a:t>製品品質への影響を再確認</a:t>
            </a:r>
            <a:r>
              <a:rPr lang="ja-JP" altLang="en-US" sz="2200" dirty="0">
                <a:latin typeface="+mn-lt"/>
                <a:ea typeface="+mn-ea"/>
              </a:rPr>
              <a:t>し、変更の目的が達成されていることを確認するための評価を行う。</a:t>
            </a:r>
            <a:endParaRPr lang="en-US" altLang="ja-JP" sz="2200" dirty="0">
              <a:latin typeface="+mn-lt"/>
              <a:ea typeface="+mn-ea"/>
            </a:endParaRPr>
          </a:p>
          <a:p>
            <a:pPr marL="648000" indent="-324000" eaLnBrk="1" hangingPunct="1">
              <a:spcBef>
                <a:spcPts val="600"/>
              </a:spcBef>
              <a:buClrTx/>
              <a:buSzTx/>
              <a:buFont typeface="Wingdings" panose="05000000000000000000" pitchFamily="2" charset="2"/>
              <a:buNone/>
              <a:defRPr/>
            </a:pPr>
            <a:r>
              <a:rPr lang="en-US" altLang="ja-JP" sz="2200" dirty="0">
                <a:latin typeface="+mn-lt"/>
                <a:ea typeface="+mn-ea"/>
              </a:rPr>
              <a:t>(2)</a:t>
            </a:r>
            <a:r>
              <a:rPr lang="ja-JP" altLang="en-US" sz="2200" dirty="0">
                <a:latin typeface="+mn-lt"/>
                <a:ea typeface="+mn-ea"/>
              </a:rPr>
              <a:t>製品品質又は承認事項に影響を及ぼす変更を行った場合は、</a:t>
            </a:r>
            <a:r>
              <a:rPr lang="ja-JP" altLang="en-US" sz="2200" dirty="0">
                <a:solidFill>
                  <a:srgbClr val="FF0000"/>
                </a:solidFill>
                <a:latin typeface="+mn-lt"/>
                <a:ea typeface="+mn-ea"/>
              </a:rPr>
              <a:t>製品に係る製販業者へ連絡</a:t>
            </a:r>
            <a:r>
              <a:rPr lang="ja-JP" altLang="en-US" sz="2200" dirty="0">
                <a:latin typeface="+mn-lt"/>
                <a:ea typeface="+mn-ea"/>
              </a:rPr>
              <a:t>し、記録を作成して保管する。</a:t>
            </a:r>
          </a:p>
        </p:txBody>
      </p:sp>
      <p:sp>
        <p:nvSpPr>
          <p:cNvPr id="2"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en-US" altLang="ja-JP" sz="2800" b="1" dirty="0">
                <a:latin typeface="+mn-lt"/>
                <a:ea typeface="+mn-ea"/>
              </a:rPr>
              <a:t>GMP</a:t>
            </a:r>
            <a:r>
              <a:rPr lang="ja-JP" altLang="en-US" sz="2800" b="1" dirty="0">
                <a:latin typeface="+mn-lt"/>
                <a:ea typeface="+mn-ea"/>
              </a:rPr>
              <a:t>における変更の管理と薬事上の変更の管理</a:t>
            </a:r>
          </a:p>
        </p:txBody>
      </p:sp>
      <p:sp>
        <p:nvSpPr>
          <p:cNvPr id="3" name="Rectangle 3"/>
          <p:cNvSpPr txBox="1">
            <a:spLocks noChangeArrowheads="1"/>
          </p:cNvSpPr>
          <p:nvPr/>
        </p:nvSpPr>
        <p:spPr bwMode="auto">
          <a:xfrm>
            <a:off x="468313" y="1335088"/>
            <a:ext cx="5713412" cy="593725"/>
          </a:xfrm>
          <a:prstGeom prst="rect">
            <a:avLst/>
          </a:prstGeom>
          <a:noFill/>
          <a:ln>
            <a:noFill/>
          </a:ln>
          <a:effectLst/>
        </p:spPr>
        <p:txBody>
          <a:bodyPr lIns="92075" tIns="46038" rIns="92075" bIns="46038"/>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Tx/>
              <a:buSzPct val="100000"/>
              <a:buFont typeface="Wingdings" panose="05000000000000000000" pitchFamily="2" charset="2"/>
              <a:buNone/>
              <a:defRPr/>
            </a:pPr>
            <a:r>
              <a:rPr lang="en-US" altLang="ja-JP" b="1" u="sng" dirty="0">
                <a:effectLst>
                  <a:outerShdw blurRad="38100" dist="38100" dir="2700000" algn="tl">
                    <a:srgbClr val="000000">
                      <a:alpha val="43137"/>
                    </a:srgbClr>
                  </a:outerShdw>
                </a:effectLst>
                <a:latin typeface="+mn-lt"/>
                <a:ea typeface="+mn-ea"/>
              </a:rPr>
              <a:t>GMP</a:t>
            </a:r>
            <a:r>
              <a:rPr lang="ja-JP" altLang="en-US" b="1" u="sng" dirty="0">
                <a:effectLst>
                  <a:outerShdw blurRad="38100" dist="38100" dir="2700000" algn="tl">
                    <a:srgbClr val="000000">
                      <a:alpha val="43137"/>
                    </a:srgbClr>
                  </a:outerShdw>
                </a:effectLst>
                <a:latin typeface="+mn-lt"/>
                <a:ea typeface="+mn-ea"/>
              </a:rPr>
              <a:t>における変更の管理</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フッター プレースホルダー 3"/>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2292" name="タイトル 1"/>
          <p:cNvSpPr txBox="1">
            <a:spLocks/>
          </p:cNvSpPr>
          <p:nvPr/>
        </p:nvSpPr>
        <p:spPr bwMode="auto">
          <a:xfrm>
            <a:off x="468313" y="2800350"/>
            <a:ext cx="8229600" cy="1903413"/>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ja-JP" altLang="en-US" sz="2800" dirty="0">
                <a:latin typeface="+mn-lt"/>
                <a:ea typeface="+mn-ea"/>
              </a:rPr>
              <a:t>　原薬等登録原簿（</a:t>
            </a:r>
            <a:r>
              <a:rPr lang="en-US" altLang="ja-JP" sz="2800" dirty="0">
                <a:latin typeface="+mn-lt"/>
                <a:ea typeface="+mn-ea"/>
              </a:rPr>
              <a:t>MF</a:t>
            </a:r>
            <a:r>
              <a:rPr lang="ja-JP" altLang="en-US" sz="2800" dirty="0">
                <a:latin typeface="+mn-lt"/>
                <a:ea typeface="+mn-ea"/>
              </a:rPr>
              <a:t>）、製造業許可に伴う申請書及び添付資料の内容（当局への提出資料）、輸入届や輸出届に変更が生じた場合、変更の手続きを行わなければならない。</a:t>
            </a:r>
            <a:endParaRPr lang="en-US" altLang="ja-JP" sz="2800" dirty="0">
              <a:latin typeface="+mn-lt"/>
              <a:ea typeface="+mn-ea"/>
            </a:endParaRPr>
          </a:p>
        </p:txBody>
      </p:sp>
      <p:sp>
        <p:nvSpPr>
          <p:cNvPr id="12293" name="Rectangle 18"/>
          <p:cNvSpPr>
            <a:spLocks noGrp="1" noChangeArrowheads="1"/>
          </p:cNvSpPr>
          <p:nvPr>
            <p:ph type="sldNum"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15A015E-E0A8-4DAF-AA6D-5B60E9AEBF01}" type="slidenum">
              <a:rPr kumimoji="0" lang="en-US" altLang="ja-JP" sz="1200"/>
              <a:pPr>
                <a:spcBef>
                  <a:spcPct val="0"/>
                </a:spcBef>
                <a:buClrTx/>
                <a:buSzTx/>
                <a:buFontTx/>
                <a:buNone/>
              </a:pPr>
              <a:t>4</a:t>
            </a:fld>
            <a:endParaRPr kumimoji="0" lang="en-US" altLang="ja-JP" sz="1200"/>
          </a:p>
        </p:txBody>
      </p:sp>
      <p:sp>
        <p:nvSpPr>
          <p:cNvPr id="8" name="Rectangle 3"/>
          <p:cNvSpPr txBox="1">
            <a:spLocks noChangeArrowheads="1"/>
          </p:cNvSpPr>
          <p:nvPr/>
        </p:nvSpPr>
        <p:spPr bwMode="auto">
          <a:xfrm>
            <a:off x="468313" y="1984375"/>
            <a:ext cx="5060950" cy="487363"/>
          </a:xfrm>
          <a:prstGeom prst="rect">
            <a:avLst/>
          </a:prstGeom>
          <a:noFill/>
          <a:ln>
            <a:noFill/>
          </a:ln>
          <a:effectLst/>
        </p:spPr>
        <p:txBody>
          <a:bodyPr lIns="92075" tIns="46038" rIns="92075" bIns="46038"/>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ClrTx/>
              <a:buSzPct val="100000"/>
              <a:buFont typeface="Wingdings" panose="05000000000000000000" pitchFamily="2" charset="2"/>
              <a:buNone/>
              <a:defRPr/>
            </a:pPr>
            <a:r>
              <a:rPr lang="ja-JP" altLang="en-US" b="1" u="sng" dirty="0">
                <a:effectLst>
                  <a:outerShdw blurRad="38100" dist="38100" dir="2700000" algn="tl">
                    <a:srgbClr val="000000">
                      <a:alpha val="43137"/>
                    </a:srgbClr>
                  </a:outerShdw>
                </a:effectLst>
                <a:latin typeface="+mn-lt"/>
                <a:ea typeface="+mn-ea"/>
              </a:rPr>
              <a:t>薬事上の変更の管理</a:t>
            </a:r>
          </a:p>
        </p:txBody>
      </p:sp>
      <p:sp>
        <p:nvSpPr>
          <p:cNvPr id="2"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en-US" altLang="ja-JP" sz="2800" b="1" dirty="0">
                <a:latin typeface="+mn-lt"/>
                <a:ea typeface="+mn-ea"/>
              </a:rPr>
              <a:t>GMP</a:t>
            </a:r>
            <a:r>
              <a:rPr lang="ja-JP" altLang="en-US" sz="2800" b="1" dirty="0">
                <a:latin typeface="+mn-lt"/>
                <a:ea typeface="+mn-ea"/>
              </a:rPr>
              <a:t>における変更の管理と薬事上の変更の管理</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ChangeArrowheads="1"/>
          </p:cNvSpPr>
          <p:nvPr/>
        </p:nvSpPr>
        <p:spPr bwMode="auto">
          <a:xfrm>
            <a:off x="457200" y="469900"/>
            <a:ext cx="8229600" cy="754063"/>
          </a:xfrm>
          <a:prstGeom prst="rect">
            <a:avLst/>
          </a:prstGeom>
          <a:solidFill>
            <a:schemeClr val="accent1"/>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en-US" altLang="ja-JP" b="1" dirty="0">
                <a:latin typeface="+mn-lt"/>
                <a:ea typeface="+mn-ea"/>
              </a:rPr>
              <a:t>MF</a:t>
            </a:r>
            <a:r>
              <a:rPr lang="ja-JP" altLang="en-US" b="1" dirty="0">
                <a:latin typeface="+mn-lt"/>
                <a:ea typeface="+mn-ea"/>
              </a:rPr>
              <a:t>変更管理</a:t>
            </a:r>
          </a:p>
        </p:txBody>
      </p:sp>
      <p:sp>
        <p:nvSpPr>
          <p:cNvPr id="14339" name="スライド番号プレースホルダ 4"/>
          <p:cNvSpPr>
            <a:spLocks noGrp="1"/>
          </p:cNvSpPr>
          <p:nvPr>
            <p:ph type="sldNum"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C8F0AA37-AB3F-4F90-A33F-80DA13F49B9A}" type="slidenum">
              <a:rPr kumimoji="0" lang="en-US" altLang="ja-JP" sz="1200"/>
              <a:pPr>
                <a:spcBef>
                  <a:spcPct val="0"/>
                </a:spcBef>
                <a:buClrTx/>
                <a:buSzTx/>
                <a:buFontTx/>
                <a:buNone/>
              </a:pPr>
              <a:t>5</a:t>
            </a:fld>
            <a:endParaRPr kumimoji="0" lang="en-US" altLang="ja-JP" sz="1200"/>
          </a:p>
        </p:txBody>
      </p:sp>
      <p:sp>
        <p:nvSpPr>
          <p:cNvPr id="12292" name="Rectangle 3"/>
          <p:cNvSpPr>
            <a:spLocks noGrp="1" noChangeArrowheads="1"/>
          </p:cNvSpPr>
          <p:nvPr>
            <p:ph type="body" idx="1"/>
          </p:nvPr>
        </p:nvSpPr>
        <p:spPr>
          <a:xfrm>
            <a:off x="468313" y="3335338"/>
            <a:ext cx="8450262" cy="3278187"/>
          </a:xfrm>
        </p:spPr>
        <p:txBody>
          <a:bodyPr/>
          <a:lstStyle/>
          <a:p>
            <a:pPr eaLnBrk="1" hangingPunct="1">
              <a:lnSpc>
                <a:spcPct val="80000"/>
              </a:lnSpc>
              <a:buFont typeface="Wingdings" panose="05000000000000000000" pitchFamily="2" charset="2"/>
              <a:buNone/>
              <a:defRPr/>
            </a:pPr>
            <a:r>
              <a:rPr lang="ja-JP" altLang="en-US" sz="2200" b="1" u="sng" dirty="0"/>
              <a:t>１） 変更登録の申請</a:t>
            </a:r>
          </a:p>
          <a:p>
            <a:pPr eaLnBrk="1" hangingPunct="1">
              <a:lnSpc>
                <a:spcPct val="80000"/>
              </a:lnSpc>
              <a:defRPr/>
            </a:pPr>
            <a:r>
              <a:rPr lang="ja-JP" altLang="en-US" sz="2200" dirty="0"/>
              <a:t>申請書様式百二十四：原薬等登録原簿変更登録申請書</a:t>
            </a:r>
            <a:endParaRPr lang="en-US" altLang="ja-JP" sz="2200" dirty="0"/>
          </a:p>
          <a:p>
            <a:pPr marL="0" indent="0" eaLnBrk="1" hangingPunct="1">
              <a:lnSpc>
                <a:spcPct val="80000"/>
              </a:lnSpc>
              <a:buFont typeface="Wingdings" panose="05000000000000000000" pitchFamily="2" charset="2"/>
              <a:buNone/>
              <a:defRPr/>
            </a:pPr>
            <a:r>
              <a:rPr lang="ja-JP" altLang="en-US" sz="2200" dirty="0"/>
              <a:t>　　　　　　　　　　　　　　　　</a:t>
            </a:r>
            <a:r>
              <a:rPr lang="en-US" altLang="ja-JP" sz="2200" dirty="0"/>
              <a:t>(FD</a:t>
            </a:r>
            <a:r>
              <a:rPr lang="ja-JP" altLang="en-US" sz="2200" dirty="0"/>
              <a:t>申請の様式：</a:t>
            </a:r>
            <a:r>
              <a:rPr lang="en-US" altLang="ja-JP" sz="2200" dirty="0"/>
              <a:t>H11)</a:t>
            </a:r>
            <a:endParaRPr lang="ja-JP" altLang="en-US" sz="2200" dirty="0"/>
          </a:p>
          <a:p>
            <a:pPr eaLnBrk="1" hangingPunct="1">
              <a:lnSpc>
                <a:spcPct val="80000"/>
              </a:lnSpc>
              <a:defRPr/>
            </a:pPr>
            <a:r>
              <a:rPr lang="ja-JP" altLang="en-US" sz="2200" dirty="0"/>
              <a:t>提出書類：変更登録申請書一式（正本</a:t>
            </a:r>
            <a:r>
              <a:rPr lang="en-US" altLang="ja-JP" sz="2200" dirty="0"/>
              <a:t>1</a:t>
            </a:r>
            <a:r>
              <a:rPr lang="ja-JP" altLang="en-US" sz="2200" dirty="0"/>
              <a:t>通、副本</a:t>
            </a:r>
            <a:r>
              <a:rPr lang="en-US" altLang="ja-JP" sz="2200" dirty="0"/>
              <a:t>1</a:t>
            </a:r>
            <a:r>
              <a:rPr lang="ja-JP" altLang="en-US" sz="2200" dirty="0"/>
              <a:t>通及び電子形式</a:t>
            </a:r>
            <a:r>
              <a:rPr lang="en-US" altLang="ja-JP" sz="2200" dirty="0"/>
              <a:t>FD</a:t>
            </a:r>
            <a:r>
              <a:rPr lang="ja-JP" altLang="en-US" sz="2200" dirty="0"/>
              <a:t>の資料</a:t>
            </a:r>
            <a:r>
              <a:rPr lang="en-US" altLang="ja-JP" sz="2200" dirty="0"/>
              <a:t>2</a:t>
            </a:r>
            <a:r>
              <a:rPr lang="ja-JP" altLang="en-US" sz="2200" dirty="0"/>
              <a:t>通）、添付資料（電子媒体</a:t>
            </a:r>
            <a:r>
              <a:rPr lang="en-US" altLang="ja-JP" sz="2200" dirty="0"/>
              <a:t>CD-R</a:t>
            </a:r>
            <a:r>
              <a:rPr lang="ja-JP" altLang="en-US" sz="2200" dirty="0"/>
              <a:t>）、別紙ファイル（構造式、新旧対照表、引用製剤一覧表等）、添付資料ファイル（製造工程流れ図、一変・軽微事項の設定根拠）、</a:t>
            </a:r>
            <a:r>
              <a:rPr lang="en-US" altLang="ja-JP" sz="2200" b="1" u="sng" dirty="0">
                <a:solidFill>
                  <a:srgbClr val="FF0000"/>
                </a:solidFill>
              </a:rPr>
              <a:t>MF</a:t>
            </a:r>
            <a:r>
              <a:rPr lang="ja-JP" altLang="en-US" sz="2200" b="1" u="sng" dirty="0">
                <a:solidFill>
                  <a:srgbClr val="FF0000"/>
                </a:solidFill>
              </a:rPr>
              <a:t>登録証原本</a:t>
            </a:r>
            <a:r>
              <a:rPr lang="ja-JP" altLang="en-US" sz="2200" dirty="0"/>
              <a:t>、</a:t>
            </a:r>
            <a:r>
              <a:rPr lang="ja-JP" altLang="en-US" sz="2200" b="1" u="sng" dirty="0">
                <a:solidFill>
                  <a:srgbClr val="FF0000"/>
                </a:solidFill>
              </a:rPr>
              <a:t>返信用封筒</a:t>
            </a:r>
            <a:endParaRPr lang="en-US" altLang="ja-JP" sz="2200" dirty="0"/>
          </a:p>
          <a:p>
            <a:pPr eaLnBrk="1" hangingPunct="1">
              <a:lnSpc>
                <a:spcPct val="80000"/>
              </a:lnSpc>
              <a:defRPr/>
            </a:pPr>
            <a:r>
              <a:rPr lang="ja-JP" altLang="en-US" sz="2200" dirty="0"/>
              <a:t>変更可能日：製販業者の一変申請後、規制当局から審査及び</a:t>
            </a:r>
            <a:r>
              <a:rPr lang="en-US" altLang="ja-JP" sz="2200" dirty="0"/>
              <a:t>GMP</a:t>
            </a:r>
            <a:r>
              <a:rPr lang="ja-JP" altLang="en-US" sz="2200" dirty="0"/>
              <a:t>適合性調査を受け、承認を得た後に変更可能となる（</a:t>
            </a:r>
            <a:r>
              <a:rPr lang="en-US" altLang="ja-JP" sz="2200" dirty="0"/>
              <a:t>1</a:t>
            </a:r>
            <a:r>
              <a:rPr lang="ja-JP" altLang="en-US" sz="2200" dirty="0"/>
              <a:t>年程度）。</a:t>
            </a:r>
            <a:endParaRPr lang="en-US" altLang="ja-JP" sz="2200" dirty="0"/>
          </a:p>
          <a:p>
            <a:pPr eaLnBrk="1" hangingPunct="1">
              <a:lnSpc>
                <a:spcPct val="80000"/>
              </a:lnSpc>
              <a:defRPr/>
            </a:pPr>
            <a:endParaRPr lang="en-US" altLang="ja-JP" sz="2200" dirty="0"/>
          </a:p>
        </p:txBody>
      </p:sp>
      <p:sp>
        <p:nvSpPr>
          <p:cNvPr id="9" name="Rectangle 3"/>
          <p:cNvSpPr txBox="1">
            <a:spLocks noChangeArrowheads="1"/>
          </p:cNvSpPr>
          <p:nvPr/>
        </p:nvSpPr>
        <p:spPr bwMode="auto">
          <a:xfrm>
            <a:off x="349250" y="1416050"/>
            <a:ext cx="8569325" cy="1711325"/>
          </a:xfrm>
          <a:prstGeom prst="rect">
            <a:avLst/>
          </a:prstGeom>
          <a:noFill/>
          <a:ln w="9525">
            <a:noFill/>
            <a:miter lim="800000"/>
            <a:headEnd/>
            <a:tailEnd/>
          </a:ln>
          <a:effectLst/>
        </p:spPr>
        <p:txBody>
          <a:bodyPr/>
          <a:lstStyle/>
          <a:p>
            <a:pPr marL="342900" indent="-342900" eaLnBrk="1" hangingPunct="1">
              <a:lnSpc>
                <a:spcPct val="80000"/>
              </a:lnSpc>
              <a:spcBef>
                <a:spcPct val="20000"/>
              </a:spcBef>
              <a:buClr>
                <a:schemeClr val="bg2"/>
              </a:buClr>
              <a:buSzPct val="75000"/>
              <a:buFont typeface="Wingdings" pitchFamily="2" charset="2"/>
              <a:buNone/>
              <a:defRPr/>
            </a:pPr>
            <a:r>
              <a:rPr lang="en-US" altLang="ja-JP" sz="2200" b="1" u="sng" kern="0" dirty="0">
                <a:latin typeface="+mn-lt"/>
                <a:ea typeface="+mn-ea"/>
              </a:rPr>
              <a:t>MF</a:t>
            </a:r>
            <a:r>
              <a:rPr lang="ja-JP" altLang="en-US" sz="2200" b="1" u="sng" kern="0" dirty="0">
                <a:latin typeface="+mn-lt"/>
                <a:ea typeface="+mn-ea"/>
              </a:rPr>
              <a:t>登録内容を変更する必要が生じた場合</a:t>
            </a:r>
            <a:endParaRPr lang="en-US" altLang="ja-JP" sz="2200" b="1" u="sng"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r>
              <a:rPr lang="ja-JP" altLang="en-US" sz="2200" kern="0" dirty="0">
                <a:latin typeface="+mn-lt"/>
                <a:ea typeface="+mn-ea"/>
              </a:rPr>
              <a:t>変更による品質への影響から</a:t>
            </a:r>
            <a:r>
              <a:rPr lang="en-US" altLang="ja-JP" sz="2200" kern="0" dirty="0">
                <a:latin typeface="+mn-lt"/>
                <a:ea typeface="+mn-ea"/>
              </a:rPr>
              <a:t>MF</a:t>
            </a:r>
            <a:r>
              <a:rPr lang="ja-JP" altLang="en-US" sz="2200" kern="0" dirty="0">
                <a:latin typeface="+mn-lt"/>
                <a:ea typeface="+mn-ea"/>
              </a:rPr>
              <a:t>変更登録申請又は</a:t>
            </a:r>
            <a:r>
              <a:rPr lang="en-US" altLang="ja-JP" sz="2200" kern="0" dirty="0">
                <a:latin typeface="+mn-lt"/>
                <a:ea typeface="+mn-ea"/>
              </a:rPr>
              <a:t>MF</a:t>
            </a:r>
            <a:r>
              <a:rPr lang="ja-JP" altLang="en-US" sz="2200" kern="0" dirty="0">
                <a:latin typeface="+mn-lt"/>
                <a:ea typeface="+mn-ea"/>
              </a:rPr>
              <a:t>軽微変更届出により変更を手続きを行う。</a:t>
            </a:r>
            <a:endParaRPr lang="en-US" altLang="ja-JP" sz="2200" kern="0" dirty="0">
              <a:latin typeface="+mn-lt"/>
              <a:ea typeface="+mn-ea"/>
            </a:endParaRPr>
          </a:p>
          <a:p>
            <a:pPr eaLnBrk="1" hangingPunct="1">
              <a:buSzPct val="100000"/>
              <a:defRPr/>
            </a:pPr>
            <a:r>
              <a:rPr lang="ja-JP" altLang="en-US" sz="2200" dirty="0">
                <a:latin typeface="+mn-lt"/>
                <a:ea typeface="+mn-ea"/>
              </a:rPr>
              <a:t>　　　品質等に影響を与える場合は、</a:t>
            </a:r>
            <a:r>
              <a:rPr lang="ja-JP" altLang="en-US" sz="2200" b="1" dirty="0">
                <a:latin typeface="+mn-lt"/>
                <a:ea typeface="+mn-ea"/>
              </a:rPr>
              <a:t>「変更登録申請書」　</a:t>
            </a:r>
            <a:endParaRPr lang="en-US" altLang="ja-JP" sz="2200" dirty="0">
              <a:latin typeface="+mn-lt"/>
              <a:ea typeface="+mn-ea"/>
            </a:endParaRPr>
          </a:p>
          <a:p>
            <a:pPr eaLnBrk="1" hangingPunct="1">
              <a:buSzPct val="100000"/>
              <a:defRPr/>
            </a:pPr>
            <a:r>
              <a:rPr lang="ja-JP" altLang="en-US" sz="2200" dirty="0">
                <a:latin typeface="+mn-lt"/>
                <a:ea typeface="+mn-ea"/>
              </a:rPr>
              <a:t>　　　品質等に影響がない場合は、</a:t>
            </a:r>
            <a:r>
              <a:rPr lang="ja-JP" altLang="en-US" sz="2200" b="1" dirty="0">
                <a:latin typeface="+mn-lt"/>
                <a:ea typeface="+mn-ea"/>
              </a:rPr>
              <a:t>「軽微変更届」</a:t>
            </a:r>
            <a:r>
              <a:rPr lang="ja-JP" altLang="en-US" sz="2200" dirty="0">
                <a:latin typeface="+mn-lt"/>
                <a:ea typeface="+mn-ea"/>
              </a:rPr>
              <a:t>　を提出する</a:t>
            </a:r>
            <a:endParaRPr lang="en-US" altLang="ja-JP" sz="220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Char char="n"/>
              <a:defRPr/>
            </a:pPr>
            <a:endParaRPr lang="en-US" altLang="ja-JP" sz="2200" kern="0" dirty="0">
              <a:latin typeface="+mn-lt"/>
              <a:ea typeface="+mn-ea"/>
            </a:endParaRPr>
          </a:p>
          <a:p>
            <a:pPr marL="342900" indent="-342900" eaLnBrk="1" hangingPunct="1">
              <a:lnSpc>
                <a:spcPct val="80000"/>
              </a:lnSpc>
              <a:spcBef>
                <a:spcPct val="20000"/>
              </a:spcBef>
              <a:buClr>
                <a:schemeClr val="bg2"/>
              </a:buClr>
              <a:buSzPct val="75000"/>
              <a:buFont typeface="Wingdings" pitchFamily="2" charset="2"/>
              <a:buNone/>
              <a:defRPr/>
            </a:pPr>
            <a:endParaRPr lang="en-US" altLang="ja-JP" sz="2200" kern="0" dirty="0">
              <a:latin typeface="+mn-lt"/>
              <a:ea typeface="+mn-ea"/>
            </a:endParaRPr>
          </a:p>
        </p:txBody>
      </p:sp>
      <p:sp>
        <p:nvSpPr>
          <p:cNvPr id="14342" name="フッター プレースホルダ 6"/>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4343" name="テキスト ボックス 9"/>
          <p:cNvSpPr txBox="1">
            <a:spLocks noChangeArrowheads="1"/>
          </p:cNvSpPr>
          <p:nvPr/>
        </p:nvSpPr>
        <p:spPr bwMode="auto">
          <a:xfrm>
            <a:off x="7466013" y="1317625"/>
            <a:ext cx="1220787"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Ⅱ-22</a:t>
            </a:r>
            <a:r>
              <a:rPr lang="ja-JP" altLang="en-US" sz="1600" b="1" dirty="0">
                <a:latin typeface="+mn-lt"/>
                <a:ea typeface="+mn-ea"/>
              </a:rPr>
              <a:t> </a:t>
            </a:r>
            <a:r>
              <a:rPr lang="en-US" altLang="ja-JP" sz="1600" b="1" dirty="0">
                <a:latin typeface="+mn-lt"/>
                <a:ea typeface="+mn-ea"/>
              </a:rPr>
              <a:t>p60</a:t>
            </a:r>
            <a:endParaRPr lang="ja-JP" altLang="en-US" sz="1600" b="1" dirty="0">
              <a:latin typeface="+mn-lt"/>
              <a:ea typeface="+mn-ea"/>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ChangeArrowheads="1"/>
          </p:cNvSpPr>
          <p:nvPr/>
        </p:nvSpPr>
        <p:spPr bwMode="auto">
          <a:xfrm>
            <a:off x="457200" y="469900"/>
            <a:ext cx="8229600" cy="754063"/>
          </a:xfrm>
          <a:prstGeom prst="rect">
            <a:avLst/>
          </a:prstGeom>
          <a:solidFill>
            <a:schemeClr val="accent1"/>
          </a:solid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en-US" altLang="ja-JP" b="1" dirty="0">
                <a:latin typeface="+mn-lt"/>
                <a:ea typeface="+mn-ea"/>
              </a:rPr>
              <a:t>MF</a:t>
            </a:r>
            <a:r>
              <a:rPr lang="ja-JP" altLang="en-US" b="1" dirty="0">
                <a:latin typeface="+mn-lt"/>
                <a:ea typeface="+mn-ea"/>
              </a:rPr>
              <a:t>変更管理</a:t>
            </a:r>
          </a:p>
        </p:txBody>
      </p:sp>
      <p:sp>
        <p:nvSpPr>
          <p:cNvPr id="16387" name="スライド番号プレースホルダ 4"/>
          <p:cNvSpPr>
            <a:spLocks noGrp="1"/>
          </p:cNvSpPr>
          <p:nvPr>
            <p:ph type="sldNum"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E8B68917-5788-412E-842A-4B205E159C7E}" type="slidenum">
              <a:rPr kumimoji="0" lang="en-US" altLang="ja-JP" sz="1200"/>
              <a:pPr>
                <a:spcBef>
                  <a:spcPct val="0"/>
                </a:spcBef>
                <a:buClrTx/>
                <a:buSzTx/>
                <a:buFontTx/>
                <a:buNone/>
              </a:pPr>
              <a:t>6</a:t>
            </a:fld>
            <a:endParaRPr kumimoji="0" lang="en-US" altLang="ja-JP" sz="1200"/>
          </a:p>
        </p:txBody>
      </p:sp>
      <p:sp>
        <p:nvSpPr>
          <p:cNvPr id="14340" name="Rectangle 3"/>
          <p:cNvSpPr>
            <a:spLocks noGrp="1" noChangeArrowheads="1"/>
          </p:cNvSpPr>
          <p:nvPr>
            <p:ph type="body" idx="1"/>
          </p:nvPr>
        </p:nvSpPr>
        <p:spPr>
          <a:xfrm>
            <a:off x="754063" y="1392238"/>
            <a:ext cx="8137525" cy="2852737"/>
          </a:xfrm>
        </p:spPr>
        <p:txBody>
          <a:bodyPr/>
          <a:lstStyle/>
          <a:p>
            <a:pPr eaLnBrk="1" hangingPunct="1">
              <a:lnSpc>
                <a:spcPct val="80000"/>
              </a:lnSpc>
              <a:buFont typeface="Wingdings" panose="05000000000000000000" pitchFamily="2" charset="2"/>
              <a:buNone/>
              <a:defRPr/>
            </a:pPr>
            <a:r>
              <a:rPr lang="ja-JP" altLang="en-US" sz="2200" b="1" u="sng" dirty="0"/>
              <a:t>２） 軽微な変更の届出</a:t>
            </a:r>
          </a:p>
          <a:p>
            <a:pPr eaLnBrk="1" hangingPunct="1">
              <a:lnSpc>
                <a:spcPct val="80000"/>
              </a:lnSpc>
              <a:defRPr/>
            </a:pPr>
            <a:r>
              <a:rPr lang="ja-JP" altLang="en-US" sz="2200" dirty="0"/>
              <a:t>届出書様式百二十五：原薬等登録原簿軽微変更届書</a:t>
            </a:r>
            <a:endParaRPr lang="en-US" altLang="ja-JP" sz="2200" dirty="0"/>
          </a:p>
          <a:p>
            <a:pPr marL="0" indent="0" eaLnBrk="1" hangingPunct="1">
              <a:lnSpc>
                <a:spcPct val="80000"/>
              </a:lnSpc>
              <a:buFont typeface="Wingdings" panose="05000000000000000000" pitchFamily="2" charset="2"/>
              <a:buNone/>
              <a:defRPr/>
            </a:pPr>
            <a:r>
              <a:rPr lang="ja-JP" altLang="en-US" sz="2200" dirty="0"/>
              <a:t>　　　　　　　　　　　　　　　　</a:t>
            </a:r>
            <a:r>
              <a:rPr lang="en-US" altLang="ja-JP" sz="2200" dirty="0"/>
              <a:t>(FD</a:t>
            </a:r>
            <a:r>
              <a:rPr lang="ja-JP" altLang="en-US" sz="2200" dirty="0"/>
              <a:t>申請の様式：</a:t>
            </a:r>
            <a:r>
              <a:rPr lang="en-US" altLang="ja-JP" sz="2200" dirty="0"/>
              <a:t>H21)</a:t>
            </a:r>
            <a:endParaRPr lang="ja-JP" altLang="en-US" sz="2200" dirty="0"/>
          </a:p>
          <a:p>
            <a:pPr eaLnBrk="1" hangingPunct="1">
              <a:lnSpc>
                <a:spcPct val="80000"/>
              </a:lnSpc>
              <a:defRPr/>
            </a:pPr>
            <a:r>
              <a:rPr lang="ja-JP" altLang="en-US" sz="2200" dirty="0"/>
              <a:t>提出書類：軽微変更届書一式（正本</a:t>
            </a:r>
            <a:r>
              <a:rPr lang="en-US" altLang="ja-JP" sz="2200" dirty="0"/>
              <a:t>1</a:t>
            </a:r>
            <a:r>
              <a:rPr lang="ja-JP" altLang="en-US" sz="2200" dirty="0"/>
              <a:t>通及び電子形式</a:t>
            </a:r>
            <a:r>
              <a:rPr lang="en-US" altLang="ja-JP" sz="2200" dirty="0"/>
              <a:t>FD</a:t>
            </a:r>
            <a:r>
              <a:rPr lang="ja-JP" altLang="en-US" sz="2200" dirty="0"/>
              <a:t>の資料）、添付資料（電子媒体</a:t>
            </a:r>
            <a:r>
              <a:rPr lang="en-US" altLang="ja-JP" sz="2200" dirty="0"/>
              <a:t>CD-R</a:t>
            </a:r>
            <a:r>
              <a:rPr lang="ja-JP" altLang="en-US" sz="2200" dirty="0"/>
              <a:t>）、別紙ファイル（構造式、</a:t>
            </a:r>
            <a:r>
              <a:rPr lang="ja-JP" altLang="en-US" sz="2200" b="1" u="sng" dirty="0">
                <a:solidFill>
                  <a:srgbClr val="FF0000"/>
                </a:solidFill>
              </a:rPr>
              <a:t>宣誓書</a:t>
            </a:r>
            <a:r>
              <a:rPr lang="ja-JP" altLang="en-US" sz="2200" dirty="0"/>
              <a:t>、新旧対照表、引用製剤一覧表等）、添付資料ファイル（製造工程流れ図、一変及び軽微事項の設定根拠）等。</a:t>
            </a:r>
            <a:endParaRPr lang="en-US" altLang="ja-JP" sz="2200" dirty="0"/>
          </a:p>
          <a:p>
            <a:pPr eaLnBrk="1" hangingPunct="1">
              <a:lnSpc>
                <a:spcPct val="80000"/>
              </a:lnSpc>
              <a:defRPr/>
            </a:pPr>
            <a:r>
              <a:rPr lang="ja-JP" altLang="en-US" sz="2200" dirty="0"/>
              <a:t>届出期日：当該変更日から</a:t>
            </a:r>
            <a:r>
              <a:rPr lang="en-US" altLang="ja-JP" sz="2200" dirty="0"/>
              <a:t>30</a:t>
            </a:r>
            <a:r>
              <a:rPr lang="ja-JP" altLang="en-US" sz="2200" dirty="0"/>
              <a:t>日以内に提出する。</a:t>
            </a:r>
            <a:endParaRPr lang="en-US" altLang="ja-JP" sz="2200" dirty="0"/>
          </a:p>
          <a:p>
            <a:pPr eaLnBrk="1" hangingPunct="1">
              <a:lnSpc>
                <a:spcPct val="80000"/>
              </a:lnSpc>
              <a:defRPr/>
            </a:pPr>
            <a:endParaRPr lang="en-US" altLang="ja-JP" sz="2200" dirty="0"/>
          </a:p>
        </p:txBody>
      </p:sp>
      <p:sp>
        <p:nvSpPr>
          <p:cNvPr id="16389" name="フッター プレースホルダ 6"/>
          <p:cNvSpPr>
            <a:spLocks noGrp="1"/>
          </p:cNvSpPr>
          <p:nvPr>
            <p:ph type="ftr" sz="quarter" idx="10"/>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defRPr/>
            </a:pPr>
            <a:r>
              <a:rPr kumimoji="0" lang="en-US" altLang="ja-JP" sz="1200">
                <a:latin typeface="+mn-lt"/>
                <a:ea typeface="+mn-ea"/>
              </a:rPr>
              <a:t>日本医薬品原薬工業会　法規委員会</a:t>
            </a:r>
          </a:p>
        </p:txBody>
      </p:sp>
      <p:sp>
        <p:nvSpPr>
          <p:cNvPr id="11" name="Rectangle 3"/>
          <p:cNvSpPr txBox="1">
            <a:spLocks noChangeArrowheads="1"/>
          </p:cNvSpPr>
          <p:nvPr/>
        </p:nvSpPr>
        <p:spPr bwMode="auto">
          <a:xfrm>
            <a:off x="742950" y="4413250"/>
            <a:ext cx="8148638" cy="2200275"/>
          </a:xfrm>
          <a:prstGeom prst="rect">
            <a:avLst/>
          </a:prstGeom>
          <a:noFill/>
          <a:ln>
            <a:noFill/>
          </a:ln>
          <a:effectLst/>
        </p:spPr>
        <p:txBody>
          <a:bodyPr/>
          <a:lst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a:lstStyle>
          <a:p>
            <a:pPr eaLnBrk="1" hangingPunct="1">
              <a:lnSpc>
                <a:spcPct val="80000"/>
              </a:lnSpc>
              <a:buFont typeface="Wingdings" panose="05000000000000000000" pitchFamily="2" charset="2"/>
              <a:buNone/>
              <a:defRPr/>
            </a:pPr>
            <a:r>
              <a:rPr lang="en-US" altLang="ja-JP" sz="2200" b="1" u="sng" kern="0" dirty="0"/>
              <a:t>※</a:t>
            </a:r>
            <a:r>
              <a:rPr lang="ja-JP" altLang="en-US" sz="2200" b="1" u="sng" kern="0" dirty="0"/>
              <a:t>　変更が認められない事項</a:t>
            </a:r>
          </a:p>
          <a:p>
            <a:pPr eaLnBrk="1" hangingPunct="1">
              <a:lnSpc>
                <a:spcPct val="80000"/>
              </a:lnSpc>
              <a:defRPr/>
            </a:pPr>
            <a:r>
              <a:rPr lang="ja-JP" altLang="en-US" sz="2200" dirty="0"/>
              <a:t>添付資料のみに係る変更</a:t>
            </a:r>
            <a:endParaRPr lang="ja-JP" altLang="en-US" sz="2200" kern="0" dirty="0"/>
          </a:p>
          <a:p>
            <a:pPr eaLnBrk="1" hangingPunct="1">
              <a:lnSpc>
                <a:spcPct val="80000"/>
              </a:lnSpc>
              <a:defRPr/>
            </a:pPr>
            <a:r>
              <a:rPr lang="ja-JP" altLang="en-US" sz="2200" dirty="0"/>
              <a:t>販売名の変更</a:t>
            </a:r>
            <a:endParaRPr lang="en-US" altLang="ja-JP" sz="2200" dirty="0"/>
          </a:p>
          <a:p>
            <a:pPr eaLnBrk="1" hangingPunct="1">
              <a:lnSpc>
                <a:spcPct val="80000"/>
              </a:lnSpc>
              <a:defRPr/>
            </a:pPr>
            <a:r>
              <a:rPr lang="ja-JP" altLang="en-US" sz="2200" dirty="0"/>
              <a:t>変更により原薬等の本質が変わる恐れがある場合</a:t>
            </a:r>
            <a:endParaRPr lang="en-US" altLang="ja-JP" sz="2200" kern="0" dirty="0"/>
          </a:p>
          <a:p>
            <a:pPr>
              <a:lnSpc>
                <a:spcPct val="80000"/>
              </a:lnSpc>
              <a:defRPr/>
            </a:pPr>
            <a:r>
              <a:rPr lang="ja-JP" altLang="en-US" sz="2200" spc="-70" dirty="0"/>
              <a:t>ウシ等由来原材料である成分を、非ウシ等由来原材料に変更する</a:t>
            </a:r>
            <a:endParaRPr lang="en-US" altLang="ja-JP" sz="2200" kern="0" spc="-70" dirty="0"/>
          </a:p>
          <a:p>
            <a:pPr eaLnBrk="1" hangingPunct="1">
              <a:lnSpc>
                <a:spcPct val="80000"/>
              </a:lnSpc>
              <a:defRPr/>
            </a:pPr>
            <a:endParaRPr lang="en-US" altLang="ja-JP" sz="2200" kern="0" dirty="0"/>
          </a:p>
        </p:txBody>
      </p:sp>
      <p:sp>
        <p:nvSpPr>
          <p:cNvPr id="16391" name="テキスト ボックス 9"/>
          <p:cNvSpPr txBox="1">
            <a:spLocks noChangeArrowheads="1"/>
          </p:cNvSpPr>
          <p:nvPr/>
        </p:nvSpPr>
        <p:spPr bwMode="auto">
          <a:xfrm>
            <a:off x="5562600" y="1317625"/>
            <a:ext cx="3124200"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None/>
              <a:defRPr/>
            </a:pPr>
            <a:r>
              <a:rPr lang="en-US" altLang="ja-JP" sz="1600" b="1" dirty="0">
                <a:latin typeface="+mn-lt"/>
                <a:ea typeface="+mn-ea"/>
              </a:rPr>
              <a:t>Ⅱ-22</a:t>
            </a:r>
            <a:r>
              <a:rPr lang="ja-JP" altLang="en-US" sz="1600" b="1" dirty="0">
                <a:latin typeface="+mn-lt"/>
                <a:ea typeface="+mn-ea"/>
              </a:rPr>
              <a:t> </a:t>
            </a:r>
            <a:r>
              <a:rPr lang="en-US" altLang="ja-JP" sz="1600" b="1" dirty="0">
                <a:latin typeface="+mn-lt"/>
                <a:ea typeface="+mn-ea"/>
              </a:rPr>
              <a:t>p60,Ⅱ-25</a:t>
            </a:r>
            <a:r>
              <a:rPr lang="en-US" altLang="ja-JP" sz="1600" b="1" dirty="0"/>
              <a:t>〜</a:t>
            </a:r>
            <a:r>
              <a:rPr lang="en-US" altLang="ja-JP" sz="1600" b="1" dirty="0">
                <a:latin typeface="+mn-lt"/>
                <a:ea typeface="+mn-ea"/>
              </a:rPr>
              <a:t>27 p63</a:t>
            </a:r>
            <a:r>
              <a:rPr lang="en-US" altLang="ja-JP" sz="1600" b="1" dirty="0"/>
              <a:t>〜</a:t>
            </a:r>
            <a:r>
              <a:rPr lang="en-US" altLang="ja-JP" sz="1600" b="1" dirty="0">
                <a:latin typeface="+mn-lt"/>
                <a:ea typeface="+mn-ea"/>
              </a:rPr>
              <a:t>65</a:t>
            </a:r>
            <a:endParaRPr lang="ja-JP" altLang="en-US" sz="1600" b="1" dirty="0">
              <a:latin typeface="+mn-lt"/>
              <a:ea typeface="+mn-ea"/>
            </a:endParaRPr>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軽微変更届出の範囲（その１）</a:t>
            </a:r>
          </a:p>
        </p:txBody>
      </p:sp>
      <p:sp>
        <p:nvSpPr>
          <p:cNvPr id="18436" name="タイトル 1"/>
          <p:cNvSpPr txBox="1">
            <a:spLocks/>
          </p:cNvSpPr>
          <p:nvPr/>
        </p:nvSpPr>
        <p:spPr bwMode="auto">
          <a:xfrm>
            <a:off x="479425" y="2546429"/>
            <a:ext cx="8229600" cy="3055716"/>
          </a:xfrm>
          <a:prstGeom prst="rect">
            <a:avLst/>
          </a:prstGeom>
          <a:noFill/>
          <a:ln/>
        </p:spPr>
        <p:style>
          <a:lnRef idx="2">
            <a:schemeClr val="accent3"/>
          </a:lnRef>
          <a:fillRef idx="1">
            <a:schemeClr val="lt1"/>
          </a:fillRef>
          <a:effectRef idx="0">
            <a:schemeClr val="accent3"/>
          </a:effectRef>
          <a:fontRef idx="minor">
            <a:schemeClr val="dk1"/>
          </a:fontRef>
        </p:style>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ja-JP" altLang="en-US" sz="2400" dirty="0">
                <a:latin typeface="+mn-lt"/>
                <a:ea typeface="+mn-ea"/>
              </a:rPr>
              <a:t>① 原薬等の本質、特性、性能及び安全性に影響を与える</a:t>
            </a:r>
            <a:endParaRPr lang="en-US" altLang="ja-JP" sz="2400" dirty="0">
              <a:latin typeface="+mn-lt"/>
              <a:ea typeface="+mn-ea"/>
            </a:endParaRPr>
          </a:p>
          <a:p>
            <a:pPr eaLnBrk="1" hangingPunct="1">
              <a:spcBef>
                <a:spcPct val="0"/>
              </a:spcBef>
              <a:buClrTx/>
              <a:buSzPct val="100000"/>
              <a:buFont typeface="Wingdings" panose="05000000000000000000" pitchFamily="2" charset="2"/>
              <a:buNone/>
              <a:defRPr/>
            </a:pPr>
            <a:r>
              <a:rPr lang="ja-JP" altLang="en-US" sz="2400" dirty="0">
                <a:latin typeface="+mn-lt"/>
                <a:ea typeface="+mn-ea"/>
              </a:rPr>
              <a:t>　  製造方法等の変更</a:t>
            </a:r>
            <a:endParaRPr lang="en-US" altLang="ja-JP" sz="2400" dirty="0">
              <a:latin typeface="+mn-lt"/>
              <a:ea typeface="+mn-ea"/>
            </a:endParaRPr>
          </a:p>
          <a:p>
            <a:pPr eaLnBrk="1" hangingPunct="1">
              <a:spcBef>
                <a:spcPct val="0"/>
              </a:spcBef>
              <a:buClrTx/>
              <a:buSzPct val="100000"/>
              <a:buFont typeface="Wingdings" panose="05000000000000000000" pitchFamily="2" charset="2"/>
              <a:buNone/>
              <a:defRPr/>
            </a:pPr>
            <a:r>
              <a:rPr lang="ja-JP" altLang="en-US" sz="2400" dirty="0">
                <a:latin typeface="+mn-lt"/>
                <a:ea typeface="+mn-ea"/>
              </a:rPr>
              <a:t>② 規格及び試験方法に掲げる事項の削除又は規格の変更</a:t>
            </a:r>
            <a:endParaRPr lang="en-US" altLang="ja-JP" sz="2400" dirty="0">
              <a:latin typeface="+mn-lt"/>
              <a:ea typeface="+mn-ea"/>
            </a:endParaRPr>
          </a:p>
          <a:p>
            <a:pPr eaLnBrk="1" hangingPunct="1">
              <a:spcBef>
                <a:spcPct val="0"/>
              </a:spcBef>
              <a:buClrTx/>
              <a:buSzPct val="100000"/>
              <a:buFont typeface="Wingdings" panose="05000000000000000000" pitchFamily="2" charset="2"/>
              <a:buNone/>
              <a:defRPr/>
            </a:pPr>
            <a:r>
              <a:rPr lang="ja-JP" altLang="en-US" sz="2400" dirty="0">
                <a:latin typeface="+mn-lt"/>
                <a:ea typeface="+mn-ea"/>
              </a:rPr>
              <a:t>③ 病原因子の不活化又は除去方法等に関する変更</a:t>
            </a:r>
            <a:endParaRPr lang="en-US" altLang="ja-JP" sz="2400" dirty="0">
              <a:latin typeface="+mn-lt"/>
              <a:ea typeface="+mn-ea"/>
            </a:endParaRPr>
          </a:p>
          <a:p>
            <a:pPr eaLnBrk="1" hangingPunct="1">
              <a:spcBef>
                <a:spcPct val="0"/>
              </a:spcBef>
              <a:buClrTx/>
              <a:buSzPct val="100000"/>
              <a:buFont typeface="Wingdings" panose="05000000000000000000" pitchFamily="2" charset="2"/>
              <a:buNone/>
              <a:defRPr/>
            </a:pPr>
            <a:r>
              <a:rPr lang="ja-JP" altLang="en-US" sz="2400" dirty="0">
                <a:latin typeface="+mn-lt"/>
                <a:ea typeface="+mn-ea"/>
              </a:rPr>
              <a:t>④ ①から③に掲げる変更のほか品質、有効性及び安全性に</a:t>
            </a:r>
            <a:endParaRPr lang="en-US" altLang="ja-JP" sz="2400" dirty="0">
              <a:latin typeface="+mn-lt"/>
              <a:ea typeface="+mn-ea"/>
            </a:endParaRPr>
          </a:p>
          <a:p>
            <a:pPr eaLnBrk="1" hangingPunct="1">
              <a:spcBef>
                <a:spcPct val="0"/>
              </a:spcBef>
              <a:buClrTx/>
              <a:buSzPct val="100000"/>
              <a:buNone/>
              <a:defRPr/>
            </a:pPr>
            <a:r>
              <a:rPr lang="ja-JP" altLang="en-US" sz="2400" dirty="0">
                <a:latin typeface="+mn-lt"/>
                <a:ea typeface="+mn-ea"/>
              </a:rPr>
              <a:t>　  影響を与えるおそれのあるもの</a:t>
            </a:r>
            <a:endParaRPr lang="en-US" altLang="ja-JP" sz="2400" dirty="0">
              <a:latin typeface="+mn-lt"/>
              <a:ea typeface="+mn-ea"/>
            </a:endParaRPr>
          </a:p>
          <a:p>
            <a:pPr eaLnBrk="1" hangingPunct="1">
              <a:spcBef>
                <a:spcPct val="0"/>
              </a:spcBef>
              <a:buClrTx/>
              <a:buSzPct val="100000"/>
              <a:buNone/>
              <a:defRPr/>
            </a:pPr>
            <a:endParaRPr lang="en-US" altLang="ja-JP" sz="2400" dirty="0">
              <a:solidFill>
                <a:srgbClr val="0000FF"/>
              </a:solidFill>
              <a:latin typeface="+mn-lt"/>
              <a:ea typeface="+mn-ea"/>
            </a:endParaRPr>
          </a:p>
          <a:p>
            <a:pPr eaLnBrk="1" hangingPunct="1">
              <a:spcBef>
                <a:spcPct val="0"/>
              </a:spcBef>
              <a:buClrTx/>
              <a:buSzPct val="100000"/>
              <a:buNone/>
              <a:defRPr/>
            </a:pPr>
            <a:r>
              <a:rPr lang="ja-JP" altLang="en-US" sz="2400" dirty="0">
                <a:latin typeface="+mn-lt"/>
                <a:ea typeface="+mn-ea"/>
              </a:rPr>
              <a:t>参考：製販業者の製剤の承認事項の場合（則</a:t>
            </a:r>
            <a:r>
              <a:rPr lang="en-US" altLang="ja-JP" sz="2400" dirty="0">
                <a:latin typeface="+mn-lt"/>
                <a:ea typeface="+mn-ea"/>
              </a:rPr>
              <a:t>47</a:t>
            </a:r>
            <a:r>
              <a:rPr lang="ja-JP" altLang="en-US" sz="2400" dirty="0">
                <a:latin typeface="+mn-lt"/>
                <a:ea typeface="+mn-ea"/>
              </a:rPr>
              <a:t>条）</a:t>
            </a:r>
            <a:endParaRPr lang="en-US" altLang="ja-JP" sz="2400" dirty="0">
              <a:latin typeface="+mn-lt"/>
              <a:ea typeface="+mn-ea"/>
            </a:endParaRPr>
          </a:p>
        </p:txBody>
      </p:sp>
      <p:sp>
        <p:nvSpPr>
          <p:cNvPr id="20484"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a:latin typeface="+mn-lt"/>
                <a:ea typeface="+mn-ea"/>
              </a:rPr>
              <a:t>軽微変更届出の範囲（その１）</a:t>
            </a:r>
          </a:p>
        </p:txBody>
      </p:sp>
      <p:sp>
        <p:nvSpPr>
          <p:cNvPr id="20485"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20486"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FC88917D-C748-4BFA-B6BC-7B06CD21120C}" type="slidenum">
              <a:rPr kumimoji="0" lang="en-US" altLang="ja-JP" sz="1200"/>
              <a:pPr>
                <a:spcBef>
                  <a:spcPct val="0"/>
                </a:spcBef>
                <a:buClrTx/>
                <a:buSzTx/>
                <a:buFontTx/>
                <a:buNone/>
              </a:pPr>
              <a:t>7</a:t>
            </a:fld>
            <a:endParaRPr kumimoji="0" lang="en-US" altLang="ja-JP" sz="1200"/>
          </a:p>
        </p:txBody>
      </p:sp>
      <p:sp>
        <p:nvSpPr>
          <p:cNvPr id="20487" name="テキスト ボックス 7"/>
          <p:cNvSpPr txBox="1">
            <a:spLocks noChangeArrowheads="1"/>
          </p:cNvSpPr>
          <p:nvPr/>
        </p:nvSpPr>
        <p:spPr bwMode="auto">
          <a:xfrm>
            <a:off x="7477125" y="1317625"/>
            <a:ext cx="1209675"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Ⅱ-25 p63</a:t>
            </a:r>
            <a:endParaRPr lang="ja-JP" altLang="en-US" sz="1600" b="1" dirty="0">
              <a:latin typeface="+mn-lt"/>
              <a:ea typeface="+mn-ea"/>
            </a:endParaRPr>
          </a:p>
        </p:txBody>
      </p:sp>
      <p:sp>
        <p:nvSpPr>
          <p:cNvPr id="2" name="テキスト ボックス 1"/>
          <p:cNvSpPr txBox="1"/>
          <p:nvPr/>
        </p:nvSpPr>
        <p:spPr>
          <a:xfrm>
            <a:off x="305747" y="1900174"/>
            <a:ext cx="8838253" cy="523220"/>
          </a:xfrm>
          <a:prstGeom prst="rect">
            <a:avLst/>
          </a:prstGeom>
          <a:noFill/>
        </p:spPr>
        <p:txBody>
          <a:bodyPr wrap="none">
            <a:spAutoFit/>
          </a:bodyPr>
          <a:lstStyle/>
          <a:p>
            <a:pPr>
              <a:defRPr/>
            </a:pPr>
            <a:r>
              <a:rPr lang="en-US" altLang="ja-JP" sz="2800" u="sng" spc="-130" dirty="0">
                <a:effectLst>
                  <a:outerShdw blurRad="38100" dist="38100" dir="2700000" algn="tl">
                    <a:srgbClr val="000000">
                      <a:alpha val="43137"/>
                    </a:srgbClr>
                  </a:outerShdw>
                </a:effectLst>
                <a:latin typeface="+mn-lt"/>
                <a:ea typeface="+mn-ea"/>
              </a:rPr>
              <a:t>MF</a:t>
            </a:r>
            <a:r>
              <a:rPr lang="ja-JP" altLang="en-US" sz="2800" u="sng" spc="-130" dirty="0">
                <a:effectLst>
                  <a:outerShdw blurRad="38100" dist="38100" dir="2700000" algn="tl">
                    <a:srgbClr val="000000">
                      <a:alpha val="43137"/>
                    </a:srgbClr>
                  </a:outerShdw>
                </a:effectLst>
                <a:latin typeface="+mn-lt"/>
                <a:ea typeface="+mn-ea"/>
              </a:rPr>
              <a:t>の軽微変更の範囲に</a:t>
            </a:r>
            <a:r>
              <a:rPr lang="ja-JP" altLang="en-US" sz="2800" u="sng" spc="-130" dirty="0">
                <a:solidFill>
                  <a:srgbClr val="FF0000"/>
                </a:solidFill>
                <a:effectLst>
                  <a:outerShdw blurRad="38100" dist="38100" dir="2700000" algn="tl">
                    <a:srgbClr val="000000">
                      <a:alpha val="43137"/>
                    </a:srgbClr>
                  </a:outerShdw>
                </a:effectLst>
                <a:latin typeface="+mn-lt"/>
                <a:ea typeface="+mn-ea"/>
              </a:rPr>
              <a:t>あてはまらない</a:t>
            </a:r>
            <a:r>
              <a:rPr lang="ja-JP" altLang="en-US" sz="2800" u="sng" spc="-130" dirty="0">
                <a:effectLst>
                  <a:outerShdw blurRad="38100" dist="38100" dir="2700000" algn="tl">
                    <a:srgbClr val="000000">
                      <a:alpha val="43137"/>
                    </a:srgbClr>
                  </a:outerShdw>
                </a:effectLst>
                <a:latin typeface="+mn-lt"/>
                <a:ea typeface="+mn-ea"/>
              </a:rPr>
              <a:t>事項（則</a:t>
            </a:r>
            <a:r>
              <a:rPr lang="en-US" altLang="ja-JP" sz="2800" u="sng" spc="-130" dirty="0">
                <a:effectLst>
                  <a:outerShdw blurRad="38100" dist="38100" dir="2700000" algn="tl">
                    <a:srgbClr val="000000">
                      <a:alpha val="43137"/>
                    </a:srgbClr>
                  </a:outerShdw>
                </a:effectLst>
                <a:latin typeface="+mn-lt"/>
                <a:ea typeface="+mn-ea"/>
              </a:rPr>
              <a:t>280</a:t>
            </a:r>
            <a:r>
              <a:rPr lang="ja-JP" altLang="en-US" sz="2800" u="sng" spc="-130" dirty="0">
                <a:effectLst>
                  <a:outerShdw blurRad="38100" dist="38100" dir="2700000" algn="tl">
                    <a:srgbClr val="000000">
                      <a:alpha val="43137"/>
                    </a:srgbClr>
                  </a:outerShdw>
                </a:effectLst>
                <a:latin typeface="+mn-lt"/>
                <a:ea typeface="+mn-ea"/>
              </a:rPr>
              <a:t>条の</a:t>
            </a:r>
            <a:r>
              <a:rPr lang="en-US" altLang="ja-JP" sz="2800" u="sng" spc="-130" dirty="0">
                <a:effectLst>
                  <a:outerShdw blurRad="38100" dist="38100" dir="2700000" algn="tl">
                    <a:srgbClr val="000000">
                      <a:alpha val="43137"/>
                    </a:srgbClr>
                  </a:outerShdw>
                </a:effectLst>
                <a:latin typeface="+mn-lt"/>
                <a:ea typeface="+mn-ea"/>
              </a:rPr>
              <a:t>11</a:t>
            </a:r>
            <a:r>
              <a:rPr lang="ja-JP" altLang="en-US" sz="2800" u="sng" spc="-130" dirty="0">
                <a:effectLst>
                  <a:outerShdw blurRad="38100" dist="38100" dir="2700000" algn="tl">
                    <a:srgbClr val="000000">
                      <a:alpha val="43137"/>
                    </a:srgbClr>
                  </a:outerShdw>
                </a:effectLst>
                <a:latin typeface="+mn-lt"/>
                <a:ea typeface="+mn-ea"/>
              </a:rPr>
              <a:t>）</a:t>
            </a:r>
            <a:endParaRPr lang="en-US" altLang="ja-JP" sz="2800" u="sng" spc="-130" dirty="0">
              <a:effectLst>
                <a:outerShdw blurRad="38100" dist="38100" dir="2700000" algn="tl">
                  <a:srgbClr val="000000">
                    <a:alpha val="43137"/>
                  </a:srgbClr>
                </a:outerShdw>
              </a:effectLst>
              <a:latin typeface="+mn-lt"/>
              <a:ea typeface="+mn-ea"/>
            </a:endParaRPr>
          </a:p>
        </p:txBody>
      </p:sp>
      <p:sp>
        <p:nvSpPr>
          <p:cNvPr id="3" name="タイトル 1">
            <a:extLst>
              <a:ext uri="{FF2B5EF4-FFF2-40B4-BE49-F238E27FC236}">
                <a16:creationId xmlns:a16="http://schemas.microsoft.com/office/drawing/2014/main" id="{47DDA6D4-467A-2BC2-02D0-A33322C9723F}"/>
              </a:ext>
            </a:extLst>
          </p:cNvPr>
          <p:cNvSpPr txBox="1">
            <a:spLocks/>
          </p:cNvSpPr>
          <p:nvPr/>
        </p:nvSpPr>
        <p:spPr bwMode="auto">
          <a:xfrm>
            <a:off x="563628" y="5791200"/>
            <a:ext cx="7900856" cy="457200"/>
          </a:xfrm>
          <a:prstGeom prst="rect">
            <a:avLst/>
          </a:prstGeom>
          <a:noFill/>
          <a:ln>
            <a:solidFill>
              <a:srgbClr val="0000FF"/>
            </a:solidFill>
            <a:prstDash val="dash"/>
          </a:ln>
        </p:spPr>
        <p:style>
          <a:lnRef idx="2">
            <a:schemeClr val="accent3"/>
          </a:lnRef>
          <a:fillRef idx="1">
            <a:schemeClr val="lt1"/>
          </a:fillRef>
          <a:effectRef idx="0">
            <a:schemeClr val="accent3"/>
          </a:effectRef>
          <a:fontRef idx="minor">
            <a:schemeClr val="dk1"/>
          </a:fontRef>
        </p:style>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ja-JP" altLang="en-US" sz="1600" dirty="0">
                <a:solidFill>
                  <a:srgbClr val="0000FF"/>
                </a:solidFill>
                <a:latin typeface="+mn-lt"/>
                <a:ea typeface="+mn-ea"/>
              </a:rPr>
              <a:t>注）原薬取扱いの手引き</a:t>
            </a:r>
            <a:r>
              <a:rPr lang="en-US" altLang="ja-JP" sz="1600" dirty="0">
                <a:solidFill>
                  <a:srgbClr val="0000FF"/>
                </a:solidFill>
                <a:latin typeface="+mn-lt"/>
                <a:ea typeface="+mn-ea"/>
              </a:rPr>
              <a:t>2022</a:t>
            </a:r>
            <a:r>
              <a:rPr lang="ja-JP" altLang="en-US" sz="1600" dirty="0">
                <a:solidFill>
                  <a:srgbClr val="0000FF"/>
                </a:solidFill>
                <a:latin typeface="+mn-lt"/>
                <a:ea typeface="+mn-ea"/>
              </a:rPr>
              <a:t>年版　</a:t>
            </a:r>
            <a:r>
              <a:rPr lang="en-US" altLang="ja-JP" sz="1600" dirty="0">
                <a:solidFill>
                  <a:srgbClr val="0000FF"/>
                </a:solidFill>
                <a:latin typeface="+mn-lt"/>
                <a:ea typeface="+mn-ea"/>
              </a:rPr>
              <a:t>Ⅱ-25</a:t>
            </a:r>
            <a:r>
              <a:rPr lang="ja-JP" altLang="en-US" sz="1600" dirty="0">
                <a:solidFill>
                  <a:srgbClr val="0000FF"/>
                </a:solidFill>
                <a:latin typeface="+mn-lt"/>
                <a:ea typeface="+mn-ea"/>
              </a:rPr>
              <a:t>　</a:t>
            </a:r>
            <a:r>
              <a:rPr lang="en-US" altLang="ja-JP" sz="1600" dirty="0">
                <a:solidFill>
                  <a:srgbClr val="0000FF"/>
                </a:solidFill>
                <a:latin typeface="+mn-lt"/>
                <a:ea typeface="+mn-ea"/>
              </a:rPr>
              <a:t>P63 </a:t>
            </a:r>
            <a:r>
              <a:rPr lang="ja-JP" altLang="en-US" sz="1600" dirty="0">
                <a:solidFill>
                  <a:srgbClr val="0000FF"/>
                </a:solidFill>
                <a:latin typeface="+mn-lt"/>
                <a:ea typeface="+mn-ea"/>
              </a:rPr>
              <a:t>では、上記②が誤って削除されています。</a:t>
            </a:r>
            <a:endParaRPr lang="en-US" altLang="ja-JP" sz="1600" dirty="0">
              <a:solidFill>
                <a:srgbClr val="0000FF"/>
              </a:solidFill>
              <a:latin typeface="+mn-lt"/>
              <a:ea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軽微変更届出の範囲（その２）</a:t>
            </a:r>
          </a:p>
        </p:txBody>
      </p:sp>
      <p:sp>
        <p:nvSpPr>
          <p:cNvPr id="22531" name="タイトル 1"/>
          <p:cNvSpPr txBox="1">
            <a:spLocks/>
          </p:cNvSpPr>
          <p:nvPr/>
        </p:nvSpPr>
        <p:spPr bwMode="auto">
          <a:xfrm>
            <a:off x="419100" y="5729288"/>
            <a:ext cx="5578475" cy="873125"/>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spcBef>
                <a:spcPct val="0"/>
              </a:spcBef>
              <a:buClrTx/>
              <a:buSzPct val="100000"/>
              <a:buFont typeface="Wingdings" panose="05000000000000000000" pitchFamily="2" charset="2"/>
              <a:buNone/>
              <a:defRPr/>
            </a:pPr>
            <a:r>
              <a:rPr lang="ja-JP" altLang="en-US" sz="2400">
                <a:latin typeface="+mn-lt"/>
                <a:ea typeface="+mn-ea"/>
              </a:rPr>
              <a:t>・製造所の名称のみの変更</a:t>
            </a:r>
            <a:endParaRPr lang="en-US" altLang="ja-JP" sz="2400">
              <a:latin typeface="+mn-lt"/>
              <a:ea typeface="+mn-ea"/>
            </a:endParaRPr>
          </a:p>
          <a:p>
            <a:pPr eaLnBrk="1" hangingPunct="1">
              <a:lnSpc>
                <a:spcPct val="80000"/>
              </a:lnSpc>
              <a:spcBef>
                <a:spcPct val="0"/>
              </a:spcBef>
              <a:buClrTx/>
              <a:buSzPct val="100000"/>
              <a:buFont typeface="Wingdings" panose="05000000000000000000" pitchFamily="2" charset="2"/>
              <a:buNone/>
              <a:defRPr/>
            </a:pPr>
            <a:r>
              <a:rPr lang="ja-JP" altLang="en-US" sz="2400">
                <a:latin typeface="+mn-lt"/>
                <a:ea typeface="+mn-ea"/>
              </a:rPr>
              <a:t>・国内代理人の変更</a:t>
            </a:r>
            <a:endParaRPr lang="en-US" altLang="ja-JP" sz="2400">
              <a:latin typeface="+mn-lt"/>
              <a:ea typeface="+mn-ea"/>
            </a:endParaRPr>
          </a:p>
        </p:txBody>
      </p:sp>
      <p:sp>
        <p:nvSpPr>
          <p:cNvPr id="22532"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b="1" dirty="0">
                <a:latin typeface="+mn-lt"/>
                <a:ea typeface="+mn-ea"/>
              </a:rPr>
              <a:t>軽微変更届出の範囲（その２）</a:t>
            </a:r>
          </a:p>
        </p:txBody>
      </p:sp>
      <p:sp>
        <p:nvSpPr>
          <p:cNvPr id="22533"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22534"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703EA6DB-C718-4FAF-A631-CCF365DEB4CD}" type="slidenum">
              <a:rPr kumimoji="0" lang="en-US" altLang="ja-JP" sz="1200"/>
              <a:pPr>
                <a:spcBef>
                  <a:spcPct val="0"/>
                </a:spcBef>
                <a:buClrTx/>
                <a:buSzTx/>
                <a:buFontTx/>
                <a:buNone/>
              </a:pPr>
              <a:t>8</a:t>
            </a:fld>
            <a:endParaRPr kumimoji="0" lang="en-US" altLang="ja-JP" sz="1200"/>
          </a:p>
        </p:txBody>
      </p:sp>
      <p:sp>
        <p:nvSpPr>
          <p:cNvPr id="22535" name="テキスト ボックス 7"/>
          <p:cNvSpPr txBox="1">
            <a:spLocks noChangeArrowheads="1"/>
          </p:cNvSpPr>
          <p:nvPr/>
        </p:nvSpPr>
        <p:spPr bwMode="auto">
          <a:xfrm>
            <a:off x="6896100" y="1317625"/>
            <a:ext cx="1790700" cy="288925"/>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Ⅱ-25 p63</a:t>
            </a:r>
          </a:p>
        </p:txBody>
      </p:sp>
      <p:sp>
        <p:nvSpPr>
          <p:cNvPr id="9" name="テキスト ボックス 8"/>
          <p:cNvSpPr txBox="1"/>
          <p:nvPr/>
        </p:nvSpPr>
        <p:spPr>
          <a:xfrm>
            <a:off x="488950" y="1365250"/>
            <a:ext cx="2698750"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製造場所の変更</a:t>
            </a:r>
            <a:endParaRPr lang="en-US" altLang="ja-JP" sz="2800" u="sng" dirty="0">
              <a:effectLst>
                <a:outerShdw blurRad="38100" dist="38100" dir="2700000" algn="tl">
                  <a:srgbClr val="000000">
                    <a:alpha val="43137"/>
                  </a:srgbClr>
                </a:outerShdw>
              </a:effectLst>
              <a:latin typeface="+mn-lt"/>
              <a:ea typeface="+mn-ea"/>
            </a:endParaRPr>
          </a:p>
        </p:txBody>
      </p:sp>
      <p:sp>
        <p:nvSpPr>
          <p:cNvPr id="22537" name="テキスト ボックス 1"/>
          <p:cNvSpPr txBox="1">
            <a:spLocks noChangeArrowheads="1"/>
          </p:cNvSpPr>
          <p:nvPr/>
        </p:nvSpPr>
        <p:spPr bwMode="auto">
          <a:xfrm>
            <a:off x="388938" y="1919288"/>
            <a:ext cx="8388350" cy="1568450"/>
          </a:xfrm>
          <a:prstGeom prst="rect">
            <a:avLst/>
          </a:prstGeom>
          <a:noFill/>
          <a:ln>
            <a:noFill/>
          </a:ln>
        </p:spPr>
        <p:txBody>
          <a:bodyPr>
            <a:spAutoFit/>
          </a:bodyPr>
          <a:lstStyle>
            <a:lvl1pPr marL="142875" indent="-457200">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spcBef>
                <a:spcPct val="0"/>
              </a:spcBef>
              <a:buClrTx/>
              <a:buSzPct val="100000"/>
              <a:buFontTx/>
              <a:buNone/>
              <a:defRPr/>
            </a:pPr>
            <a:r>
              <a:rPr lang="ja-JP" altLang="en-US" sz="2400">
                <a:latin typeface="+mn-lt"/>
                <a:ea typeface="+mn-ea"/>
              </a:rPr>
              <a:t>・同一の許可あるいは認定区分であって関連工程を共有する　同系統の品目について過去</a:t>
            </a:r>
            <a:r>
              <a:rPr lang="en-US" altLang="ja-JP" sz="2400">
                <a:latin typeface="+mn-lt"/>
                <a:ea typeface="+mn-ea"/>
              </a:rPr>
              <a:t>2</a:t>
            </a:r>
            <a:r>
              <a:rPr lang="ja-JP" altLang="en-US" sz="2400">
                <a:latin typeface="+mn-lt"/>
                <a:ea typeface="+mn-ea"/>
              </a:rPr>
              <a:t>年以内のＧＭＰ調査でＧＭＰ適合とされる国内に存在する製造場所の変更</a:t>
            </a:r>
            <a:endParaRPr lang="en-US" altLang="ja-JP" sz="2400">
              <a:latin typeface="+mn-lt"/>
              <a:ea typeface="+mn-ea"/>
            </a:endParaRPr>
          </a:p>
          <a:p>
            <a:pPr eaLnBrk="1" hangingPunct="1">
              <a:lnSpc>
                <a:spcPct val="80000"/>
              </a:lnSpc>
              <a:spcBef>
                <a:spcPct val="0"/>
              </a:spcBef>
              <a:buClrTx/>
              <a:buSzPct val="100000"/>
              <a:buFontTx/>
              <a:buNone/>
              <a:defRPr/>
            </a:pPr>
            <a:r>
              <a:rPr lang="ja-JP" altLang="en-US" sz="2400">
                <a:latin typeface="+mn-lt"/>
                <a:ea typeface="+mn-ea"/>
              </a:rPr>
              <a:t>・試験検査に係る施設の変更</a:t>
            </a:r>
            <a:endParaRPr lang="en-US" altLang="ja-JP" sz="2400">
              <a:latin typeface="+mn-lt"/>
              <a:ea typeface="+mn-ea"/>
            </a:endParaRPr>
          </a:p>
          <a:p>
            <a:pPr eaLnBrk="1" hangingPunct="1">
              <a:lnSpc>
                <a:spcPct val="80000"/>
              </a:lnSpc>
              <a:spcBef>
                <a:spcPct val="0"/>
              </a:spcBef>
              <a:buClrTx/>
              <a:buSzPct val="100000"/>
              <a:buFontTx/>
              <a:buNone/>
              <a:defRPr/>
            </a:pPr>
            <a:r>
              <a:rPr lang="ja-JP" altLang="en-US" sz="2400">
                <a:latin typeface="+mn-lt"/>
                <a:ea typeface="+mn-ea"/>
              </a:rPr>
              <a:t>・包装・表示・保管のみに係る施設の変更</a:t>
            </a:r>
            <a:endParaRPr lang="en-US" altLang="ja-JP" sz="2400">
              <a:latin typeface="+mn-lt"/>
              <a:ea typeface="+mn-ea"/>
            </a:endParaRPr>
          </a:p>
        </p:txBody>
      </p:sp>
      <p:sp>
        <p:nvSpPr>
          <p:cNvPr id="11" name="テキスト ボックス 10"/>
          <p:cNvSpPr txBox="1"/>
          <p:nvPr/>
        </p:nvSpPr>
        <p:spPr>
          <a:xfrm>
            <a:off x="488950" y="3487738"/>
            <a:ext cx="2678113" cy="523875"/>
          </a:xfrm>
          <a:prstGeom prst="rect">
            <a:avLst/>
          </a:prstGeom>
          <a:noFill/>
        </p:spPr>
        <p:txBody>
          <a:bodyPr wrap="none">
            <a:spAutoFit/>
          </a:bodyPr>
          <a:lstStyle/>
          <a:p>
            <a:pPr>
              <a:defRPr/>
            </a:pPr>
            <a:r>
              <a:rPr lang="en-US" altLang="ja-JP" sz="2800" u="sng" dirty="0">
                <a:effectLst>
                  <a:outerShdw blurRad="38100" dist="38100" dir="2700000" algn="tl">
                    <a:srgbClr val="000000">
                      <a:alpha val="43137"/>
                    </a:srgbClr>
                  </a:outerShdw>
                </a:effectLst>
                <a:latin typeface="+mn-lt"/>
                <a:ea typeface="+mn-ea"/>
              </a:rPr>
              <a:t>TSE</a:t>
            </a:r>
            <a:r>
              <a:rPr lang="ja-JP" altLang="en-US" sz="2800" u="sng" dirty="0">
                <a:effectLst>
                  <a:outerShdw blurRad="38100" dist="38100" dir="2700000" algn="tl">
                    <a:srgbClr val="000000">
                      <a:alpha val="43137"/>
                    </a:srgbClr>
                  </a:outerShdw>
                </a:effectLst>
                <a:latin typeface="+mn-lt"/>
                <a:ea typeface="+mn-ea"/>
              </a:rPr>
              <a:t>資料の変更</a:t>
            </a:r>
            <a:endParaRPr lang="en-US" altLang="ja-JP" sz="2800" u="sng" dirty="0">
              <a:effectLst>
                <a:outerShdw blurRad="38100" dist="38100" dir="2700000" algn="tl">
                  <a:srgbClr val="000000">
                    <a:alpha val="43137"/>
                  </a:srgbClr>
                </a:outerShdw>
              </a:effectLst>
              <a:latin typeface="+mn-lt"/>
              <a:ea typeface="+mn-ea"/>
            </a:endParaRPr>
          </a:p>
        </p:txBody>
      </p:sp>
      <p:sp>
        <p:nvSpPr>
          <p:cNvPr id="22539" name="テキスト ボックス 11"/>
          <p:cNvSpPr txBox="1">
            <a:spLocks noChangeArrowheads="1"/>
          </p:cNvSpPr>
          <p:nvPr/>
        </p:nvSpPr>
        <p:spPr bwMode="auto">
          <a:xfrm>
            <a:off x="434975" y="4016375"/>
            <a:ext cx="3543300" cy="387350"/>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spcBef>
                <a:spcPct val="0"/>
              </a:spcBef>
              <a:buClrTx/>
              <a:buSzPct val="100000"/>
              <a:buFontTx/>
              <a:buNone/>
              <a:defRPr/>
            </a:pPr>
            <a:r>
              <a:rPr lang="ja-JP" altLang="en-US" sz="2400">
                <a:latin typeface="+mn-lt"/>
                <a:ea typeface="+mn-ea"/>
              </a:rPr>
              <a:t>・ウシ原産国の変更</a:t>
            </a:r>
            <a:endParaRPr lang="en-US" altLang="ja-JP" sz="2400">
              <a:latin typeface="+mn-lt"/>
              <a:ea typeface="+mn-ea"/>
            </a:endParaRPr>
          </a:p>
        </p:txBody>
      </p:sp>
      <p:sp>
        <p:nvSpPr>
          <p:cNvPr id="13" name="テキスト ボックス 12"/>
          <p:cNvSpPr txBox="1"/>
          <p:nvPr/>
        </p:nvSpPr>
        <p:spPr>
          <a:xfrm>
            <a:off x="463550" y="4414838"/>
            <a:ext cx="2697163" cy="522287"/>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包装材料の変更</a:t>
            </a:r>
            <a:endParaRPr lang="en-US" altLang="ja-JP" sz="2800" u="sng" dirty="0">
              <a:effectLst>
                <a:outerShdw blurRad="38100" dist="38100" dir="2700000" algn="tl">
                  <a:srgbClr val="000000">
                    <a:alpha val="43137"/>
                  </a:srgbClr>
                </a:outerShdw>
              </a:effectLst>
              <a:latin typeface="+mn-lt"/>
              <a:ea typeface="+mn-ea"/>
            </a:endParaRPr>
          </a:p>
        </p:txBody>
      </p:sp>
      <p:sp>
        <p:nvSpPr>
          <p:cNvPr id="22541" name="テキスト ボックス 14"/>
          <p:cNvSpPr txBox="1">
            <a:spLocks noChangeArrowheads="1"/>
          </p:cNvSpPr>
          <p:nvPr/>
        </p:nvSpPr>
        <p:spPr bwMode="auto">
          <a:xfrm>
            <a:off x="388938" y="4981575"/>
            <a:ext cx="8045450" cy="387350"/>
          </a:xfrm>
          <a:prstGeom prst="rect">
            <a:avLst/>
          </a:prstGeom>
          <a:noFill/>
          <a:ln>
            <a:noFill/>
          </a:ln>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lnSpc>
                <a:spcPct val="80000"/>
              </a:lnSpc>
              <a:spcBef>
                <a:spcPct val="0"/>
              </a:spcBef>
              <a:buClrTx/>
              <a:buSzPct val="100000"/>
              <a:buFontTx/>
              <a:buNone/>
              <a:defRPr/>
            </a:pPr>
            <a:r>
              <a:rPr lang="ja-JP" altLang="en-US" sz="2400">
                <a:latin typeface="+mn-lt"/>
                <a:ea typeface="+mn-ea"/>
              </a:rPr>
              <a:t>・安定性に影響を及ぼさないと判断した場合の変更</a:t>
            </a:r>
            <a:endParaRPr lang="en-US" altLang="ja-JP" sz="2400">
              <a:latin typeface="+mn-lt"/>
              <a:ea typeface="+mn-ea"/>
            </a:endParaRPr>
          </a:p>
        </p:txBody>
      </p:sp>
      <p:sp>
        <p:nvSpPr>
          <p:cNvPr id="16" name="テキスト ボックス 15"/>
          <p:cNvSpPr txBox="1"/>
          <p:nvPr/>
        </p:nvSpPr>
        <p:spPr>
          <a:xfrm>
            <a:off x="463550" y="5319713"/>
            <a:ext cx="1235075" cy="523875"/>
          </a:xfrm>
          <a:prstGeom prst="rect">
            <a:avLst/>
          </a:prstGeom>
          <a:noFill/>
        </p:spPr>
        <p:txBody>
          <a:bodyPr wrap="none">
            <a:spAutoFit/>
          </a:bodyPr>
          <a:lstStyle/>
          <a:p>
            <a:pPr>
              <a:defRPr/>
            </a:pPr>
            <a:r>
              <a:rPr lang="ja-JP" altLang="en-US" sz="2800" u="sng" dirty="0">
                <a:effectLst>
                  <a:outerShdw blurRad="38100" dist="38100" dir="2700000" algn="tl">
                    <a:srgbClr val="000000">
                      <a:alpha val="43137"/>
                    </a:srgbClr>
                  </a:outerShdw>
                </a:effectLst>
                <a:latin typeface="+mn-lt"/>
                <a:ea typeface="+mn-ea"/>
              </a:rPr>
              <a:t>その他</a:t>
            </a:r>
            <a:endParaRPr lang="en-US" altLang="ja-JP" sz="2800" u="sng" dirty="0">
              <a:effectLst>
                <a:outerShdw blurRad="38100" dist="38100" dir="2700000" algn="tl">
                  <a:srgbClr val="000000">
                    <a:alpha val="43137"/>
                  </a:srgbClr>
                </a:outerShdw>
              </a:effectLst>
              <a:latin typeface="+mn-lt"/>
              <a:ea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タイトル 1"/>
          <p:cNvSpPr>
            <a:spLocks noGrp="1" noChangeArrowheads="1"/>
          </p:cNvSpPr>
          <p:nvPr>
            <p:ph type="ctrTitle"/>
          </p:nvPr>
        </p:nvSpPr>
        <p:spPr>
          <a:xfrm>
            <a:off x="696913" y="400050"/>
            <a:ext cx="7634287" cy="792163"/>
          </a:xfrm>
        </p:spPr>
        <p:txBody>
          <a:bodyPr/>
          <a:lstStyle/>
          <a:p>
            <a:pPr eaLnBrk="1" hangingPunct="1">
              <a:defRPr/>
            </a:pPr>
            <a:r>
              <a:rPr lang="ja-JP" altLang="en-US" sz="2800">
                <a:latin typeface="+mn-lt"/>
                <a:ea typeface="+mn-ea"/>
              </a:rPr>
              <a:t>変更登録申請と製剤の一部変更承認申請</a:t>
            </a:r>
          </a:p>
        </p:txBody>
      </p:sp>
      <p:sp>
        <p:nvSpPr>
          <p:cNvPr id="18435" name="タイトル 1"/>
          <p:cNvSpPr txBox="1">
            <a:spLocks noChangeArrowheads="1"/>
          </p:cNvSpPr>
          <p:nvPr/>
        </p:nvSpPr>
        <p:spPr bwMode="auto">
          <a:xfrm>
            <a:off x="468313" y="1196975"/>
            <a:ext cx="8507412" cy="5073650"/>
          </a:xfrm>
          <a:prstGeom prst="rect">
            <a:avLst/>
          </a:prstGeom>
          <a:noFill/>
          <a:ln>
            <a:noFill/>
          </a:ln>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Pct val="100000"/>
              <a:buFont typeface="Wingdings" panose="05000000000000000000" pitchFamily="2" charset="2"/>
              <a:buNone/>
              <a:defRPr/>
            </a:pPr>
            <a:r>
              <a:rPr lang="en-US" altLang="ja-JP" sz="2400" dirty="0">
                <a:latin typeface="+mn-lt"/>
                <a:ea typeface="+mn-ea"/>
              </a:rPr>
              <a:t>MF</a:t>
            </a:r>
            <a:r>
              <a:rPr lang="ja-JP" altLang="en-US" sz="2400" dirty="0">
                <a:latin typeface="+mn-lt"/>
                <a:ea typeface="+mn-ea"/>
              </a:rPr>
              <a:t>の登録事項の変更に際し、当該ＭＦを利用している</a:t>
            </a:r>
            <a:r>
              <a:rPr lang="ja-JP" altLang="en-US" sz="2400" b="1" dirty="0">
                <a:solidFill>
                  <a:srgbClr val="FF0000"/>
                </a:solidFill>
                <a:latin typeface="+mn-lt"/>
                <a:ea typeface="+mn-ea"/>
              </a:rPr>
              <a:t>全ての製剤品目</a:t>
            </a:r>
            <a:r>
              <a:rPr lang="ja-JP" altLang="en-US" sz="2400" dirty="0">
                <a:latin typeface="+mn-lt"/>
                <a:ea typeface="+mn-ea"/>
              </a:rPr>
              <a:t>の販売名、承認番号、製販業者の氏名及び各製剤品目が一変申請と軽微変更届出のどちらの対象となるのかを</a:t>
            </a:r>
            <a:r>
              <a:rPr lang="ja-JP" altLang="en-US" sz="2400" b="1" dirty="0">
                <a:solidFill>
                  <a:srgbClr val="FF0000"/>
                </a:solidFill>
                <a:latin typeface="+mn-lt"/>
                <a:ea typeface="+mn-ea"/>
              </a:rPr>
              <a:t>変更登録申請書の備考欄に記載</a:t>
            </a:r>
            <a:r>
              <a:rPr lang="ja-JP" altLang="en-US" sz="2400" dirty="0">
                <a:latin typeface="+mn-lt"/>
                <a:ea typeface="+mn-ea"/>
              </a:rPr>
              <a:t>する。</a:t>
            </a:r>
            <a:endParaRPr lang="en-US" altLang="ja-JP" sz="2400" dirty="0">
              <a:latin typeface="+mn-lt"/>
              <a:ea typeface="+mn-ea"/>
            </a:endParaRPr>
          </a:p>
          <a:p>
            <a:pPr eaLnBrk="1" hangingPunct="1">
              <a:spcBef>
                <a:spcPct val="0"/>
              </a:spcBef>
              <a:buClrTx/>
              <a:buSzPct val="100000"/>
              <a:buFont typeface="Wingdings" panose="05000000000000000000" pitchFamily="2" charset="2"/>
              <a:buNone/>
              <a:defRPr/>
            </a:pPr>
            <a:endParaRPr lang="en-US" altLang="ja-JP" sz="2400" dirty="0">
              <a:latin typeface="+mn-lt"/>
              <a:ea typeface="+mn-ea"/>
            </a:endParaRPr>
          </a:p>
          <a:p>
            <a:pPr eaLnBrk="1" hangingPunct="1">
              <a:spcBef>
                <a:spcPct val="0"/>
              </a:spcBef>
              <a:buClrTx/>
              <a:buSzPct val="100000"/>
              <a:buFont typeface="Wingdings" panose="05000000000000000000" pitchFamily="2" charset="2"/>
              <a:buNone/>
              <a:defRPr/>
            </a:pPr>
            <a:r>
              <a:rPr lang="ja-JP" altLang="en-US" sz="2400" dirty="0">
                <a:latin typeface="+mn-lt"/>
                <a:ea typeface="+mn-ea"/>
              </a:rPr>
              <a:t>変更予定の</a:t>
            </a:r>
            <a:r>
              <a:rPr lang="en-US" altLang="ja-JP" sz="2400" dirty="0">
                <a:latin typeface="+mn-lt"/>
                <a:ea typeface="+mn-ea"/>
              </a:rPr>
              <a:t>MF</a:t>
            </a:r>
            <a:r>
              <a:rPr lang="ja-JP" altLang="en-US" sz="2400" dirty="0">
                <a:latin typeface="+mn-lt"/>
                <a:ea typeface="+mn-ea"/>
              </a:rPr>
              <a:t>を利用して承認を得ている製剤品目がある場合には、</a:t>
            </a:r>
            <a:r>
              <a:rPr lang="en-US" altLang="ja-JP" sz="2400" dirty="0">
                <a:latin typeface="+mn-lt"/>
                <a:ea typeface="+mn-ea"/>
              </a:rPr>
              <a:t>MF</a:t>
            </a:r>
            <a:r>
              <a:rPr lang="ja-JP" altLang="en-US" sz="2400" dirty="0">
                <a:latin typeface="+mn-lt"/>
                <a:ea typeface="+mn-ea"/>
              </a:rPr>
              <a:t>登録事項の</a:t>
            </a:r>
            <a:r>
              <a:rPr lang="ja-JP" altLang="en-US" sz="2400" b="1" dirty="0">
                <a:solidFill>
                  <a:srgbClr val="FF0000"/>
                </a:solidFill>
                <a:latin typeface="+mn-lt"/>
                <a:ea typeface="+mn-ea"/>
              </a:rPr>
              <a:t>「変更登録申請」に併せて「一変申請」を行う</a:t>
            </a:r>
            <a:r>
              <a:rPr lang="ja-JP" altLang="en-US" sz="2400" dirty="0">
                <a:latin typeface="+mn-lt"/>
                <a:ea typeface="+mn-ea"/>
              </a:rPr>
              <a:t>必要がある。</a:t>
            </a:r>
            <a:endParaRPr lang="en-US" altLang="ja-JP" sz="2400" dirty="0">
              <a:latin typeface="+mn-lt"/>
              <a:ea typeface="+mn-ea"/>
            </a:endParaRPr>
          </a:p>
          <a:p>
            <a:pPr eaLnBrk="1" hangingPunct="1">
              <a:spcBef>
                <a:spcPct val="0"/>
              </a:spcBef>
              <a:buClrTx/>
              <a:buSzPct val="100000"/>
              <a:buFont typeface="Wingdings" panose="05000000000000000000" pitchFamily="2" charset="2"/>
              <a:buNone/>
              <a:defRPr/>
            </a:pPr>
            <a:r>
              <a:rPr lang="ja-JP" altLang="en-US" sz="2400" dirty="0">
                <a:latin typeface="+mn-lt"/>
                <a:ea typeface="+mn-ea"/>
              </a:rPr>
              <a:t>なお、</a:t>
            </a:r>
            <a:r>
              <a:rPr lang="ja-JP" altLang="en-US" sz="2400" b="1" dirty="0">
                <a:solidFill>
                  <a:srgbClr val="FF0000"/>
                </a:solidFill>
                <a:latin typeface="+mn-lt"/>
                <a:ea typeface="+mn-ea"/>
              </a:rPr>
              <a:t>全ての</a:t>
            </a:r>
            <a:r>
              <a:rPr lang="ja-JP" altLang="en-US" sz="2400" dirty="0">
                <a:latin typeface="+mn-lt"/>
                <a:ea typeface="+mn-ea"/>
              </a:rPr>
              <a:t>必要な製剤品目の</a:t>
            </a:r>
            <a:r>
              <a:rPr lang="ja-JP" altLang="en-US" sz="2400" b="1" dirty="0">
                <a:solidFill>
                  <a:srgbClr val="FF0000"/>
                </a:solidFill>
                <a:latin typeface="+mn-lt"/>
                <a:ea typeface="+mn-ea"/>
              </a:rPr>
              <a:t>「一変申請」</a:t>
            </a:r>
            <a:r>
              <a:rPr lang="ja-JP" altLang="en-US" sz="2400" dirty="0">
                <a:latin typeface="+mn-lt"/>
                <a:ea typeface="+mn-ea"/>
              </a:rPr>
              <a:t>が行われた後、</a:t>
            </a:r>
            <a:r>
              <a:rPr lang="en-US" altLang="ja-JP" sz="2400" dirty="0">
                <a:latin typeface="+mn-lt"/>
                <a:ea typeface="+mn-ea"/>
              </a:rPr>
              <a:t>MF</a:t>
            </a:r>
            <a:r>
              <a:rPr lang="ja-JP" altLang="en-US" sz="2400" dirty="0">
                <a:latin typeface="+mn-lt"/>
                <a:ea typeface="+mn-ea"/>
              </a:rPr>
              <a:t>の審査が開始される。</a:t>
            </a:r>
            <a:endParaRPr lang="en-US" altLang="ja-JP" sz="2400" dirty="0">
              <a:latin typeface="+mn-lt"/>
              <a:ea typeface="+mn-ea"/>
            </a:endParaRPr>
          </a:p>
        </p:txBody>
      </p:sp>
      <p:sp>
        <p:nvSpPr>
          <p:cNvPr id="18436" name="Rectangle 5"/>
          <p:cNvSpPr>
            <a:spLocks noChangeArrowheads="1"/>
          </p:cNvSpPr>
          <p:nvPr/>
        </p:nvSpPr>
        <p:spPr bwMode="auto">
          <a:xfrm>
            <a:off x="457200" y="469900"/>
            <a:ext cx="8229600" cy="754063"/>
          </a:xfrm>
          <a:prstGeom prst="rect">
            <a:avLst/>
          </a:prstGeom>
          <a:solidFill>
            <a:schemeClr val="accent1"/>
          </a:solidFill>
          <a:ln>
            <a:noFill/>
          </a:ln>
          <a:effec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ClrTx/>
              <a:buSzTx/>
              <a:buFontTx/>
              <a:buNone/>
              <a:defRPr/>
            </a:pPr>
            <a:r>
              <a:rPr lang="ja-JP" altLang="en-US" sz="2800" b="1">
                <a:latin typeface="+mn-lt"/>
                <a:ea typeface="+mn-ea"/>
              </a:rPr>
              <a:t>変更登録申請と製剤の一部変更承認申請</a:t>
            </a:r>
          </a:p>
        </p:txBody>
      </p:sp>
      <p:sp>
        <p:nvSpPr>
          <p:cNvPr id="18437" name="フッター プレースホルダー 3"/>
          <p:cNvSpPr>
            <a:spLocks noGrp="1"/>
          </p:cNvSpPr>
          <p:nvPr>
            <p:ph type="ftr" sz="quarter" idx="11"/>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l">
              <a:spcBef>
                <a:spcPct val="0"/>
              </a:spcBef>
              <a:buClrTx/>
              <a:buSzTx/>
              <a:buFontTx/>
              <a:buNone/>
              <a:defRPr/>
            </a:pPr>
            <a:r>
              <a:rPr kumimoji="0" lang="en-US" altLang="ja-JP" sz="1200">
                <a:latin typeface="+mn-lt"/>
                <a:ea typeface="+mn-ea"/>
              </a:rPr>
              <a:t>日本医薬品原薬工業会　法規委員会</a:t>
            </a:r>
          </a:p>
        </p:txBody>
      </p:sp>
      <p:sp>
        <p:nvSpPr>
          <p:cNvPr id="18438" name="Rectangle 18"/>
          <p:cNvSpPr>
            <a:spLocks noGrp="1" noChangeArrowheads="1"/>
          </p:cNvSpPr>
          <p:nvPr>
            <p:ph type="sldNum" sz="quarter" idx="12"/>
          </p:nvPr>
        </p:nvSpPr>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A7719C20-3846-4C71-9F46-6B08656F3565}" type="slidenum">
              <a:rPr kumimoji="0" lang="en-US" altLang="ja-JP" sz="1200"/>
              <a:pPr>
                <a:spcBef>
                  <a:spcPct val="0"/>
                </a:spcBef>
                <a:buClrTx/>
                <a:buSzTx/>
                <a:buFontTx/>
                <a:buNone/>
              </a:pPr>
              <a:t>9</a:t>
            </a:fld>
            <a:endParaRPr kumimoji="0" lang="en-US" altLang="ja-JP" sz="1200"/>
          </a:p>
        </p:txBody>
      </p:sp>
      <p:sp>
        <p:nvSpPr>
          <p:cNvPr id="18439" name="テキスト ボックス 7"/>
          <p:cNvSpPr txBox="1">
            <a:spLocks noChangeArrowheads="1"/>
          </p:cNvSpPr>
          <p:nvPr/>
        </p:nvSpPr>
        <p:spPr bwMode="auto">
          <a:xfrm>
            <a:off x="7097487" y="1317625"/>
            <a:ext cx="1589314" cy="289310"/>
          </a:xfrm>
          <a:prstGeom prst="rect">
            <a:avLst/>
          </a:prstGeom>
          <a:noFill/>
          <a:ln>
            <a:noFill/>
          </a:ln>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lnSpc>
                <a:spcPct val="80000"/>
              </a:lnSpc>
              <a:buClrTx/>
              <a:buSzPct val="100000"/>
              <a:buFont typeface="Wingdings" panose="05000000000000000000" pitchFamily="2" charset="2"/>
              <a:buNone/>
              <a:defRPr/>
            </a:pPr>
            <a:r>
              <a:rPr lang="en-US" altLang="ja-JP" sz="1600" b="1" dirty="0">
                <a:latin typeface="+mn-lt"/>
                <a:ea typeface="+mn-ea"/>
              </a:rPr>
              <a:t>Ⅱ-29 p67</a:t>
            </a:r>
            <a:endParaRPr lang="ja-JP" altLang="en-US" sz="1600" b="1" dirty="0">
              <a:latin typeface="+mn-lt"/>
              <a:ea typeface="+mn-ea"/>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0.4|1|1.8|0.8|1.3|0.5|0.5|0.7|0.6|0.9"/>
</p:tagLst>
</file>

<file path=ppt/tags/tag2.xml><?xml version="1.0" encoding="utf-8"?>
<p:tagLst xmlns:a="http://schemas.openxmlformats.org/drawingml/2006/main" xmlns:r="http://schemas.openxmlformats.org/officeDocument/2006/relationships" xmlns:p="http://schemas.openxmlformats.org/presentationml/2006/main">
  <p:tag name="TIMING" val="|0.4|1|1.8|0.8|1.3|0.5|0.5|0.7|0.6|0.9"/>
</p:tagLst>
</file>

<file path=ppt/theme/theme1.xml><?xml version="1.0" encoding="utf-8"?>
<a:theme xmlns:a="http://schemas.openxmlformats.org/drawingml/2006/main" name="原薬工　報告">
  <a:themeElements>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原薬工　報告">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80000"/>
          </a:lnSpc>
          <a:spcBef>
            <a:spcPct val="20000"/>
          </a:spcBef>
          <a:spcAft>
            <a:spcPct val="0"/>
          </a:spcAft>
          <a:buClrTx/>
          <a:buSzPct val="100000"/>
          <a:buFont typeface="Wingdings" pitchFamily="2" charset="2"/>
          <a:buNone/>
          <a:tabLst/>
          <a:defRPr kumimoji="1" lang="ja-JP" altLang="en-US" sz="1600" b="0" i="0" u="none" strike="noStrike" cap="none" normalizeH="0" baseline="0" smtClean="0">
            <a:ln>
              <a:noFill/>
            </a:ln>
            <a:solidFill>
              <a:schemeClr val="tx1"/>
            </a:solidFill>
            <a:effectLst/>
            <a:latin typeface="Arial" charset="0"/>
            <a:ea typeface="ＭＳ Ｐゴシック" charset="-128"/>
          </a:defRPr>
        </a:defPPr>
      </a:lstStyle>
    </a:lnDef>
  </a:objectDefaults>
  <a:extraClrSchemeLst>
    <a:extraClrScheme>
      <a:clrScheme name="原薬工　報告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原薬工　報告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原薬工　報告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原薬工　報告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原薬工　報告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原薬工　報告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原薬工　報告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原薬工　報告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原薬工　報告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原薬工　報告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原薬工　報告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原薬工　報告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5136</TotalTime>
  <Words>5707</Words>
  <Application>Microsoft Office PowerPoint</Application>
  <PresentationFormat>画面に合わせる (4:3)</PresentationFormat>
  <Paragraphs>437</Paragraphs>
  <Slides>23</Slides>
  <Notes>23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23</vt:i4>
      </vt:variant>
    </vt:vector>
  </HeadingPairs>
  <TitlesOfParts>
    <vt:vector size="29" baseType="lpstr">
      <vt:lpstr>ＭＳ Ｐゴシック</vt:lpstr>
      <vt:lpstr>Arial</vt:lpstr>
      <vt:lpstr>Arial Black</vt:lpstr>
      <vt:lpstr>Times New Roman</vt:lpstr>
      <vt:lpstr>Wingdings</vt:lpstr>
      <vt:lpstr>原薬工　報告</vt:lpstr>
      <vt:lpstr> 変更の管理  </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軽微変更届出の範囲（その１）</vt:lpstr>
      <vt:lpstr>軽微変更届出の範囲（その２）</vt:lpstr>
      <vt:lpstr>変更登録申請と製剤の一部変更承認申請</vt:lpstr>
      <vt:lpstr>軽微変更届出の提出方法</vt:lpstr>
      <vt:lpstr>製造業許可関係の変更手続き</vt:lpstr>
      <vt:lpstr>構造設備に添付する資料（別紙）</vt:lpstr>
      <vt:lpstr>構造設備に添付する資料（別紙）</vt:lpstr>
      <vt:lpstr>構造設備に添付する資料（別紙）</vt:lpstr>
      <vt:lpstr>製造業許可関係の変更手続き</vt:lpstr>
      <vt:lpstr>製造業許可関係の変更手続き</vt:lpstr>
      <vt:lpstr>製造業許可関係の変更手続き</vt:lpstr>
      <vt:lpstr>製造業許可関係の変更手続き</vt:lpstr>
      <vt:lpstr>構造設備に添付する資料（別紙）</vt:lpstr>
      <vt:lpstr>PowerPoint プレゼンテーション</vt:lpstr>
      <vt:lpstr>PowerPoint プレゼンテーション</vt:lpstr>
      <vt:lpstr>PowerPoint プレゼンテーション</vt:lpstr>
      <vt:lpstr>PowerPoint プレゼンテーション</vt:lpstr>
    </vt:vector>
  </TitlesOfParts>
  <Company>興和株式会社</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第4章   一般用医薬品の承認審査</dc:title>
  <dc:creator>E923120</dc:creator>
  <cp:lastModifiedBy>DNP</cp:lastModifiedBy>
  <cp:revision>212</cp:revision>
  <cp:lastPrinted>2014-05-03T13:02:06Z</cp:lastPrinted>
  <dcterms:created xsi:type="dcterms:W3CDTF">2004-08-17T06:39:06Z</dcterms:created>
  <dcterms:modified xsi:type="dcterms:W3CDTF">2024-05-13T07:36:41Z</dcterms:modified>
</cp:coreProperties>
</file>