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handoutMasterIdLst>
    <p:handoutMasterId r:id="rId20"/>
  </p:handoutMasterIdLst>
  <p:sldIdLst>
    <p:sldId id="303" r:id="rId2"/>
    <p:sldId id="317" r:id="rId3"/>
    <p:sldId id="296" r:id="rId4"/>
    <p:sldId id="297" r:id="rId5"/>
    <p:sldId id="298" r:id="rId6"/>
    <p:sldId id="299" r:id="rId7"/>
    <p:sldId id="312" r:id="rId8"/>
    <p:sldId id="318" r:id="rId9"/>
    <p:sldId id="319" r:id="rId10"/>
    <p:sldId id="302" r:id="rId11"/>
    <p:sldId id="307" r:id="rId12"/>
    <p:sldId id="308" r:id="rId13"/>
    <p:sldId id="310" r:id="rId14"/>
    <p:sldId id="320" r:id="rId15"/>
    <p:sldId id="321" r:id="rId16"/>
    <p:sldId id="322" r:id="rId17"/>
    <p:sldId id="323" r:id="rId18"/>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7C8C8"/>
    <a:srgbClr val="44E8FE"/>
    <a:srgbClr val="00C8C8"/>
    <a:srgbClr val="FFFF00"/>
    <a:srgbClr val="003399"/>
    <a:srgbClr val="FF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4" autoAdjust="0"/>
    <p:restoredTop sz="86763" autoAdjust="0"/>
  </p:normalViewPr>
  <p:slideViewPr>
    <p:cSldViewPr snapToGrid="0">
      <p:cViewPr varScale="1">
        <p:scale>
          <a:sx n="59" d="100"/>
          <a:sy n="59" d="100"/>
        </p:scale>
        <p:origin x="900" y="78"/>
      </p:cViewPr>
      <p:guideLst>
        <p:guide orient="horz" pos="2160"/>
        <p:guide pos="2880"/>
      </p:guideLst>
    </p:cSldViewPr>
  </p:slideViewPr>
  <p:notesTextViewPr>
    <p:cViewPr>
      <p:scale>
        <a:sx n="100" d="100"/>
        <a:sy n="100" d="100"/>
      </p:scale>
      <p:origin x="0" y="0"/>
    </p:cViewPr>
  </p:notesTextViewPr>
  <p:notesViewPr>
    <p:cSldViewPr snapToGrid="0">
      <p:cViewPr varScale="1">
        <p:scale>
          <a:sx n="74" d="100"/>
          <a:sy n="74" d="100"/>
        </p:scale>
        <p:origin x="-2112" y="-96"/>
      </p:cViewPr>
      <p:guideLst>
        <p:guide orient="horz" pos="3130"/>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l"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r"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a:noFill/>
          </a:ln>
          <a:effectLst/>
        </p:spPr>
        <p:txBody>
          <a:bodyPr vert="horz" wrap="square" lIns="91432" tIns="45716" rIns="91432" bIns="45716" numCol="1" anchor="b" anchorCtr="0" compatLnSpc="1">
            <a:prstTxWarp prst="textNoShape">
              <a:avLst/>
            </a:prstTxWarp>
          </a:bodyPr>
          <a:lstStyle>
            <a:lvl1pPr algn="l"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a:noFill/>
          </a:ln>
          <a:effectLst/>
        </p:spPr>
        <p:txBody>
          <a:bodyPr vert="horz" wrap="square" lIns="91432" tIns="45716" rIns="91432" bIns="45716" numCol="1" anchor="b" anchorCtr="0" compatLnSpc="1">
            <a:prstTxWarp prst="textNoShape">
              <a:avLst/>
            </a:prstTxWarp>
          </a:bodyPr>
          <a:lstStyle>
            <a:lvl1pPr algn="r" defTabSz="912813" eaLnBrk="1" hangingPunct="1">
              <a:defRPr sz="1200">
                <a:latin typeface="Times New Roman" panose="02020603050405020304" pitchFamily="18" charset="0"/>
              </a:defRPr>
            </a:lvl1pPr>
          </a:lstStyle>
          <a:p>
            <a:fld id="{FC542166-5202-4D2E-BA71-887401EEC382}" type="slidenum">
              <a:rPr lang="en-US" altLang="ja-JP"/>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l"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r"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a:noFill/>
          </a:ln>
          <a:effectLst/>
        </p:spPr>
        <p:txBody>
          <a:bodyPr vert="horz" wrap="square" lIns="91432" tIns="45716" rIns="91432" bIns="4571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91432" tIns="45716" rIns="91432" bIns="45716" numCol="1" anchor="b" anchorCtr="0" compatLnSpc="1">
            <a:prstTxWarp prst="textNoShape">
              <a:avLst/>
            </a:prstTxWarp>
          </a:bodyPr>
          <a:lstStyle>
            <a:lvl1pPr algn="l" defTabSz="914076" eaLnBrk="1" hangingPunct="1">
              <a:spcBef>
                <a:spcPct val="0"/>
              </a:spcBef>
              <a:buFontTx/>
              <a:buNone/>
              <a:defRPr sz="1200">
                <a:latin typeface="Times New Roman" panose="02020603050405020304" pitchFamily="18" charset="0"/>
              </a:defRPr>
            </a:lvl1pPr>
          </a:lstStyle>
          <a:p>
            <a:pPr>
              <a:defRPr/>
            </a:pPr>
            <a:endParaRPr lang="en-US" altLang="ja-JP"/>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432" tIns="45716" rIns="91432" bIns="45716" numCol="1" anchor="b" anchorCtr="0" compatLnSpc="1">
            <a:prstTxWarp prst="textNoShape">
              <a:avLst/>
            </a:prstTxWarp>
          </a:bodyPr>
          <a:lstStyle>
            <a:lvl1pPr algn="r" defTabSz="912813" eaLnBrk="1" hangingPunct="1">
              <a:defRPr sz="1200">
                <a:latin typeface="Times New Roman" panose="02020603050405020304" pitchFamily="18" charset="0"/>
              </a:defRPr>
            </a:lvl1pPr>
          </a:lstStyle>
          <a:p>
            <a:fld id="{4F74948A-ED98-499F-9AEB-B0B5BE769E7E}"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この資料では、</a:t>
            </a:r>
            <a:endParaRPr lang="en-US" altLang="ja-JP"/>
          </a:p>
          <a:p>
            <a:pPr eaLnBrk="1" hangingPunct="1"/>
            <a:endParaRPr lang="en-US" altLang="ja-JP"/>
          </a:p>
          <a:p>
            <a:pPr eaLnBrk="1" hangingPunct="1"/>
            <a:r>
              <a:rPr lang="ja-JP" altLang="en-US"/>
              <a:t>ＧＭＰ適合性調査の種類</a:t>
            </a:r>
          </a:p>
          <a:p>
            <a:pPr eaLnBrk="1" hangingPunct="1"/>
            <a:r>
              <a:rPr lang="ja-JP" altLang="en-US"/>
              <a:t>ＧＭＰ適合性調査の流れ</a:t>
            </a:r>
          </a:p>
          <a:p>
            <a:pPr eaLnBrk="1" hangingPunct="1"/>
            <a:r>
              <a:rPr lang="ja-JP" altLang="en-US"/>
              <a:t>ＧＭＰ適合性調査の申請手続き</a:t>
            </a:r>
          </a:p>
          <a:p>
            <a:pPr eaLnBrk="1" hangingPunct="1"/>
            <a:r>
              <a:rPr lang="ja-JP" altLang="en-US"/>
              <a:t>調査申請時の添付資料</a:t>
            </a:r>
          </a:p>
          <a:p>
            <a:pPr eaLnBrk="1" hangingPunct="1"/>
            <a:r>
              <a:rPr lang="ja-JP" altLang="en-US"/>
              <a:t>ＧＭＰ適合性調査の事前資料</a:t>
            </a:r>
            <a:endParaRPr lang="en-US" altLang="ja-JP"/>
          </a:p>
          <a:p>
            <a:pPr eaLnBrk="1" hangingPunct="1"/>
            <a:r>
              <a:rPr lang="ja-JP" altLang="en-US"/>
              <a:t>基準確認証</a:t>
            </a:r>
            <a:endParaRPr lang="en-US" altLang="ja-JP"/>
          </a:p>
          <a:p>
            <a:pPr eaLnBrk="1" hangingPunct="1"/>
            <a:endParaRPr lang="en-US" altLang="ja-JP"/>
          </a:p>
          <a:p>
            <a:pPr eaLnBrk="1" hangingPunct="1"/>
            <a:r>
              <a:rPr lang="ja-JP" altLang="en-US"/>
              <a:t>について説明します。</a:t>
            </a:r>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ja-JP"/>
              <a:t>調査の実施前に調査権者より事前資料として、製造所、製造品目に関する資料の提出が求められます。</a:t>
            </a:r>
          </a:p>
          <a:p>
            <a:r>
              <a:rPr lang="en-US" altLang="ja-JP"/>
              <a:t> </a:t>
            </a:r>
            <a:endParaRPr lang="ja-JP" altLang="ja-JP"/>
          </a:p>
          <a:p>
            <a:r>
              <a:rPr lang="ja-JP" altLang="ja-JP"/>
              <a:t>令和</a:t>
            </a:r>
            <a:r>
              <a:rPr lang="en-US" altLang="ja-JP"/>
              <a:t>4</a:t>
            </a:r>
            <a:r>
              <a:rPr lang="ja-JP" altLang="ja-JP"/>
              <a:t>年</a:t>
            </a:r>
            <a:r>
              <a:rPr lang="en-US" altLang="ja-JP"/>
              <a:t>3</a:t>
            </a:r>
            <a:r>
              <a:rPr lang="ja-JP" altLang="ja-JP"/>
              <a:t>月</a:t>
            </a:r>
            <a:r>
              <a:rPr lang="en-US" altLang="ja-JP"/>
              <a:t>17</a:t>
            </a:r>
            <a:r>
              <a:rPr lang="ja-JP" altLang="ja-JP"/>
              <a:t>日付けで発出された「</a:t>
            </a:r>
            <a:r>
              <a:rPr lang="en-US" altLang="ja-JP"/>
              <a:t>GMP</a:t>
            </a:r>
            <a:r>
              <a:rPr lang="ja-JP" altLang="ja-JP"/>
              <a:t>調査要領の制定について」は、</a:t>
            </a:r>
            <a:r>
              <a:rPr lang="en-US" altLang="ja-JP"/>
              <a:t>PIC/S</a:t>
            </a:r>
            <a:r>
              <a:rPr lang="ja-JP" altLang="ja-JP"/>
              <a:t>における調査協力等を見据え、</a:t>
            </a:r>
            <a:r>
              <a:rPr lang="en-US" altLang="ja-JP"/>
              <a:t>GMP</a:t>
            </a:r>
            <a:r>
              <a:rPr lang="ja-JP" altLang="ja-JP"/>
              <a:t>調査の国際整合性の一層の確保等の観点から</a:t>
            </a:r>
            <a:r>
              <a:rPr lang="en-US" altLang="ja-JP"/>
              <a:t>GMP</a:t>
            </a:r>
            <a:r>
              <a:rPr lang="ja-JP" altLang="ja-JP"/>
              <a:t>調査の体制や業務の要領を整理し、</a:t>
            </a:r>
            <a:r>
              <a:rPr lang="en-US" altLang="ja-JP"/>
              <a:t>GMP</a:t>
            </a:r>
            <a:r>
              <a:rPr lang="ja-JP" altLang="ja-JP"/>
              <a:t>に係る要領について改正されています。</a:t>
            </a:r>
            <a:r>
              <a:rPr lang="en-US" altLang="ja-JP"/>
              <a:t>GMP</a:t>
            </a:r>
            <a:r>
              <a:rPr lang="ja-JP" altLang="ja-JP"/>
              <a:t>調査要領の別紙</a:t>
            </a:r>
            <a:r>
              <a:rPr lang="en-US" altLang="ja-JP"/>
              <a:t>1</a:t>
            </a:r>
            <a:r>
              <a:rPr lang="ja-JP" altLang="ja-JP"/>
              <a:t>に</a:t>
            </a:r>
            <a:r>
              <a:rPr lang="en-US" altLang="ja-JP"/>
              <a:t>GMP</a:t>
            </a:r>
            <a:r>
              <a:rPr lang="ja-JP" altLang="ja-JP"/>
              <a:t>調査の事前資料として製造所から調査前に入手する資料リストが示されていますので、この項目に従って事前資料を準備します。</a:t>
            </a:r>
          </a:p>
          <a:p>
            <a:r>
              <a:rPr lang="en-US" altLang="ja-JP"/>
              <a:t> </a:t>
            </a:r>
            <a:endParaRPr lang="ja-JP" altLang="ja-JP"/>
          </a:p>
          <a:p>
            <a:r>
              <a:rPr lang="ja-JP" altLang="ja-JP"/>
              <a:t>調査権者によって、他に必要な書類がある場合もありますので、調査権者の</a:t>
            </a:r>
            <a:r>
              <a:rPr lang="en-US" altLang="ja-JP"/>
              <a:t>web site</a:t>
            </a:r>
            <a:r>
              <a:rPr lang="ja-JP" altLang="ja-JP"/>
              <a:t>を確認するなどして、事前に必要な資料の確認を行うことが望ましいです。</a:t>
            </a:r>
          </a:p>
          <a:p>
            <a:pPr eaLnBrk="1" hangingPunct="1"/>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以下</a:t>
            </a:r>
            <a:r>
              <a:rPr lang="en-US" altLang="ja-JP"/>
              <a:t>3</a:t>
            </a:r>
            <a:r>
              <a:rPr lang="ja-JP" altLang="en-US"/>
              <a:t>枚のスライドは、先程の</a:t>
            </a:r>
            <a:r>
              <a:rPr lang="en-US" altLang="ja-JP"/>
              <a:t>GMP</a:t>
            </a:r>
            <a:r>
              <a:rPr lang="ja-JP" altLang="en-US"/>
              <a:t>調査要領の別紙</a:t>
            </a:r>
            <a:r>
              <a:rPr lang="en-US" altLang="ja-JP"/>
              <a:t>1</a:t>
            </a:r>
            <a:r>
              <a:rPr lang="ja-JP" altLang="en-US"/>
              <a:t>の内容です。別紙</a:t>
            </a:r>
            <a:r>
              <a:rPr lang="en-US" altLang="ja-JP"/>
              <a:t>1</a:t>
            </a:r>
            <a:r>
              <a:rPr lang="ja-JP" altLang="en-US"/>
              <a:t>は、調査実施者が必要に応じて調査対象製造業者から事前に入手できる資料として掲げられたリストです。</a:t>
            </a:r>
            <a:endParaRPr lang="en-US" altLang="ja-JP"/>
          </a:p>
          <a:p>
            <a:pPr eaLnBrk="1" hangingPunct="1"/>
            <a:endParaRPr lang="en-US" altLang="ja-JP"/>
          </a:p>
          <a:p>
            <a:pPr eaLnBrk="1" hangingPunct="1"/>
            <a:r>
              <a:rPr lang="ja-JP" altLang="en-US"/>
              <a:t>つまり、製造所が調査権者に提出する事前資料となります。</a:t>
            </a:r>
          </a:p>
          <a:p>
            <a:pPr eaLnBrk="1" hangingPunct="1"/>
            <a:endParaRPr lang="en-US" altLang="ja-JP"/>
          </a:p>
          <a:p>
            <a:pPr eaLnBrk="1" hangingPunct="1"/>
            <a:r>
              <a:rPr lang="ja-JP" altLang="en-US"/>
              <a:t>項目としては、</a:t>
            </a:r>
            <a:endParaRPr lang="en-US" altLang="ja-JP"/>
          </a:p>
          <a:p>
            <a:pPr eaLnBrk="1" hangingPunct="1"/>
            <a:r>
              <a:rPr lang="en-US" altLang="ja-JP"/>
              <a:t>1 </a:t>
            </a:r>
            <a:r>
              <a:rPr lang="ja-JP" altLang="en-US"/>
              <a:t>製造所についての一般的情報</a:t>
            </a:r>
          </a:p>
          <a:p>
            <a:pPr eaLnBrk="1" hangingPunct="1"/>
            <a:endParaRPr lang="ja-JP" altLang="en-US"/>
          </a:p>
          <a:p>
            <a:pPr eaLnBrk="1" hangingPunct="1"/>
            <a:r>
              <a:rPr lang="en-US" altLang="ja-JP"/>
              <a:t>2 </a:t>
            </a:r>
            <a:r>
              <a:rPr lang="ja-JP" altLang="en-US"/>
              <a:t>製造所の医薬品品質システム</a:t>
            </a:r>
          </a:p>
          <a:p>
            <a:pPr eaLnBrk="1" hangingPunct="1"/>
            <a:endParaRPr lang="ja-JP" altLang="en-US"/>
          </a:p>
          <a:p>
            <a:pPr eaLnBrk="1" hangingPunct="1"/>
            <a:r>
              <a:rPr lang="en-US" altLang="ja-JP"/>
              <a:t>3 </a:t>
            </a:r>
            <a:r>
              <a:rPr lang="ja-JP" altLang="en-US"/>
              <a:t>人員（組織図、各部門の人数、各ＧＭＰ責任者の一覧）</a:t>
            </a:r>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a:t>4 </a:t>
            </a:r>
            <a:r>
              <a:rPr lang="ja-JP" altLang="en-US"/>
              <a:t>施設及び機器</a:t>
            </a:r>
          </a:p>
          <a:p>
            <a:pPr eaLnBrk="1" hangingPunct="1"/>
            <a:endParaRPr lang="ja-JP" altLang="en-US"/>
          </a:p>
          <a:p>
            <a:pPr eaLnBrk="1" hangingPunct="1"/>
            <a:r>
              <a:rPr lang="en-US" altLang="ja-JP"/>
              <a:t>5 </a:t>
            </a:r>
            <a:r>
              <a:rPr lang="ja-JP" altLang="en-US"/>
              <a:t>文書化システムの概要、文書体系図、文書リスト等</a:t>
            </a:r>
            <a:endParaRPr lang="en-US" altLang="ja-JP"/>
          </a:p>
          <a:p>
            <a:pPr eaLnBrk="1" hangingPunct="1"/>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a:t>6 </a:t>
            </a:r>
            <a:r>
              <a:rPr lang="ja-JP" altLang="en-US"/>
              <a:t>製造に関する事項</a:t>
            </a:r>
          </a:p>
          <a:p>
            <a:pPr eaLnBrk="1" hangingPunct="1"/>
            <a:endParaRPr lang="ja-JP" altLang="en-US"/>
          </a:p>
          <a:p>
            <a:pPr eaLnBrk="1" hangingPunct="1"/>
            <a:r>
              <a:rPr lang="en-US" altLang="ja-JP"/>
              <a:t>7 </a:t>
            </a:r>
            <a:r>
              <a:rPr lang="ja-JP" altLang="en-US"/>
              <a:t>品質管理の概要</a:t>
            </a:r>
            <a:r>
              <a:rPr lang="en-US" altLang="ja-JP"/>
              <a:t>(</a:t>
            </a:r>
            <a:r>
              <a:rPr lang="ja-JP" altLang="en-US"/>
              <a:t>実施している物理的、化学的及び微生物／生物学的試験の概要</a:t>
            </a:r>
            <a:r>
              <a:rPr lang="en-US" altLang="ja-JP"/>
              <a:t>)</a:t>
            </a:r>
          </a:p>
          <a:p>
            <a:pPr eaLnBrk="1" hangingPunct="1"/>
            <a:endParaRPr lang="en-US" altLang="ja-JP"/>
          </a:p>
          <a:p>
            <a:pPr eaLnBrk="1" hangingPunct="1"/>
            <a:r>
              <a:rPr lang="en-US" altLang="ja-JP"/>
              <a:t>8 </a:t>
            </a:r>
            <a:r>
              <a:rPr lang="ja-JP" altLang="en-US"/>
              <a:t>品質情報処理及び回収処理にかかるシステムの概要</a:t>
            </a:r>
          </a:p>
          <a:p>
            <a:pPr eaLnBrk="1" hangingPunct="1"/>
            <a:endParaRPr lang="ja-JP" altLang="en-US"/>
          </a:p>
          <a:p>
            <a:pPr eaLnBrk="1" hangingPunct="1"/>
            <a:r>
              <a:rPr lang="en-US" altLang="ja-JP"/>
              <a:t>9 </a:t>
            </a:r>
            <a:r>
              <a:rPr lang="ja-JP" altLang="en-US"/>
              <a:t>自己点検にかかるシステムの概要</a:t>
            </a:r>
            <a:endParaRPr lang="en-US" altLang="ja-JP"/>
          </a:p>
          <a:p>
            <a:pPr eaLnBrk="1" hangingPunct="1"/>
            <a:endParaRPr lang="en-US" altLang="ja-JP"/>
          </a:p>
          <a:p>
            <a:pPr eaLnBrk="1" hangingPunct="1"/>
            <a:r>
              <a:rPr lang="en-US" altLang="ja-JP"/>
              <a:t>10 </a:t>
            </a:r>
            <a:r>
              <a:rPr lang="ja-JP" altLang="en-US"/>
              <a:t>サイトマスターファイル</a:t>
            </a:r>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基準確認証の有効期間は</a:t>
            </a:r>
            <a:r>
              <a:rPr lang="en-US" altLang="ja-JP"/>
              <a:t>3</a:t>
            </a:r>
            <a:r>
              <a:rPr lang="ja-JP" altLang="en-US"/>
              <a:t>年です。</a:t>
            </a:r>
            <a:r>
              <a:rPr lang="en-US" altLang="ja-JP"/>
              <a:t>GMP</a:t>
            </a:r>
            <a:r>
              <a:rPr lang="ja-JP" altLang="en-US"/>
              <a:t>適合性調査の有効期限である</a:t>
            </a:r>
            <a:r>
              <a:rPr lang="en-US" altLang="ja-JP"/>
              <a:t>5</a:t>
            </a:r>
            <a:r>
              <a:rPr lang="ja-JP" altLang="en-US"/>
              <a:t>年とは異なっていることに注意が必要です。</a:t>
            </a:r>
            <a:endParaRPr lang="en-US" altLang="ja-JP"/>
          </a:p>
          <a:p>
            <a:pPr eaLnBrk="1" hangingPunct="1"/>
            <a:r>
              <a:rPr lang="ja-JP" altLang="en-US"/>
              <a:t>また、</a:t>
            </a:r>
            <a:r>
              <a:rPr lang="en-US" altLang="ja-JP"/>
              <a:t>GMP</a:t>
            </a:r>
            <a:r>
              <a:rPr lang="ja-JP" altLang="en-US"/>
              <a:t>適合性調査と異なり、基準確認証という書類の発行が生じますので、これに対する書き換え交付、再交付といった手続きが予定されています。</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区分適合性調査は、他の</a:t>
            </a:r>
            <a:r>
              <a:rPr lang="en-US" altLang="ja-JP"/>
              <a:t>GMP</a:t>
            </a:r>
            <a:r>
              <a:rPr lang="ja-JP" altLang="en-US"/>
              <a:t>適合性調査と比較して、区分の考え方と手数料の計算方法に特徴があります。</a:t>
            </a:r>
            <a:endParaRPr lang="en-US" altLang="ja-JP"/>
          </a:p>
          <a:p>
            <a:pPr eaLnBrk="1" hangingPunct="1"/>
            <a:endParaRPr lang="en-US" altLang="ja-JP"/>
          </a:p>
          <a:p>
            <a:pPr eaLnBrk="1" hangingPunct="1"/>
            <a:r>
              <a:rPr lang="ja-JP" altLang="en-US"/>
              <a:t>区分についての考え方は、令和</a:t>
            </a:r>
            <a:r>
              <a:rPr lang="en-US" altLang="ja-JP"/>
              <a:t>3</a:t>
            </a:r>
            <a:r>
              <a:rPr lang="ja-JP" altLang="en-US"/>
              <a:t>年</a:t>
            </a:r>
            <a:r>
              <a:rPr lang="en-US" altLang="ja-JP"/>
              <a:t>7</a:t>
            </a:r>
            <a:r>
              <a:rPr lang="ja-JP" altLang="en-US"/>
              <a:t>月</a:t>
            </a:r>
            <a:r>
              <a:rPr lang="en-US" altLang="ja-JP"/>
              <a:t>13</a:t>
            </a:r>
            <a:r>
              <a:rPr lang="ja-JP" altLang="en-US"/>
              <a:t>日付けの通知で明確化されている他、大阪府の作成している「医薬品区分適合性調査申請要領」が参考になります。</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ja-JP"/>
              <a:t>GMP</a:t>
            </a:r>
            <a:r>
              <a:rPr lang="ja-JP" altLang="en-US"/>
              <a:t>区分省令第</a:t>
            </a:r>
            <a:r>
              <a:rPr lang="en-US" altLang="ja-JP"/>
              <a:t>2</a:t>
            </a:r>
            <a:r>
              <a:rPr lang="ja-JP" altLang="en-US"/>
              <a:t>条を引用して、</a:t>
            </a:r>
            <a:r>
              <a:rPr lang="en-US" altLang="ja-JP"/>
              <a:t>6</a:t>
            </a:r>
            <a:r>
              <a:rPr lang="ja-JP" altLang="en-US"/>
              <a:t>つの区分が設けられています。</a:t>
            </a:r>
            <a:endParaRPr lang="en-US" altLang="ja-JP"/>
          </a:p>
          <a:p>
            <a:endParaRPr lang="en-US" altLang="ja-JP"/>
          </a:p>
          <a:p>
            <a:r>
              <a:rPr lang="ja-JP" altLang="en-US"/>
              <a:t>原薬の製造所は、</a:t>
            </a:r>
            <a:r>
              <a:rPr lang="en-US" altLang="ja-JP"/>
              <a:t>Ⅱ</a:t>
            </a:r>
            <a:r>
              <a:rPr lang="ja-JP" altLang="en-US"/>
              <a:t>～</a:t>
            </a:r>
            <a:r>
              <a:rPr lang="en-US" altLang="ja-JP"/>
              <a:t>Ⅵ</a:t>
            </a:r>
            <a:r>
              <a:rPr lang="ja-JP" altLang="en-US"/>
              <a:t>に該当し得ます。</a:t>
            </a:r>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t>手数料は、基本手数料、品目の手数料、製造販売業者の手数料の和で構成されます。</a:t>
            </a:r>
            <a:endParaRPr lang="en-US" altLang="ja-JP"/>
          </a:p>
          <a:p>
            <a:r>
              <a:rPr lang="ja-JP" altLang="en-US"/>
              <a:t>このうち、基本手数料と品目の手数料は、区分によって変動します。</a:t>
            </a:r>
            <a:endParaRPr lang="en-US" altLang="ja-JP"/>
          </a:p>
          <a:p>
            <a:endParaRPr lang="en-US" altLang="ja-JP"/>
          </a:p>
          <a:p>
            <a:r>
              <a:rPr lang="ja-JP" altLang="en-US"/>
              <a:t>例に記載する通り、「医薬品　一般」区分</a:t>
            </a:r>
            <a:r>
              <a:rPr lang="en-US" altLang="ja-JP"/>
              <a:t>(Ⅳ)</a:t>
            </a:r>
            <a:r>
              <a:rPr lang="ja-JP" altLang="en-US"/>
              <a:t>と「包装等」区分</a:t>
            </a:r>
            <a:r>
              <a:rPr lang="en-US" altLang="ja-JP"/>
              <a:t>(Ⅴ)</a:t>
            </a:r>
            <a:r>
              <a:rPr lang="ja-JP" altLang="en-US"/>
              <a:t>の両方の基準確認証が必要な場合は、それぞれ別に申請する必要があるので、手数料は合計値である「</a:t>
            </a:r>
            <a:r>
              <a:rPr lang="en-US" altLang="ja-JP"/>
              <a:t>P1+P2</a:t>
            </a:r>
            <a:r>
              <a:rPr lang="ja-JP" altLang="en-US"/>
              <a:t>」になります。</a:t>
            </a:r>
            <a:endParaRPr lang="en-US" altLang="ja-JP"/>
          </a:p>
          <a:p>
            <a:r>
              <a:rPr lang="ja-JP" altLang="en-US"/>
              <a:t>「医薬品　一般」区分</a:t>
            </a:r>
            <a:r>
              <a:rPr lang="en-US" altLang="ja-JP"/>
              <a:t>(Ⅳ)</a:t>
            </a:r>
            <a:r>
              <a:rPr lang="ja-JP" altLang="en-US"/>
              <a:t>のみの基準確認証が必要な場合は、「包装等」区分</a:t>
            </a:r>
            <a:r>
              <a:rPr lang="en-US" altLang="ja-JP"/>
              <a:t>(Ⅴ)</a:t>
            </a:r>
            <a:r>
              <a:rPr lang="ja-JP" altLang="en-US"/>
              <a:t>の品目数と製造販売業者数を加えて計算すれば良く、その場合の手数料は「</a:t>
            </a:r>
            <a:r>
              <a:rPr lang="en-US" altLang="ja-JP"/>
              <a:t>P3</a:t>
            </a:r>
            <a:r>
              <a:rPr lang="ja-JP" altLang="en-US"/>
              <a:t>」になります。</a:t>
            </a:r>
            <a:endParaRPr lang="en-US" altLang="ja-JP"/>
          </a:p>
          <a:p>
            <a:endParaRPr lang="en-US" altLang="ja-JP"/>
          </a:p>
          <a:p>
            <a:r>
              <a:rPr lang="ja-JP" altLang="en-US"/>
              <a:t>「医薬品　一般」区分</a:t>
            </a:r>
            <a:r>
              <a:rPr lang="en-US" altLang="ja-JP"/>
              <a:t>(Ⅳ)</a:t>
            </a:r>
            <a:r>
              <a:rPr lang="ja-JP" altLang="en-US"/>
              <a:t>の基準確認証を受けていれば、「包装等」区分</a:t>
            </a:r>
            <a:r>
              <a:rPr lang="en-US" altLang="ja-JP"/>
              <a:t>(Ⅴ)</a:t>
            </a:r>
            <a:r>
              <a:rPr lang="ja-JP" altLang="en-US"/>
              <a:t>の定期</a:t>
            </a:r>
            <a:r>
              <a:rPr lang="en-US" altLang="ja-JP"/>
              <a:t>GMP</a:t>
            </a:r>
            <a:r>
              <a:rPr lang="ja-JP" altLang="en-US"/>
              <a:t>適合性調査も省略が可能とされています。</a:t>
            </a:r>
            <a:endParaRPr lang="en-US" altLang="ja-JP"/>
          </a:p>
          <a:p>
            <a:endParaRPr lang="en-US" altLang="ja-JP"/>
          </a:p>
          <a:p>
            <a:r>
              <a:rPr lang="ja-JP" altLang="en-US"/>
              <a:t>以上で、</a:t>
            </a:r>
            <a:r>
              <a:rPr lang="en-US" altLang="ja-JP"/>
              <a:t>GMP</a:t>
            </a:r>
            <a:r>
              <a:rPr lang="ja-JP" altLang="en-US"/>
              <a:t>適合性の調査に関する説明を終了します。</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a:t>GMP</a:t>
            </a:r>
            <a:r>
              <a:rPr lang="ja-JP" altLang="en-US"/>
              <a:t>適合性調査とは、製造所の製造管理及び品質管理の方法が</a:t>
            </a:r>
            <a:r>
              <a:rPr lang="en-US" altLang="ja-JP"/>
              <a:t>GMP</a:t>
            </a:r>
            <a:r>
              <a:rPr lang="ja-JP" altLang="en-US"/>
              <a:t>に適合しているかどうかを調査することです。</a:t>
            </a:r>
            <a:endParaRPr lang="en-US" altLang="ja-JP"/>
          </a:p>
          <a:p>
            <a:pPr eaLnBrk="1" hangingPunct="1"/>
            <a:endParaRPr lang="ja-JP" altLang="en-US"/>
          </a:p>
          <a:p>
            <a:pPr eaLnBrk="1" hangingPunct="1"/>
            <a:r>
              <a:rPr lang="en-US" altLang="ja-JP"/>
              <a:t>GMP</a:t>
            </a:r>
            <a:r>
              <a:rPr lang="ja-JP" altLang="en-US"/>
              <a:t>に適合していることが製造販売承認の承認要件となっており、医薬品医療機器法第</a:t>
            </a:r>
            <a:r>
              <a:rPr lang="en-US" altLang="ja-JP"/>
              <a:t>14</a:t>
            </a:r>
            <a:r>
              <a:rPr lang="ja-JP" altLang="en-US"/>
              <a:t>条第</a:t>
            </a:r>
            <a:r>
              <a:rPr lang="en-US" altLang="ja-JP"/>
              <a:t>7</a:t>
            </a:r>
            <a:r>
              <a:rPr lang="ja-JP" altLang="en-US"/>
              <a:t>項では、医薬品を製造する製造所が</a:t>
            </a:r>
            <a:r>
              <a:rPr lang="en-US" altLang="ja-JP"/>
              <a:t>GMP</a:t>
            </a:r>
            <a:r>
              <a:rPr lang="ja-JP" altLang="en-US"/>
              <a:t>に適合しない場合は承認を与えないとされています。</a:t>
            </a:r>
          </a:p>
          <a:p>
            <a:pPr eaLnBrk="1" hangingPunct="1"/>
            <a:endParaRPr lang="ja-JP" altLang="en-US"/>
          </a:p>
          <a:p>
            <a:pPr eaLnBrk="1" hangingPunct="1"/>
            <a:r>
              <a:rPr lang="ja-JP" altLang="en-US"/>
              <a:t>また、医薬品医療機器法第</a:t>
            </a:r>
            <a:r>
              <a:rPr lang="en-US" altLang="ja-JP"/>
              <a:t>74</a:t>
            </a:r>
            <a:r>
              <a:rPr lang="ja-JP" altLang="en-US"/>
              <a:t>条の</a:t>
            </a:r>
            <a:r>
              <a:rPr lang="en-US" altLang="ja-JP"/>
              <a:t>2</a:t>
            </a:r>
            <a:r>
              <a:rPr lang="ja-JP" altLang="en-US"/>
              <a:t>第</a:t>
            </a:r>
            <a:r>
              <a:rPr lang="en-US" altLang="ja-JP"/>
              <a:t>1</a:t>
            </a:r>
            <a:r>
              <a:rPr lang="ja-JP" altLang="en-US"/>
              <a:t>項では、既に承認を受けた医薬品であっても、製造所が</a:t>
            </a:r>
            <a:r>
              <a:rPr lang="en-US" altLang="ja-JP"/>
              <a:t>GMP</a:t>
            </a:r>
            <a:r>
              <a:rPr lang="ja-JP" altLang="en-US"/>
              <a:t>に適合しない場合は承認を取り消されるとされています。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ja-JP"/>
              <a:t>GMP</a:t>
            </a:r>
            <a:r>
              <a:rPr lang="ja-JP" altLang="ja-JP"/>
              <a:t>適合性調査は、大きく</a:t>
            </a:r>
            <a:r>
              <a:rPr lang="en-US" altLang="ja-JP"/>
              <a:t>5</a:t>
            </a:r>
            <a:r>
              <a:rPr lang="ja-JP" altLang="ja-JP"/>
              <a:t>つに分けることができます。</a:t>
            </a:r>
            <a:r>
              <a:rPr lang="en-US" altLang="ja-JP"/>
              <a:t>1</a:t>
            </a:r>
            <a:r>
              <a:rPr lang="ja-JP" altLang="ja-JP"/>
              <a:t>つめは、新規の製造販売承認申請、あるいは一部変更承認申請を受けようとするときの調査です。</a:t>
            </a:r>
            <a:r>
              <a:rPr lang="en-US" altLang="ja-JP"/>
              <a:t>2</a:t>
            </a:r>
            <a:r>
              <a:rPr lang="ja-JP" altLang="ja-JP"/>
              <a:t>つめは、継続的に製造販売を行うために</a:t>
            </a:r>
            <a:r>
              <a:rPr lang="en-US" altLang="ja-JP"/>
              <a:t>5</a:t>
            </a:r>
            <a:r>
              <a:rPr lang="ja-JP" altLang="ja-JP"/>
              <a:t>年ごとに受ける調査です。</a:t>
            </a:r>
            <a:r>
              <a:rPr lang="en-US" altLang="ja-JP"/>
              <a:t>3</a:t>
            </a:r>
            <a:r>
              <a:rPr lang="ja-JP" altLang="ja-JP"/>
              <a:t>つめは、基準確認証を取得・維持する場合の調査です。基準確認証は定期適合性調査に代えることが出来ます。</a:t>
            </a:r>
            <a:r>
              <a:rPr lang="en-US" altLang="ja-JP"/>
              <a:t>4</a:t>
            </a:r>
            <a:r>
              <a:rPr lang="ja-JP" altLang="ja-JP"/>
              <a:t>つめは、</a:t>
            </a:r>
            <a:r>
              <a:rPr lang="en-US" altLang="ja-JP"/>
              <a:t>GMP</a:t>
            </a:r>
            <a:r>
              <a:rPr lang="ja-JP" altLang="ja-JP"/>
              <a:t>への適合性を証明する必要のある輸出用医薬品に関する調査です。最後は、申請に基づかない調査であり、これは医薬品医療機器法第</a:t>
            </a:r>
            <a:r>
              <a:rPr lang="en-US" altLang="ja-JP"/>
              <a:t>69</a:t>
            </a:r>
            <a:r>
              <a:rPr lang="ja-JP" altLang="ja-JP"/>
              <a:t>条の規定に基づくため、俗に</a:t>
            </a:r>
            <a:r>
              <a:rPr lang="en-US" altLang="ja-JP"/>
              <a:t>69</a:t>
            </a:r>
            <a:r>
              <a:rPr lang="ja-JP" altLang="ja-JP"/>
              <a:t>条調査と呼ばれています。</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適合性調査の調査権者は総合機構の場合と都道府県の場合があります。</a:t>
            </a:r>
          </a:p>
          <a:p>
            <a:pPr eaLnBrk="1" hangingPunct="1"/>
            <a:r>
              <a:rPr lang="ja-JP" altLang="en-US"/>
              <a:t>新医薬品の承認時の調査、承認後、再審査結果が通知されるまでの間で、初回の適合性調査までは総合機構が調査します。生物学的製剤など、ここに示した医薬品も総合機構が調査します。また、海外の製造所の調査も総合機構が行います。</a:t>
            </a:r>
          </a:p>
          <a:p>
            <a:pPr eaLnBrk="1" hangingPunct="1"/>
            <a:r>
              <a:rPr lang="ja-JP" altLang="en-US"/>
              <a:t>それ以外の場合は都道府県が行います。</a:t>
            </a:r>
          </a:p>
          <a:p>
            <a:pPr eaLnBrk="1" hangingPunct="1"/>
            <a:endParaRPr lang="en-US" altLang="ja-JP"/>
          </a:p>
          <a:p>
            <a:pPr eaLnBrk="1" hangingPunct="1"/>
            <a:r>
              <a:rPr lang="ja-JP" altLang="en-US"/>
              <a:t>適合性調査の実施方法は、製造所で行われる実地調査と、書面のみを調査する書面調査があります。適合性調査が実地により実施されるのか書面のみにより実施されるのかについては、適合性調査権者がその責任において決定します。調査権者は品目、種類、工程内容、過去の実地調査の結果等、過去における不適合、回収等の有無及び内容等を勘案して調査方法を決定します。</a:t>
            </a:r>
          </a:p>
          <a:p>
            <a:pPr eaLnBrk="1" hangingPunct="1"/>
            <a:r>
              <a:rPr lang="ja-JP" altLang="en-US"/>
              <a:t>国内の製造所については、対象の製品と同等の製造工程に関して、適合性調査申請の日から過去</a:t>
            </a:r>
            <a:r>
              <a:rPr lang="en-US" altLang="ja-JP"/>
              <a:t>2</a:t>
            </a:r>
            <a:r>
              <a:rPr lang="ja-JP" altLang="en-US"/>
              <a:t>年以内の実地の</a:t>
            </a:r>
            <a:r>
              <a:rPr lang="en-US" altLang="ja-JP"/>
              <a:t>GMP</a:t>
            </a:r>
            <a:r>
              <a:rPr lang="ja-JP" altLang="en-US"/>
              <a:t>調査が行われていない場合においては、原則として実地調査を行うものとされています。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ja-JP"/>
              <a:t>実地調査の場合のおおまかな流れです。</a:t>
            </a:r>
          </a:p>
          <a:p>
            <a:r>
              <a:rPr lang="ja-JP" altLang="ja-JP"/>
              <a:t>①まず、医療用医薬品の原薬の場合、製造販売業者が申請書を提出します。区分適合性調査および輸出用医薬品適合性調査の申請は製造業者がすることとされています。</a:t>
            </a:r>
          </a:p>
          <a:p>
            <a:r>
              <a:rPr lang="ja-JP" altLang="ja-JP"/>
              <a:t>②調査権者と製造業者の間で日程調整が行われ、</a:t>
            </a:r>
          </a:p>
          <a:p>
            <a:r>
              <a:rPr lang="ja-JP" altLang="ja-JP"/>
              <a:t>③調査日程の通知が行われます。その際、調査権者の指示に従って事前資料を提出します。</a:t>
            </a:r>
          </a:p>
          <a:p>
            <a:r>
              <a:rPr lang="ja-JP" altLang="ja-JP"/>
              <a:t>④</a:t>
            </a:r>
            <a:r>
              <a:rPr lang="en-US" altLang="ja-JP"/>
              <a:t>GMP</a:t>
            </a:r>
            <a:r>
              <a:rPr lang="ja-JP" altLang="ja-JP"/>
              <a:t>実地調査が行われます。</a:t>
            </a:r>
          </a:p>
          <a:p>
            <a:r>
              <a:rPr lang="ja-JP" altLang="ja-JP"/>
              <a:t>⑤指摘事項がある場合には、改善指示が通知されます。</a:t>
            </a:r>
          </a:p>
          <a:p>
            <a:r>
              <a:rPr lang="ja-JP" altLang="ja-JP"/>
              <a:t>⑥製造業者は指摘事項に対する改善計画、改善報告を行い対応します。</a:t>
            </a:r>
          </a:p>
          <a:p>
            <a:r>
              <a:rPr lang="ja-JP" altLang="ja-JP"/>
              <a:t>⑦調査結果通知書（写）が申請者である製造販売業者、調査結果報告書（写）が製造業者に渡されます。輸出用医薬品の場合は申請者が製造業者のため、調査結果通知書（写）も製造業者に渡されます。 区分適合性調査の場合は、基準確認証が交付されます。</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ja-JP"/>
              <a:t>次に</a:t>
            </a:r>
            <a:r>
              <a:rPr lang="en-US" altLang="ja-JP"/>
              <a:t>GMP</a:t>
            </a:r>
            <a:r>
              <a:rPr lang="ja-JP" altLang="ja-JP"/>
              <a:t>適合性調査の申請手続きについて説明します。</a:t>
            </a:r>
          </a:p>
          <a:p>
            <a:r>
              <a:rPr lang="en-US" altLang="ja-JP"/>
              <a:t>GMP</a:t>
            </a:r>
            <a:r>
              <a:rPr lang="ja-JP" altLang="ja-JP"/>
              <a:t>適合性調査申請は、先程のフローにもありました通り、承認に係る申請は製造販売業者、区分適合性調査および輸出に係る申請は製造業者が行います。</a:t>
            </a:r>
          </a:p>
          <a:p>
            <a:r>
              <a:rPr lang="ja-JP" altLang="ja-JP"/>
              <a:t>申請先は調査権者ですが、都道府県の場合、保健所経由で提出とか、申請前に事前相談が必要とか、申請書は調査日の何日前に提出とか、それぞれのルールがありますので、注意が必要です。</a:t>
            </a:r>
          </a:p>
          <a:p>
            <a:r>
              <a:rPr lang="ja-JP" altLang="ja-JP"/>
              <a:t>申請書の様式は医薬品医療機器法施行規則に定められた様式</a:t>
            </a:r>
            <a:r>
              <a:rPr lang="en-US" altLang="ja-JP"/>
              <a:t>25</a:t>
            </a:r>
            <a:r>
              <a:rPr lang="ja-JP" altLang="ja-JP"/>
              <a:t>（</a:t>
            </a:r>
            <a:r>
              <a:rPr lang="en-US" altLang="ja-JP"/>
              <a:t>1</a:t>
            </a:r>
            <a:r>
              <a:rPr lang="ja-JP" altLang="ja-JP"/>
              <a:t>）を使用します。</a:t>
            </a:r>
            <a:r>
              <a:rPr lang="en-US" altLang="ja-JP"/>
              <a:t>FD</a:t>
            </a:r>
            <a:r>
              <a:rPr lang="ja-JP" altLang="ja-JP"/>
              <a:t>申請ソフトの様式では、医薬品の場合は</a:t>
            </a:r>
            <a:r>
              <a:rPr lang="en-US" altLang="ja-JP"/>
              <a:t>E31</a:t>
            </a:r>
            <a:r>
              <a:rPr lang="ja-JP" altLang="ja-JP"/>
              <a:t>、輸出用医薬品の場合は</a:t>
            </a:r>
            <a:r>
              <a:rPr lang="en-US" altLang="ja-JP"/>
              <a:t>G21</a:t>
            </a:r>
            <a:r>
              <a:rPr lang="ja-JP" altLang="ja-JP"/>
              <a:t>となります。</a:t>
            </a:r>
          </a:p>
          <a:p>
            <a:r>
              <a:rPr lang="ja-JP" altLang="ja-JP"/>
              <a:t>提出部数や申請費用は提出先により異なりますので、確認が必要です。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a:t>GMP</a:t>
            </a:r>
            <a:r>
              <a:rPr lang="ja-JP" altLang="en-US"/>
              <a:t>適合性調査の添付資料については、施行規則第</a:t>
            </a:r>
            <a:r>
              <a:rPr lang="en-US" altLang="ja-JP"/>
              <a:t>50</a:t>
            </a:r>
            <a:r>
              <a:rPr lang="ja-JP" altLang="en-US"/>
              <a:t>条第</a:t>
            </a:r>
            <a:r>
              <a:rPr lang="en-US" altLang="ja-JP"/>
              <a:t>2</a:t>
            </a:r>
            <a:r>
              <a:rPr lang="ja-JP" altLang="en-US"/>
              <a:t>項、第</a:t>
            </a:r>
            <a:r>
              <a:rPr lang="en-US" altLang="ja-JP"/>
              <a:t>53</a:t>
            </a:r>
            <a:r>
              <a:rPr lang="ja-JP" altLang="en-US"/>
              <a:t>条の</a:t>
            </a:r>
            <a:r>
              <a:rPr lang="en-US" altLang="ja-JP"/>
              <a:t>2</a:t>
            </a:r>
            <a:r>
              <a:rPr lang="ja-JP" altLang="en-US"/>
              <a:t>第</a:t>
            </a:r>
            <a:r>
              <a:rPr lang="en-US" altLang="ja-JP"/>
              <a:t>2</a:t>
            </a:r>
            <a:r>
              <a:rPr lang="ja-JP" altLang="en-US"/>
              <a:t>項に「適合性調査に係る品目の製造管理及び品質管理に関する資料」及び「適合性調査に係る製造所の製造管理及び品質管理に関する資料」と規定されています。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ja-JP"/>
              <a:t>調査申請時の添付資料については、令和</a:t>
            </a:r>
            <a:r>
              <a:rPr lang="en-US" altLang="ja-JP"/>
              <a:t>3</a:t>
            </a:r>
            <a:r>
              <a:rPr lang="ja-JP" altLang="ja-JP"/>
              <a:t>年</a:t>
            </a:r>
            <a:r>
              <a:rPr lang="en-US" altLang="ja-JP"/>
              <a:t>7</a:t>
            </a:r>
            <a:r>
              <a:rPr lang="ja-JP" altLang="ja-JP"/>
              <a:t>月</a:t>
            </a:r>
            <a:r>
              <a:rPr lang="en-US" altLang="ja-JP"/>
              <a:t>13</a:t>
            </a:r>
            <a:r>
              <a:rPr lang="ja-JP" altLang="ja-JP"/>
              <a:t>日付薬生監麻発第</a:t>
            </a:r>
            <a:r>
              <a:rPr lang="en-US" altLang="ja-JP"/>
              <a:t>0713</a:t>
            </a:r>
            <a:r>
              <a:rPr lang="ja-JP" altLang="ja-JP"/>
              <a:t>第</a:t>
            </a:r>
            <a:r>
              <a:rPr lang="en-US" altLang="ja-JP"/>
              <a:t>12</a:t>
            </a:r>
            <a:r>
              <a:rPr lang="ja-JP" altLang="ja-JP"/>
              <a:t>号通知、記の第</a:t>
            </a:r>
            <a:r>
              <a:rPr lang="en-US" altLang="ja-JP"/>
              <a:t>2</a:t>
            </a:r>
            <a:r>
              <a:rPr lang="ja-JP" altLang="ja-JP"/>
              <a:t>章第</a:t>
            </a:r>
            <a:r>
              <a:rPr lang="en-US" altLang="ja-JP"/>
              <a:t>2</a:t>
            </a:r>
            <a:r>
              <a:rPr lang="ja-JP" altLang="ja-JP"/>
              <a:t>の</a:t>
            </a:r>
            <a:r>
              <a:rPr lang="en-US" altLang="ja-JP"/>
              <a:t>8</a:t>
            </a:r>
            <a:r>
              <a:rPr lang="ja-JP" altLang="ja-JP"/>
              <a:t>に示されています。</a:t>
            </a:r>
          </a:p>
          <a:p>
            <a:r>
              <a:rPr lang="ja-JP" altLang="ja-JP"/>
              <a:t>（</a:t>
            </a:r>
            <a:r>
              <a:rPr lang="en-US" altLang="ja-JP"/>
              <a:t>1</a:t>
            </a:r>
            <a:r>
              <a:rPr lang="ja-JP" altLang="ja-JP"/>
              <a:t>）承認申請時、一変承認申請時、輸出届出に伴う調査の場合、</a:t>
            </a:r>
          </a:p>
          <a:p>
            <a:r>
              <a:rPr lang="ja-JP" altLang="ja-JP"/>
              <a:t>申請の日から過去</a:t>
            </a:r>
            <a:r>
              <a:rPr lang="en-US" altLang="ja-JP"/>
              <a:t>2</a:t>
            </a:r>
            <a:r>
              <a:rPr lang="ja-JP" altLang="ja-JP"/>
              <a:t>年以内に実施された</a:t>
            </a:r>
            <a:r>
              <a:rPr lang="en-US" altLang="ja-JP"/>
              <a:t>GMP</a:t>
            </a:r>
            <a:r>
              <a:rPr lang="ja-JP" altLang="ja-JP"/>
              <a:t>適合性調査結果通知書又は調査報告書の写し、申請品目の製造販売承認申請書や輸出用医薬品の届出書の写し、承認書が</a:t>
            </a:r>
            <a:r>
              <a:rPr lang="en-US" altLang="ja-JP"/>
              <a:t>MF</a:t>
            </a:r>
            <a:r>
              <a:rPr lang="ja-JP" altLang="ja-JP"/>
              <a:t>を引用している場合、</a:t>
            </a:r>
            <a:r>
              <a:rPr lang="en-US" altLang="ja-JP"/>
              <a:t>MF</a:t>
            </a:r>
            <a:r>
              <a:rPr lang="ja-JP" altLang="ja-JP"/>
              <a:t>も含まれます。その他、適合性調査権者が必要とする資料を提出します。</a:t>
            </a:r>
          </a:p>
          <a:p>
            <a:r>
              <a:rPr lang="ja-JP" altLang="ja-JP"/>
              <a:t>（</a:t>
            </a:r>
            <a:r>
              <a:rPr lang="en-US" altLang="ja-JP"/>
              <a:t>2</a:t>
            </a:r>
            <a:r>
              <a:rPr lang="ja-JP" altLang="ja-JP"/>
              <a:t>）</a:t>
            </a:r>
            <a:r>
              <a:rPr lang="en-US" altLang="ja-JP"/>
              <a:t>5</a:t>
            </a:r>
            <a:r>
              <a:rPr lang="ja-JP" altLang="ja-JP"/>
              <a:t>年毎の更新に伴う定期調査では、承認申請時や輸出届出時の添付資料に加え、過去</a:t>
            </a:r>
            <a:r>
              <a:rPr lang="en-US" altLang="ja-JP"/>
              <a:t>5</a:t>
            </a:r>
            <a:r>
              <a:rPr lang="ja-JP" altLang="ja-JP"/>
              <a:t>年間の一変承認書や軽微変更届書の写しを提出します。過去</a:t>
            </a:r>
            <a:r>
              <a:rPr lang="en-US" altLang="ja-JP"/>
              <a:t>5</a:t>
            </a:r>
            <a:r>
              <a:rPr lang="ja-JP" altLang="ja-JP"/>
              <a:t>年間の申請品目に係る回収の有無については、有りの場合はその概要を提出し、無しの場合は、その旨を申請書の備考欄に記載することで添付は不要です。宣誓書では、適合性調査に係る申請の内容に事実と齟齬がないこと、当該製造所の製造管理及び品質管理の方法が法第</a:t>
            </a:r>
            <a:r>
              <a:rPr lang="en-US" altLang="ja-JP"/>
              <a:t>14</a:t>
            </a:r>
            <a:r>
              <a:rPr lang="ja-JP" altLang="ja-JP"/>
              <a:t>条第</a:t>
            </a:r>
            <a:r>
              <a:rPr lang="en-US" altLang="ja-JP"/>
              <a:t>2</a:t>
            </a:r>
            <a:r>
              <a:rPr lang="ja-JP" altLang="ja-JP"/>
              <a:t>項第</a:t>
            </a:r>
            <a:r>
              <a:rPr lang="en-US" altLang="ja-JP"/>
              <a:t>4</a:t>
            </a:r>
            <a:r>
              <a:rPr lang="ja-JP" altLang="ja-JP"/>
              <a:t>号（厚生労働省令で定める基準に適合していると認められないとき）に該当していないこと、及び製造販売承認規格を満足したものを製造していることを宣誓します。</a:t>
            </a:r>
          </a:p>
          <a:p>
            <a:r>
              <a:rPr lang="ja-JP" altLang="ja-JP"/>
              <a:t>都道府県によっては、宣誓書は、総括製造販売責任者や製造管理者ではなく申請者名での提出を求めていることもあるので、事前に確認が必要です。</a:t>
            </a:r>
          </a:p>
          <a:p>
            <a:r>
              <a:rPr lang="ja-JP" altLang="ja-JP"/>
              <a:t>複数の品目に係る申請を同時に行う時に、作業所、作業室、区域、設備等により分類し、その分類毎に代表的な品目を選定した場合は、その分類及び選定の根拠を示した資料も提出します。 </a:t>
            </a:r>
          </a:p>
          <a:p>
            <a:r>
              <a:rPr lang="ja-JP" altLang="ja-JP"/>
              <a:t>（</a:t>
            </a:r>
            <a:r>
              <a:rPr lang="en-US" altLang="ja-JP"/>
              <a:t>3</a:t>
            </a:r>
            <a:r>
              <a:rPr lang="ja-JP" altLang="ja-JP"/>
              <a:t>）区分適合性調査の場合は、製造する品目リスト、当該品目リストに係る査察の履歴、過去</a:t>
            </a:r>
            <a:r>
              <a:rPr lang="en-US" altLang="ja-JP"/>
              <a:t>3</a:t>
            </a:r>
            <a:r>
              <a:rPr lang="ja-JP" altLang="ja-JP"/>
              <a:t>年間における申請品目に係る回収の有無、</a:t>
            </a:r>
            <a:r>
              <a:rPr lang="en-US" altLang="ja-JP"/>
              <a:t>GMP</a:t>
            </a:r>
            <a:r>
              <a:rPr lang="ja-JP" altLang="ja-JP"/>
              <a:t>不適合の有無、海外規制当局によるワーニングレター、インポートアラート等の有無、宣誓書、サイトマスターファイル又は同等の資料、その他適合性調査権者が必要とする資料が求められる。</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000"/>
              <a:t>調査権者が総合機構の場合、調査申請時に調査対象品目等に関する概要（様式１）及び医薬品製造所概要（様式２／様式３）を一緒に提出します。</a:t>
            </a:r>
          </a:p>
          <a:p>
            <a:pPr eaLnBrk="1" hangingPunct="1"/>
            <a:r>
              <a:rPr lang="ja-JP" altLang="en-US" sz="1000"/>
              <a:t>外国製造所の場合、相手国の適合性証明書又は</a:t>
            </a:r>
            <a:r>
              <a:rPr lang="en-US" altLang="ja-JP" sz="1000"/>
              <a:t>GMP</a:t>
            </a:r>
            <a:r>
              <a:rPr lang="ja-JP" altLang="en-US" sz="1000"/>
              <a:t>調査報告書の写し等を提出します。</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pPr lvl="0"/>
            <a:r>
              <a:rPr lang="ja-JP" altLang="en-US" noProof="0"/>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a:lvl1pPr>
          </a:lstStyle>
          <a:p>
            <a:fld id="{4DEA0F3E-880C-423E-ABCF-A833D6C8B955}" type="slidenum">
              <a:rPr lang="en-US" altLang="ja-JP"/>
              <a:pPr/>
              <a:t>‹#›</a:t>
            </a:fld>
            <a:endParaRPr lang="en-US" altLang="ja-JP"/>
          </a:p>
        </p:txBody>
      </p:sp>
    </p:spTree>
    <p:extLst>
      <p:ext uri="{BB962C8B-B14F-4D97-AF65-F5344CB8AC3E}">
        <p14:creationId xmlns:p14="http://schemas.microsoft.com/office/powerpoint/2010/main" val="250527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2B350B8E-3E7E-43AA-9579-4E165DB06742}"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46730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6721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8082B127-E1C2-455F-8348-ED0E8B238AB9}"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907802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457200"/>
            <a:ext cx="8229600" cy="56721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fld id="{840DFC3D-3B0D-47E9-8C93-8345BC227DD7}" type="slidenum">
              <a:rPr lang="en-US" altLang="ja-JP"/>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91196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95FCF8A1-4B6A-4DFC-B594-26FF43E3ABD6}"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04778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23D67560-61A3-41A3-998A-DE0CB161EF56}"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796904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8AE2DBD8-B015-4CDC-AE8E-8173964A4D83}"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971881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fld id="{C0A6C020-4615-4774-9715-04396296E3F0}" type="slidenum">
              <a:rPr lang="en-US" altLang="ja-JP"/>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0794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fld id="{00880CDD-5AF8-419B-9B3B-E7D97FE16B91}" type="slidenum">
              <a:rPr lang="en-US" altLang="ja-JP"/>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78933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fld id="{C93A99D2-323A-42DF-B9B7-3D8C5FE25E49}" type="slidenum">
              <a:rPr lang="en-US" altLang="ja-JP"/>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8506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C13858D8-C891-4DA1-9C3F-88927E695805}"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19335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FF8FE35C-578A-4A57-9980-CC09370B7F1C}"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92147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spcBef>
                <a:spcPct val="0"/>
              </a:spcBef>
              <a:buFontTx/>
              <a:buNone/>
              <a:defRPr kumimoji="0" sz="1200"/>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fld id="{8FCB22D2-A9FA-48D3-B08D-05057708854B}" type="slidenum">
              <a:rPr lang="en-US" altLang="ja-JP"/>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defRPr/>
              </a:pPr>
              <a:endParaRPr kumimoji="0" lang="ja-JP" altLang="ja-JP"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1pPr>
              <a:lvl2pPr marL="742950" indent="-28575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2pPr>
              <a:lvl3pPr marL="11430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3pPr>
              <a:lvl4pPr marL="16002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4pPr>
              <a:lvl5pPr marL="2057400" indent="-228600">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kumimoji="1" sz="4000">
                  <a:solidFill>
                    <a:schemeClr val="tx1"/>
                  </a:solidFill>
                  <a:latin typeface="Arial" panose="020B0604020202020204" pitchFamily="34" charset="0"/>
                  <a:ea typeface="ＭＳ Ｐゴシック" panose="020B0600070205080204" pitchFamily="50" charset="-128"/>
                </a:defRPr>
              </a:lvl9pPr>
            </a:lstStyle>
            <a:p>
              <a:pPr eaLnBrk="1" hangingPunct="1">
                <a:buFontTx/>
                <a:buNone/>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spcBef>
                <a:spcPct val="0"/>
              </a:spcBef>
              <a:buFontTx/>
              <a:buNone/>
              <a:defRPr kumimoji="0" sz="1200"/>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3884"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Lst>
  <p:hf hdr="0" dt="0"/>
  <p:txStyles>
    <p:titleStyle>
      <a:lvl1pPr algn="l" rtl="0" eaLnBrk="0" fontAlgn="base" hangingPunct="0">
        <a:spcBef>
          <a:spcPct val="0"/>
        </a:spcBef>
        <a:spcAft>
          <a:spcPct val="0"/>
        </a:spcAft>
        <a:defRPr kumimoji="1" sz="3200" kern="1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5123" name="Rectangle 18"/>
          <p:cNvSpPr>
            <a:spLocks noGrp="1" noChangeArrowheads="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72F0554-58EB-4749-BD2C-FB15E890C689}" type="slidenum">
              <a:rPr kumimoji="0" lang="en-US" altLang="ja-JP" sz="1200">
                <a:latin typeface="Arial Black" panose="020B0A04020102020204" pitchFamily="34" charset="0"/>
              </a:rPr>
              <a:pPr>
                <a:spcBef>
                  <a:spcPct val="0"/>
                </a:spcBef>
                <a:buClrTx/>
                <a:buSzTx/>
                <a:buFontTx/>
                <a:buNone/>
              </a:pPr>
              <a:t>1</a:t>
            </a:fld>
            <a:endParaRPr kumimoji="0" lang="en-US" altLang="ja-JP" sz="1200">
              <a:latin typeface="Arial Black" panose="020B0A04020102020204" pitchFamily="34" charset="0"/>
            </a:endParaRPr>
          </a:p>
        </p:txBody>
      </p:sp>
      <p:sp>
        <p:nvSpPr>
          <p:cNvPr id="5124" name="Rectangle 2"/>
          <p:cNvSpPr>
            <a:spLocks noGrp="1" noChangeArrowheads="1"/>
          </p:cNvSpPr>
          <p:nvPr>
            <p:ph type="ctrTitle"/>
          </p:nvPr>
        </p:nvSpPr>
        <p:spPr>
          <a:solidFill>
            <a:schemeClr val="accent1"/>
          </a:solidFill>
          <a:extLst>
            <a:ext uri="{91240B29-F687-4F45-9708-019B960494DF}">
              <a14:hiddenLine xmlns:a14="http://schemas.microsoft.com/office/drawing/2010/main" w="9525" cap="flat" cmpd="sng">
                <a:solidFill>
                  <a:schemeClr val="accent2"/>
                </a:solidFill>
                <a:prstDash val="solid"/>
                <a:miter lim="800000"/>
                <a:headEnd/>
                <a:tailEnd/>
              </a14:hiddenLine>
            </a:ext>
          </a:extLst>
        </p:spPr>
        <p:txBody>
          <a:bodyPr lIns="90000" tIns="46800" rIns="90000" bIns="46800"/>
          <a:lstStyle/>
          <a:p>
            <a:pPr eaLnBrk="1" hangingPunct="1">
              <a:lnSpc>
                <a:spcPct val="130000"/>
              </a:lnSpc>
            </a:pPr>
            <a:r>
              <a:rPr lang="ja-JP" altLang="en-US" sz="4400" b="1">
                <a:latin typeface="ＭＳ Ｐゴシック" panose="020B0600070205080204" pitchFamily="50" charset="-128"/>
              </a:rPr>
              <a:t>ＧＭＰ適合性の調査</a:t>
            </a:r>
            <a:endParaRPr lang="ja-JP" altLang="en-US" sz="4400" b="1" i="1">
              <a:latin typeface="ＭＳ Ｐゴシック" panose="020B060007020508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3555"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7D48E5F-F966-4D2F-A41D-729FAA7F0063}" type="slidenum">
              <a:rPr kumimoji="0" lang="en-US" altLang="ja-JP" sz="1200">
                <a:latin typeface="Arial Black" panose="020B0A04020102020204" pitchFamily="34" charset="0"/>
              </a:rPr>
              <a:pPr>
                <a:spcBef>
                  <a:spcPct val="0"/>
                </a:spcBef>
                <a:buClrTx/>
                <a:buSzTx/>
                <a:buFontTx/>
                <a:buNone/>
              </a:pPr>
              <a:t>10</a:t>
            </a:fld>
            <a:endParaRPr kumimoji="0" lang="en-US" altLang="ja-JP" sz="1200">
              <a:latin typeface="Arial Black" panose="020B0A04020102020204" pitchFamily="34" charset="0"/>
            </a:endParaRPr>
          </a:p>
        </p:txBody>
      </p:sp>
      <p:sp>
        <p:nvSpPr>
          <p:cNvPr id="23556" name="Rectangle 2"/>
          <p:cNvSpPr>
            <a:spLocks noGrp="1" noChangeArrowheads="1"/>
          </p:cNvSpPr>
          <p:nvPr>
            <p:ph type="title"/>
          </p:nvPr>
        </p:nvSpPr>
        <p:spPr/>
        <p:txBody>
          <a:bodyPr/>
          <a:lstStyle/>
          <a:p>
            <a:pPr eaLnBrk="1" hangingPunct="1"/>
            <a:endParaRPr lang="ja-JP" altLang="ja-JP"/>
          </a:p>
        </p:txBody>
      </p:sp>
      <p:sp>
        <p:nvSpPr>
          <p:cNvPr id="23557" name="Rectangle 3"/>
          <p:cNvSpPr>
            <a:spLocks noGrp="1" noChangeArrowheads="1"/>
          </p:cNvSpPr>
          <p:nvPr>
            <p:ph type="body" idx="1"/>
          </p:nvPr>
        </p:nvSpPr>
        <p:spPr>
          <a:xfrm>
            <a:off x="298450" y="1660525"/>
            <a:ext cx="8605838" cy="1190625"/>
          </a:xfrm>
        </p:spPr>
        <p:txBody>
          <a:bodyPr/>
          <a:lstStyle/>
          <a:p>
            <a:pPr marL="609600" indent="-609600" eaLnBrk="1" hangingPunct="1">
              <a:buFont typeface="Wingdings" panose="05000000000000000000" pitchFamily="2" charset="2"/>
              <a:buNone/>
            </a:pPr>
            <a:r>
              <a:rPr lang="ja-JP" altLang="en-US" sz="2800"/>
              <a:t>調査権者から調査の実施前に事前資料として、</a:t>
            </a:r>
          </a:p>
          <a:p>
            <a:pPr marL="609600" indent="-609600" eaLnBrk="1" hangingPunct="1">
              <a:buFont typeface="Wingdings" panose="05000000000000000000" pitchFamily="2" charset="2"/>
              <a:buNone/>
            </a:pPr>
            <a:r>
              <a:rPr lang="ja-JP" altLang="en-US" sz="2800"/>
              <a:t>製造所、製造品目に関する資料の提出が求められる</a:t>
            </a:r>
          </a:p>
        </p:txBody>
      </p:sp>
      <p:sp>
        <p:nvSpPr>
          <p:cNvPr id="23558" name="Rectangle 5"/>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dirty="0"/>
              <a:t>適合性調査の事前資料</a:t>
            </a:r>
            <a:endParaRPr lang="ja-JP" altLang="en-US" b="1" dirty="0"/>
          </a:p>
        </p:txBody>
      </p:sp>
      <p:sp>
        <p:nvSpPr>
          <p:cNvPr id="23559" name="Rectangle 6"/>
          <p:cNvSpPr>
            <a:spLocks noChangeArrowheads="1"/>
          </p:cNvSpPr>
          <p:nvPr/>
        </p:nvSpPr>
        <p:spPr bwMode="auto">
          <a:xfrm>
            <a:off x="298450" y="3495675"/>
            <a:ext cx="8605838" cy="152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dirty="0">
                <a:solidFill>
                  <a:srgbClr val="FF0000"/>
                </a:solidFill>
              </a:rPr>
              <a:t>GMP</a:t>
            </a:r>
            <a:r>
              <a:rPr lang="ja-JP" altLang="en-US" dirty="0">
                <a:solidFill>
                  <a:srgbClr val="FF0000"/>
                </a:solidFill>
              </a:rPr>
              <a:t>調査要領の制定について</a:t>
            </a:r>
          </a:p>
          <a:p>
            <a:pPr eaLnBrk="1" hangingPunct="1">
              <a:lnSpc>
                <a:spcPct val="80000"/>
              </a:lnSpc>
              <a:buFont typeface="Wingdings" panose="05000000000000000000" pitchFamily="2" charset="2"/>
              <a:buNone/>
            </a:pPr>
            <a:r>
              <a:rPr lang="ja-JP" altLang="en-US" sz="2800" dirty="0"/>
              <a:t>　　　　：令和</a:t>
            </a:r>
            <a:r>
              <a:rPr lang="en-US" altLang="ja-JP" sz="2800" dirty="0"/>
              <a:t>4</a:t>
            </a:r>
            <a:r>
              <a:rPr lang="ja-JP" altLang="en-US" sz="2800" dirty="0"/>
              <a:t>年</a:t>
            </a:r>
            <a:r>
              <a:rPr lang="en-US" altLang="ja-JP" sz="2800" dirty="0"/>
              <a:t>3</a:t>
            </a:r>
            <a:r>
              <a:rPr lang="ja-JP" altLang="en-US" sz="2800" dirty="0"/>
              <a:t>月</a:t>
            </a:r>
            <a:r>
              <a:rPr lang="en-US" altLang="ja-JP" sz="2800" dirty="0"/>
              <a:t>17</a:t>
            </a:r>
            <a:r>
              <a:rPr lang="ja-JP" altLang="en-US" sz="2800" dirty="0"/>
              <a:t>日付薬生監麻発</a:t>
            </a:r>
            <a:r>
              <a:rPr lang="en-US" altLang="ja-JP" sz="2800" dirty="0"/>
              <a:t>0317</a:t>
            </a:r>
            <a:r>
              <a:rPr lang="ja-JP" altLang="en-US" sz="2800" dirty="0"/>
              <a:t>第</a:t>
            </a:r>
            <a:r>
              <a:rPr lang="en-US" altLang="ja-JP" sz="2800" dirty="0"/>
              <a:t>5</a:t>
            </a:r>
            <a:r>
              <a:rPr lang="ja-JP" altLang="en-US" sz="2800" dirty="0"/>
              <a:t>号</a:t>
            </a:r>
          </a:p>
          <a:p>
            <a:pPr eaLnBrk="1" hangingPunct="1">
              <a:lnSpc>
                <a:spcPct val="80000"/>
              </a:lnSpc>
              <a:buFont typeface="Wingdings" panose="05000000000000000000" pitchFamily="2" charset="2"/>
              <a:buNone/>
            </a:pPr>
            <a:r>
              <a:rPr lang="ja-JP" altLang="en-US" sz="2800" dirty="0"/>
              <a:t>　　　　　</a:t>
            </a:r>
            <a:r>
              <a:rPr lang="ja-JP" altLang="en-US" sz="2800" dirty="0">
                <a:solidFill>
                  <a:srgbClr val="FF0000"/>
                </a:solidFill>
              </a:rPr>
              <a:t>別紙</a:t>
            </a:r>
            <a:r>
              <a:rPr lang="en-US" altLang="ja-JP" sz="2800" dirty="0">
                <a:solidFill>
                  <a:srgbClr val="FF0000"/>
                </a:solidFill>
              </a:rPr>
              <a:t>1</a:t>
            </a:r>
            <a:r>
              <a:rPr lang="ja-JP" altLang="en-US" sz="2800" dirty="0">
                <a:solidFill>
                  <a:srgbClr val="FF0000"/>
                </a:solidFill>
              </a:rPr>
              <a:t>（</a:t>
            </a:r>
            <a:r>
              <a:rPr lang="en-US" altLang="ja-JP" sz="2800" dirty="0">
                <a:solidFill>
                  <a:srgbClr val="FF0000"/>
                </a:solidFill>
              </a:rPr>
              <a:t>GMP</a:t>
            </a:r>
            <a:r>
              <a:rPr lang="ja-JP" altLang="en-US" sz="2800" dirty="0">
                <a:solidFill>
                  <a:srgbClr val="FF0000"/>
                </a:solidFill>
              </a:rPr>
              <a:t>調査の事前資料例）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5603"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D8A9AC1-F060-4B34-9D85-9E5B7BF2CD26}" type="slidenum">
              <a:rPr kumimoji="0" lang="en-US" altLang="ja-JP" sz="1200">
                <a:latin typeface="Arial Black" panose="020B0A04020102020204" pitchFamily="34" charset="0"/>
              </a:rPr>
              <a:pPr>
                <a:spcBef>
                  <a:spcPct val="0"/>
                </a:spcBef>
                <a:buClrTx/>
                <a:buSzTx/>
                <a:buFontTx/>
                <a:buNone/>
              </a:pPr>
              <a:t>11</a:t>
            </a:fld>
            <a:endParaRPr kumimoji="0" lang="en-US" altLang="ja-JP" sz="1200">
              <a:latin typeface="Arial Black" panose="020B0A04020102020204" pitchFamily="34" charset="0"/>
            </a:endParaRPr>
          </a:p>
        </p:txBody>
      </p:sp>
      <p:sp>
        <p:nvSpPr>
          <p:cNvPr id="25604" name="Rectangle 2"/>
          <p:cNvSpPr>
            <a:spLocks noGrp="1" noChangeArrowheads="1"/>
          </p:cNvSpPr>
          <p:nvPr>
            <p:ph type="title"/>
          </p:nvPr>
        </p:nvSpPr>
        <p:spPr/>
        <p:txBody>
          <a:bodyPr/>
          <a:lstStyle/>
          <a:p>
            <a:pPr eaLnBrk="1" hangingPunct="1"/>
            <a:endParaRPr lang="ja-JP" altLang="ja-JP"/>
          </a:p>
        </p:txBody>
      </p:sp>
      <p:sp>
        <p:nvSpPr>
          <p:cNvPr id="23557" name="Rectangle 3"/>
          <p:cNvSpPr>
            <a:spLocks noGrp="1" noChangeArrowheads="1"/>
          </p:cNvSpPr>
          <p:nvPr>
            <p:ph type="body" idx="1"/>
          </p:nvPr>
        </p:nvSpPr>
        <p:spPr>
          <a:xfrm>
            <a:off x="288925" y="1360488"/>
            <a:ext cx="5851525" cy="465137"/>
          </a:xfrm>
        </p:spPr>
        <p:txBody>
          <a:bodyPr/>
          <a:lstStyle/>
          <a:p>
            <a:pPr marL="609600" indent="-609600" eaLnBrk="1" hangingPunct="1">
              <a:lnSpc>
                <a:spcPct val="80000"/>
              </a:lnSpc>
              <a:buFont typeface="Wingdings" panose="05000000000000000000" pitchFamily="2" charset="2"/>
              <a:buNone/>
              <a:defRPr/>
            </a:pPr>
            <a:r>
              <a:rPr lang="ja-JP" altLang="en-US" sz="2600" u="sng" dirty="0">
                <a:effectLst>
                  <a:outerShdw blurRad="38100" dist="38100" dir="2700000" algn="tl">
                    <a:srgbClr val="000000">
                      <a:alpha val="43137"/>
                    </a:srgbClr>
                  </a:outerShdw>
                </a:effectLst>
              </a:rPr>
              <a:t>製造所から調査前に入手する資料リスト</a:t>
            </a:r>
          </a:p>
        </p:txBody>
      </p:sp>
      <p:sp>
        <p:nvSpPr>
          <p:cNvPr id="25606" name="Rectangle 4"/>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dirty="0"/>
              <a:t>GMP</a:t>
            </a:r>
            <a:r>
              <a:rPr lang="ja-JP" altLang="en-US" dirty="0"/>
              <a:t>調査要領　別紙</a:t>
            </a:r>
            <a:r>
              <a:rPr lang="en-US" altLang="ja-JP" dirty="0"/>
              <a:t>1</a:t>
            </a:r>
            <a:r>
              <a:rPr lang="ja-JP" altLang="en-US" dirty="0"/>
              <a:t>（</a:t>
            </a:r>
            <a:r>
              <a:rPr lang="en-US" altLang="ja-JP" dirty="0"/>
              <a:t>GMP</a:t>
            </a:r>
            <a:r>
              <a:rPr lang="ja-JP" altLang="en-US" dirty="0"/>
              <a:t>調査の事前資料）</a:t>
            </a:r>
            <a:endParaRPr lang="ja-JP" altLang="en-US" b="1" dirty="0"/>
          </a:p>
        </p:txBody>
      </p:sp>
      <p:sp>
        <p:nvSpPr>
          <p:cNvPr id="25607" name="AutoShape 7"/>
          <p:cNvSpPr>
            <a:spLocks noChangeArrowheads="1"/>
          </p:cNvSpPr>
          <p:nvPr/>
        </p:nvSpPr>
        <p:spPr bwMode="auto">
          <a:xfrm>
            <a:off x="6415088" y="1277938"/>
            <a:ext cx="2527300" cy="858837"/>
          </a:xfrm>
          <a:prstGeom prst="cloudCallout">
            <a:avLst>
              <a:gd name="adj1" fmla="val -63319"/>
              <a:gd name="adj2" fmla="val -8722"/>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25608" name="Text Box 35"/>
          <p:cNvSpPr txBox="1">
            <a:spLocks noChangeArrowheads="1"/>
          </p:cNvSpPr>
          <p:nvPr/>
        </p:nvSpPr>
        <p:spPr bwMode="auto">
          <a:xfrm>
            <a:off x="6553200" y="1384300"/>
            <a:ext cx="2178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1800" b="1">
                <a:solidFill>
                  <a:srgbClr val="FF0000"/>
                </a:solidFill>
                <a:latin typeface="Calibri" panose="020F0502020204030204" pitchFamily="34" charset="0"/>
              </a:rPr>
              <a:t>製造所が調査権者に提出する資料</a:t>
            </a:r>
          </a:p>
        </p:txBody>
      </p:sp>
      <p:sp>
        <p:nvSpPr>
          <p:cNvPr id="25609" name="Rectangle 9"/>
          <p:cNvSpPr>
            <a:spLocks noChangeArrowheads="1"/>
          </p:cNvSpPr>
          <p:nvPr/>
        </p:nvSpPr>
        <p:spPr bwMode="auto">
          <a:xfrm>
            <a:off x="412750" y="1905000"/>
            <a:ext cx="8529638" cy="449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 typeface="Wingdings" panose="05000000000000000000" pitchFamily="2" charset="2"/>
              <a:buNone/>
            </a:pPr>
            <a:r>
              <a:rPr lang="en-US" altLang="ja-JP" sz="2400"/>
              <a:t>1 </a:t>
            </a:r>
            <a:r>
              <a:rPr lang="ja-JP" altLang="en-US" sz="2400"/>
              <a:t>製造所についての一般的情報</a:t>
            </a:r>
          </a:p>
          <a:p>
            <a:pPr eaLnBrk="1" hangingPunct="1">
              <a:lnSpc>
                <a:spcPct val="80000"/>
              </a:lnSpc>
              <a:buFont typeface="Wingdings" panose="05000000000000000000" pitchFamily="2" charset="2"/>
              <a:buNone/>
            </a:pPr>
            <a:r>
              <a:rPr lang="ja-JP" altLang="en-US" sz="2000"/>
              <a:t>　　</a:t>
            </a:r>
            <a:r>
              <a:rPr lang="en-US" altLang="ja-JP" sz="2000"/>
              <a:t>1.1 </a:t>
            </a:r>
            <a:r>
              <a:rPr lang="ja-JP" altLang="en-US" sz="2000"/>
              <a:t>製造業者及び製造所の情報／連絡先（名称、所在地、連絡先等）</a:t>
            </a:r>
          </a:p>
          <a:p>
            <a:pPr eaLnBrk="1" hangingPunct="1">
              <a:lnSpc>
                <a:spcPct val="80000"/>
              </a:lnSpc>
              <a:buFont typeface="Wingdings" panose="05000000000000000000" pitchFamily="2" charset="2"/>
              <a:buNone/>
            </a:pPr>
            <a:r>
              <a:rPr lang="ja-JP" altLang="en-US" sz="2000"/>
              <a:t>　　</a:t>
            </a:r>
            <a:r>
              <a:rPr lang="en-US" altLang="ja-JP" sz="2000"/>
              <a:t>1.2 </a:t>
            </a:r>
            <a:r>
              <a:rPr lang="ja-JP" altLang="en-US" sz="2000"/>
              <a:t>許可・登録区分</a:t>
            </a:r>
          </a:p>
          <a:p>
            <a:pPr eaLnBrk="1" hangingPunct="1">
              <a:lnSpc>
                <a:spcPct val="80000"/>
              </a:lnSpc>
              <a:buFont typeface="Wingdings" panose="05000000000000000000" pitchFamily="2" charset="2"/>
              <a:buNone/>
            </a:pPr>
            <a:r>
              <a:rPr lang="ja-JP" altLang="en-US" sz="2000"/>
              <a:t>　　</a:t>
            </a:r>
            <a:r>
              <a:rPr lang="en-US" altLang="ja-JP" sz="2000"/>
              <a:t>1.3 </a:t>
            </a:r>
            <a:r>
              <a:rPr lang="ja-JP" altLang="en-US" sz="2000"/>
              <a:t>医薬品・医薬部外品の製造以外で実施している活動</a:t>
            </a:r>
          </a:p>
          <a:p>
            <a:pPr eaLnBrk="1" hangingPunct="1">
              <a:lnSpc>
                <a:spcPct val="80000"/>
              </a:lnSpc>
              <a:buFont typeface="Wingdings" panose="05000000000000000000" pitchFamily="2" charset="2"/>
              <a:buNone/>
            </a:pPr>
            <a:r>
              <a:rPr lang="en-US" altLang="ja-JP" sz="2400"/>
              <a:t>2 </a:t>
            </a:r>
            <a:r>
              <a:rPr lang="ja-JP" altLang="en-US" sz="2400"/>
              <a:t>製造所の医薬品品質システム</a:t>
            </a:r>
          </a:p>
          <a:p>
            <a:pPr eaLnBrk="1" hangingPunct="1">
              <a:lnSpc>
                <a:spcPct val="80000"/>
              </a:lnSpc>
              <a:buFont typeface="Wingdings" panose="05000000000000000000" pitchFamily="2" charset="2"/>
              <a:buNone/>
            </a:pPr>
            <a:r>
              <a:rPr lang="ja-JP" altLang="en-US" sz="2000"/>
              <a:t>　　</a:t>
            </a:r>
            <a:r>
              <a:rPr lang="en-US" altLang="ja-JP" sz="2000"/>
              <a:t>2.1 </a:t>
            </a:r>
            <a:r>
              <a:rPr lang="ja-JP" altLang="en-US" sz="2000"/>
              <a:t>当該製造所の医薬品品質システムの概要</a:t>
            </a:r>
          </a:p>
          <a:p>
            <a:pPr eaLnBrk="1" hangingPunct="1">
              <a:lnSpc>
                <a:spcPct val="80000"/>
              </a:lnSpc>
              <a:buFont typeface="Wingdings" panose="05000000000000000000" pitchFamily="2" charset="2"/>
              <a:buNone/>
            </a:pPr>
            <a:r>
              <a:rPr lang="ja-JP" altLang="en-US" sz="2000"/>
              <a:t>　　</a:t>
            </a:r>
            <a:r>
              <a:rPr lang="en-US" altLang="ja-JP" sz="2000"/>
              <a:t>2.2 </a:t>
            </a:r>
            <a:r>
              <a:rPr lang="ja-JP" altLang="en-US" sz="2000"/>
              <a:t>製品の出荷（出荷判定含む。）に関する手順</a:t>
            </a:r>
          </a:p>
          <a:p>
            <a:pPr eaLnBrk="1" hangingPunct="1">
              <a:lnSpc>
                <a:spcPct val="80000"/>
              </a:lnSpc>
              <a:buFont typeface="Wingdings" panose="05000000000000000000" pitchFamily="2" charset="2"/>
              <a:buNone/>
            </a:pPr>
            <a:r>
              <a:rPr lang="ja-JP" altLang="en-US" sz="2000"/>
              <a:t>　　</a:t>
            </a:r>
            <a:r>
              <a:rPr lang="en-US" altLang="ja-JP" sz="2000"/>
              <a:t>2.3 </a:t>
            </a:r>
            <a:r>
              <a:rPr lang="ja-JP" altLang="en-US" sz="2000"/>
              <a:t>供給業者及び外部委託業者の管理に関する事項（調査対象品目</a:t>
            </a:r>
            <a:br>
              <a:rPr lang="en-US" altLang="ja-JP" sz="2000"/>
            </a:br>
            <a:r>
              <a:rPr lang="ja-JP" altLang="en-US" sz="2000"/>
              <a:t>　に係るサプライチェーンの概要及びそれらの管理に関する簡潔な</a:t>
            </a:r>
            <a:br>
              <a:rPr lang="en-US" altLang="ja-JP" sz="2000"/>
            </a:br>
            <a:r>
              <a:rPr lang="ja-JP" altLang="en-US" sz="2000"/>
              <a:t>　記述、生物由来原料基準への対応状況の説明）</a:t>
            </a:r>
          </a:p>
          <a:p>
            <a:pPr eaLnBrk="1" hangingPunct="1">
              <a:lnSpc>
                <a:spcPct val="80000"/>
              </a:lnSpc>
              <a:buFont typeface="Wingdings" panose="05000000000000000000" pitchFamily="2" charset="2"/>
              <a:buNone/>
            </a:pPr>
            <a:r>
              <a:rPr lang="ja-JP" altLang="en-US" sz="2000"/>
              <a:t>　　</a:t>
            </a:r>
            <a:r>
              <a:rPr lang="en-US" altLang="ja-JP" sz="2000"/>
              <a:t>2.4 </a:t>
            </a:r>
            <a:r>
              <a:rPr lang="ja-JP" altLang="en-US" sz="2000"/>
              <a:t>品質リスクマネジメント に関する事項</a:t>
            </a:r>
          </a:p>
          <a:p>
            <a:pPr eaLnBrk="1" hangingPunct="1">
              <a:lnSpc>
                <a:spcPct val="80000"/>
              </a:lnSpc>
              <a:buFont typeface="Wingdings" panose="05000000000000000000" pitchFamily="2" charset="2"/>
              <a:buNone/>
            </a:pPr>
            <a:r>
              <a:rPr lang="ja-JP" altLang="en-US" sz="2000"/>
              <a:t>　　</a:t>
            </a:r>
            <a:r>
              <a:rPr lang="en-US" altLang="ja-JP" sz="2000"/>
              <a:t>2.5 </a:t>
            </a:r>
            <a:r>
              <a:rPr lang="ja-JP" altLang="en-US" sz="2000"/>
              <a:t>製品品質照査に関する事項</a:t>
            </a:r>
          </a:p>
          <a:p>
            <a:pPr eaLnBrk="1" hangingPunct="1">
              <a:buFont typeface="Wingdings" panose="05000000000000000000" pitchFamily="2" charset="2"/>
              <a:buNone/>
            </a:pPr>
            <a:r>
              <a:rPr lang="en-US" altLang="ja-JP" sz="2400"/>
              <a:t>3 </a:t>
            </a:r>
            <a:r>
              <a:rPr lang="ja-JP" altLang="en-US" sz="2400"/>
              <a:t>人員（組織図、各部門の人数、各</a:t>
            </a:r>
            <a:r>
              <a:rPr lang="en-US" altLang="ja-JP" sz="2400"/>
              <a:t>GMP</a:t>
            </a:r>
            <a:r>
              <a:rPr lang="ja-JP" altLang="en-US" sz="2400"/>
              <a:t>責任者</a:t>
            </a:r>
            <a:r>
              <a:rPr lang="en-US" altLang="ja-JP" sz="2400"/>
              <a:t>(GMP</a:t>
            </a:r>
            <a:r>
              <a:rPr lang="ja-JP" altLang="en-US" sz="2400"/>
              <a:t>省令に</a:t>
            </a:r>
            <a:endParaRPr lang="en-US" altLang="ja-JP" sz="2400"/>
          </a:p>
          <a:p>
            <a:pPr eaLnBrk="1" hangingPunct="1">
              <a:buFont typeface="Wingdings" panose="05000000000000000000" pitchFamily="2" charset="2"/>
              <a:buNone/>
            </a:pPr>
            <a:r>
              <a:rPr lang="ja-JP" altLang="en-US" sz="2400"/>
              <a:t>   規定するあらかじめ指定した者を含む。</a:t>
            </a:r>
            <a:r>
              <a:rPr lang="en-US" altLang="ja-JP" sz="2400"/>
              <a:t>)</a:t>
            </a:r>
            <a:r>
              <a:rPr lang="ja-JP" altLang="en-US" sz="2400"/>
              <a:t>の一覧）</a:t>
            </a:r>
            <a:r>
              <a:rPr lang="ja-JP" altLang="en-US" sz="2200"/>
              <a:t>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7651" name="スライド番号プレースホルダー 4"/>
          <p:cNvSpPr>
            <a:spLocks noGrp="1"/>
          </p:cNvSpPr>
          <p:nvPr>
            <p:ph type="sldNum" sz="quarter" idx="11"/>
          </p:nvPr>
        </p:nvSpPr>
        <p:spPr>
          <a:xfrm>
            <a:off x="6553200" y="6357938"/>
            <a:ext cx="2133600" cy="4572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A46D663-3C1A-4DD7-97F2-8B34CBBE84A1}" type="slidenum">
              <a:rPr kumimoji="0" lang="en-US" altLang="ja-JP" sz="1200">
                <a:latin typeface="Arial Black" panose="020B0A04020102020204" pitchFamily="34" charset="0"/>
              </a:rPr>
              <a:pPr>
                <a:spcBef>
                  <a:spcPct val="0"/>
                </a:spcBef>
                <a:buClrTx/>
                <a:buSzTx/>
                <a:buFontTx/>
                <a:buNone/>
              </a:pPr>
              <a:t>12</a:t>
            </a:fld>
            <a:endParaRPr kumimoji="0" lang="en-US" altLang="ja-JP" sz="1200">
              <a:latin typeface="Arial Black" panose="020B0A04020102020204" pitchFamily="34" charset="0"/>
            </a:endParaRPr>
          </a:p>
        </p:txBody>
      </p:sp>
      <p:sp>
        <p:nvSpPr>
          <p:cNvPr id="27652" name="Rectangle 2"/>
          <p:cNvSpPr>
            <a:spLocks noGrp="1" noChangeArrowheads="1"/>
          </p:cNvSpPr>
          <p:nvPr>
            <p:ph type="title"/>
          </p:nvPr>
        </p:nvSpPr>
        <p:spPr/>
        <p:txBody>
          <a:bodyPr/>
          <a:lstStyle/>
          <a:p>
            <a:pPr eaLnBrk="1" hangingPunct="1"/>
            <a:r>
              <a:rPr lang="ja-JP" altLang="en-US"/>
              <a:t>　</a:t>
            </a:r>
          </a:p>
        </p:txBody>
      </p:sp>
      <p:sp>
        <p:nvSpPr>
          <p:cNvPr id="27653" name="Rectangle 3"/>
          <p:cNvSpPr>
            <a:spLocks noGrp="1" noChangeArrowheads="1"/>
          </p:cNvSpPr>
          <p:nvPr>
            <p:ph type="body" idx="1"/>
          </p:nvPr>
        </p:nvSpPr>
        <p:spPr>
          <a:xfrm>
            <a:off x="436563" y="1649413"/>
            <a:ext cx="8543925" cy="4008437"/>
          </a:xfrm>
          <a:noFill/>
        </p:spPr>
        <p:txBody>
          <a:bodyPr/>
          <a:lstStyle/>
          <a:p>
            <a:pPr marL="609600" indent="-609600" eaLnBrk="1" hangingPunct="1">
              <a:lnSpc>
                <a:spcPct val="80000"/>
              </a:lnSpc>
              <a:buFont typeface="Wingdings" panose="05000000000000000000" pitchFamily="2" charset="2"/>
              <a:buNone/>
            </a:pPr>
            <a:r>
              <a:rPr lang="en-US" altLang="ja-JP" sz="2400"/>
              <a:t>4 </a:t>
            </a:r>
            <a:r>
              <a:rPr lang="ja-JP" altLang="en-US" sz="2400"/>
              <a:t>施設および機器</a:t>
            </a:r>
          </a:p>
          <a:p>
            <a:pPr marL="609600" indent="-609600" eaLnBrk="1" hangingPunct="1">
              <a:lnSpc>
                <a:spcPct val="80000"/>
              </a:lnSpc>
              <a:buFont typeface="Wingdings" panose="05000000000000000000" pitchFamily="2" charset="2"/>
              <a:buNone/>
            </a:pPr>
            <a:r>
              <a:rPr lang="ja-JP" altLang="en-US" sz="2000"/>
              <a:t>　　</a:t>
            </a:r>
            <a:r>
              <a:rPr lang="en-US" altLang="ja-JP" sz="2000"/>
              <a:t>4.1 </a:t>
            </a:r>
            <a:r>
              <a:rPr lang="ja-JP" altLang="en-US" sz="2000"/>
              <a:t>施設に関して、動線、清浄度管理等を記入した製造区域の配置図</a:t>
            </a:r>
          </a:p>
          <a:p>
            <a:pPr marL="609600" indent="-609600" eaLnBrk="1" hangingPunct="1">
              <a:lnSpc>
                <a:spcPct val="80000"/>
              </a:lnSpc>
              <a:buFont typeface="Wingdings" panose="05000000000000000000" pitchFamily="2" charset="2"/>
              <a:buNone/>
            </a:pPr>
            <a:r>
              <a:rPr lang="ja-JP" altLang="en-US" sz="2000"/>
              <a:t>　　</a:t>
            </a:r>
            <a:r>
              <a:rPr lang="en-US" altLang="ja-JP" sz="2000"/>
              <a:t>4.1.1 </a:t>
            </a:r>
            <a:r>
              <a:rPr lang="ja-JP" altLang="en-US" sz="2000"/>
              <a:t>空調システムの簡潔な記述</a:t>
            </a:r>
          </a:p>
          <a:p>
            <a:pPr marL="609600" indent="-609600" eaLnBrk="1" hangingPunct="1">
              <a:lnSpc>
                <a:spcPct val="80000"/>
              </a:lnSpc>
              <a:buFont typeface="Wingdings" panose="05000000000000000000" pitchFamily="2" charset="2"/>
              <a:buNone/>
            </a:pPr>
            <a:r>
              <a:rPr lang="ja-JP" altLang="en-US" sz="2000"/>
              <a:t>　　</a:t>
            </a:r>
            <a:r>
              <a:rPr lang="en-US" altLang="ja-JP" sz="2000"/>
              <a:t>4.1.2 </a:t>
            </a:r>
            <a:r>
              <a:rPr lang="ja-JP" altLang="en-US" sz="2000"/>
              <a:t>製薬用水システムの簡潔な記述</a:t>
            </a:r>
          </a:p>
          <a:p>
            <a:pPr marL="609600" indent="-609600" eaLnBrk="1" hangingPunct="1">
              <a:lnSpc>
                <a:spcPct val="80000"/>
              </a:lnSpc>
              <a:buFont typeface="Wingdings" panose="05000000000000000000" pitchFamily="2" charset="2"/>
              <a:buNone/>
            </a:pPr>
            <a:r>
              <a:rPr lang="ja-JP" altLang="en-US" sz="2000"/>
              <a:t>　　</a:t>
            </a:r>
            <a:r>
              <a:rPr lang="en-US" altLang="ja-JP" sz="2000"/>
              <a:t>4.1.3 </a:t>
            </a:r>
            <a:r>
              <a:rPr lang="ja-JP" altLang="en-US" sz="2000"/>
              <a:t>他の関連するユーティリティ、例えば蒸気、圧搾空気、窒素などの</a:t>
            </a:r>
          </a:p>
          <a:p>
            <a:pPr marL="609600" indent="-609600" eaLnBrk="1" hangingPunct="1">
              <a:lnSpc>
                <a:spcPct val="80000"/>
              </a:lnSpc>
              <a:buFont typeface="Wingdings" panose="05000000000000000000" pitchFamily="2" charset="2"/>
              <a:buNone/>
            </a:pPr>
            <a:r>
              <a:rPr lang="ja-JP" altLang="en-US" sz="2000"/>
              <a:t>　　　　　　簡潔な記述</a:t>
            </a:r>
          </a:p>
          <a:p>
            <a:pPr marL="609600" indent="-609600" eaLnBrk="1" hangingPunct="1">
              <a:lnSpc>
                <a:spcPct val="80000"/>
              </a:lnSpc>
              <a:buFont typeface="Wingdings" panose="05000000000000000000" pitchFamily="2" charset="2"/>
              <a:buNone/>
            </a:pPr>
            <a:r>
              <a:rPr lang="ja-JP" altLang="en-US" sz="2000"/>
              <a:t>　　</a:t>
            </a:r>
            <a:r>
              <a:rPr lang="en-US" altLang="ja-JP" sz="2000"/>
              <a:t>4.2 </a:t>
            </a:r>
            <a:r>
              <a:rPr lang="ja-JP" altLang="en-US" sz="2000"/>
              <a:t>機器に関して</a:t>
            </a:r>
          </a:p>
          <a:p>
            <a:pPr marL="609600" indent="-609600" eaLnBrk="1" hangingPunct="1">
              <a:lnSpc>
                <a:spcPct val="80000"/>
              </a:lnSpc>
              <a:buFont typeface="Wingdings" panose="05000000000000000000" pitchFamily="2" charset="2"/>
              <a:buNone/>
            </a:pPr>
            <a:r>
              <a:rPr lang="ja-JP" altLang="en-US" sz="2000"/>
              <a:t>　　　</a:t>
            </a:r>
            <a:r>
              <a:rPr lang="en-US" altLang="ja-JP" sz="2000"/>
              <a:t>4.2.1 </a:t>
            </a:r>
            <a:r>
              <a:rPr lang="ja-JP" altLang="en-US" sz="2000"/>
              <a:t>主要な製造およびラボ用機器のリスト</a:t>
            </a:r>
          </a:p>
          <a:p>
            <a:pPr marL="609600" indent="-609600" eaLnBrk="1" hangingPunct="1">
              <a:lnSpc>
                <a:spcPct val="80000"/>
              </a:lnSpc>
              <a:buFont typeface="Wingdings" panose="05000000000000000000" pitchFamily="2" charset="2"/>
              <a:buNone/>
            </a:pPr>
            <a:r>
              <a:rPr lang="ja-JP" altLang="en-US" sz="2000"/>
              <a:t>　　　</a:t>
            </a:r>
            <a:r>
              <a:rPr lang="en-US" altLang="ja-JP" sz="2000"/>
              <a:t>4.2.2 </a:t>
            </a:r>
            <a:r>
              <a:rPr lang="ja-JP" altLang="en-US" sz="2000"/>
              <a:t>洗浄および滅菌・消毒の概要（定置洗浄</a:t>
            </a:r>
            <a:r>
              <a:rPr lang="en-US" altLang="ja-JP" sz="2000"/>
              <a:t>/</a:t>
            </a:r>
            <a:r>
              <a:rPr lang="ja-JP" altLang="en-US" sz="2000"/>
              <a:t>定置滅菌の利用状況等）　</a:t>
            </a:r>
            <a:endParaRPr lang="en-US" altLang="ja-JP" sz="2000"/>
          </a:p>
          <a:p>
            <a:pPr marL="609600" indent="-609600" eaLnBrk="1" hangingPunct="1">
              <a:lnSpc>
                <a:spcPct val="80000"/>
              </a:lnSpc>
              <a:buFont typeface="Wingdings" panose="05000000000000000000" pitchFamily="2" charset="2"/>
              <a:buNone/>
            </a:pPr>
            <a:r>
              <a:rPr lang="ja-JP" altLang="en-US" sz="2000"/>
              <a:t>　　　</a:t>
            </a:r>
            <a:r>
              <a:rPr lang="en-US" altLang="ja-JP" sz="2000"/>
              <a:t>4.2.3 </a:t>
            </a:r>
            <a:r>
              <a:rPr lang="ja-JP" altLang="en-US" sz="2000"/>
              <a:t>ＧＭＰ上の重要なコンピュータ化システムの概要</a:t>
            </a:r>
          </a:p>
          <a:p>
            <a:pPr marL="609600" indent="-609600" eaLnBrk="1" hangingPunct="1">
              <a:lnSpc>
                <a:spcPct val="80000"/>
              </a:lnSpc>
              <a:buFont typeface="Wingdings" panose="05000000000000000000" pitchFamily="2" charset="2"/>
              <a:buNone/>
            </a:pPr>
            <a:r>
              <a:rPr lang="en-US" altLang="ja-JP" sz="2400"/>
              <a:t>5 </a:t>
            </a:r>
            <a:r>
              <a:rPr lang="ja-JP" altLang="en-US" sz="2400"/>
              <a:t>文書化システムの概要、文書体系図、文書リスト等</a:t>
            </a:r>
          </a:p>
          <a:p>
            <a:pPr marL="609600" indent="-609600" eaLnBrk="1" hangingPunct="1">
              <a:lnSpc>
                <a:spcPct val="80000"/>
              </a:lnSpc>
              <a:buFont typeface="Wingdings" panose="05000000000000000000" pitchFamily="2" charset="2"/>
              <a:buNone/>
            </a:pPr>
            <a:endParaRPr lang="ja-JP" altLang="en-US" sz="2400"/>
          </a:p>
          <a:p>
            <a:pPr marL="609600" indent="-609600" eaLnBrk="1" hangingPunct="1">
              <a:lnSpc>
                <a:spcPct val="80000"/>
              </a:lnSpc>
              <a:buFont typeface="Wingdings" panose="05000000000000000000" pitchFamily="2" charset="2"/>
              <a:buNone/>
            </a:pPr>
            <a:endParaRPr lang="en-US" altLang="ja-JP" sz="2400"/>
          </a:p>
        </p:txBody>
      </p:sp>
      <p:sp>
        <p:nvSpPr>
          <p:cNvPr id="27654" name="Rectangle 4"/>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dirty="0"/>
              <a:t>GMP</a:t>
            </a:r>
            <a:r>
              <a:rPr lang="ja-JP" altLang="en-US" dirty="0"/>
              <a:t>調査要領　別紙</a:t>
            </a:r>
            <a:r>
              <a:rPr lang="en-US" altLang="ja-JP" dirty="0"/>
              <a:t>1</a:t>
            </a:r>
            <a:r>
              <a:rPr lang="ja-JP" altLang="en-US" dirty="0"/>
              <a:t>（</a:t>
            </a:r>
            <a:r>
              <a:rPr lang="en-US" altLang="ja-JP" dirty="0"/>
              <a:t>GMP</a:t>
            </a:r>
            <a:r>
              <a:rPr lang="ja-JP" altLang="en-US" dirty="0"/>
              <a:t>調査の事前資料）</a:t>
            </a:r>
            <a:endParaRPr lang="ja-JP" altLang="en-US" b="1" dirty="0"/>
          </a:p>
        </p:txBody>
      </p:sp>
    </p:spTree>
  </p:cSld>
  <p:clrMapOvr>
    <a:masterClrMapping/>
  </p:clrMapOvr>
  <p:transition>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9699"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4071170-C48F-4274-AEE1-C3ABBAAED73B}" type="slidenum">
              <a:rPr kumimoji="0" lang="en-US" altLang="ja-JP" sz="1200">
                <a:latin typeface="Arial Black" panose="020B0A04020102020204" pitchFamily="34" charset="0"/>
              </a:rPr>
              <a:pPr>
                <a:spcBef>
                  <a:spcPct val="0"/>
                </a:spcBef>
                <a:buClrTx/>
                <a:buSzTx/>
                <a:buFontTx/>
                <a:buNone/>
              </a:pPr>
              <a:t>13</a:t>
            </a:fld>
            <a:endParaRPr kumimoji="0" lang="en-US" altLang="ja-JP" sz="1200">
              <a:latin typeface="Arial Black" panose="020B0A04020102020204" pitchFamily="34" charset="0"/>
            </a:endParaRPr>
          </a:p>
        </p:txBody>
      </p:sp>
      <p:sp>
        <p:nvSpPr>
          <p:cNvPr id="29700" name="Rectangle 2"/>
          <p:cNvSpPr>
            <a:spLocks noGrp="1" noChangeArrowheads="1"/>
          </p:cNvSpPr>
          <p:nvPr>
            <p:ph type="title"/>
          </p:nvPr>
        </p:nvSpPr>
        <p:spPr/>
        <p:txBody>
          <a:bodyPr/>
          <a:lstStyle/>
          <a:p>
            <a:pPr eaLnBrk="1" hangingPunct="1"/>
            <a:endParaRPr lang="ja-JP" altLang="ja-JP"/>
          </a:p>
        </p:txBody>
      </p:sp>
      <p:sp>
        <p:nvSpPr>
          <p:cNvPr id="29701" name="Rectangle 3"/>
          <p:cNvSpPr>
            <a:spLocks noGrp="1" noChangeArrowheads="1"/>
          </p:cNvSpPr>
          <p:nvPr>
            <p:ph type="body" idx="1"/>
          </p:nvPr>
        </p:nvSpPr>
        <p:spPr>
          <a:xfrm>
            <a:off x="374650" y="1611313"/>
            <a:ext cx="8618538" cy="4822825"/>
          </a:xfrm>
          <a:noFill/>
        </p:spPr>
        <p:txBody>
          <a:bodyPr/>
          <a:lstStyle/>
          <a:p>
            <a:pPr marL="609600" indent="-609600" eaLnBrk="1" hangingPunct="1">
              <a:lnSpc>
                <a:spcPct val="80000"/>
              </a:lnSpc>
              <a:buFont typeface="Wingdings" panose="05000000000000000000" pitchFamily="2" charset="2"/>
              <a:buNone/>
            </a:pPr>
            <a:r>
              <a:rPr lang="en-US" altLang="ja-JP" sz="2400" dirty="0"/>
              <a:t>6 </a:t>
            </a:r>
            <a:r>
              <a:rPr lang="ja-JP" altLang="en-US" sz="2400" dirty="0"/>
              <a:t>製造に関する事項</a:t>
            </a:r>
          </a:p>
          <a:p>
            <a:pPr marL="609600" indent="-609600" eaLnBrk="1" hangingPunct="1">
              <a:lnSpc>
                <a:spcPct val="80000"/>
              </a:lnSpc>
              <a:buFont typeface="Wingdings" panose="05000000000000000000" pitchFamily="2" charset="2"/>
              <a:buNone/>
            </a:pPr>
            <a:r>
              <a:rPr lang="ja-JP" altLang="en-US" sz="1800" dirty="0"/>
              <a:t>　　</a:t>
            </a:r>
            <a:r>
              <a:rPr lang="en-US" altLang="ja-JP" sz="2000" dirty="0"/>
              <a:t>6.1 </a:t>
            </a:r>
            <a:r>
              <a:rPr lang="ja-JP" altLang="en-US" sz="2000" dirty="0"/>
              <a:t>製造品目の一覧（全ての品目のリストと実施する工程、高生理活性物質等に該当するもののリスト、専用設備で製造する製品のリスト等）</a:t>
            </a:r>
          </a:p>
          <a:p>
            <a:pPr marL="609600" indent="-609600" eaLnBrk="1" hangingPunct="1">
              <a:lnSpc>
                <a:spcPct val="80000"/>
              </a:lnSpc>
              <a:buFont typeface="Wingdings" panose="05000000000000000000" pitchFamily="2" charset="2"/>
              <a:buNone/>
            </a:pPr>
            <a:r>
              <a:rPr lang="ja-JP" altLang="en-US" sz="2000" dirty="0"/>
              <a:t>　　</a:t>
            </a:r>
            <a:r>
              <a:rPr lang="en-US" altLang="ja-JP" sz="2000" dirty="0"/>
              <a:t>6.2 </a:t>
            </a:r>
            <a:r>
              <a:rPr lang="ja-JP" altLang="en-US" sz="2000" dirty="0"/>
              <a:t>プロセスバリデーションの全体的な方針、再加工・再処理に関する方針</a:t>
            </a:r>
            <a:endParaRPr lang="en-US" altLang="ja-JP" sz="2000" dirty="0"/>
          </a:p>
          <a:p>
            <a:pPr marL="609600" indent="-609600" eaLnBrk="1" hangingPunct="1">
              <a:lnSpc>
                <a:spcPct val="80000"/>
              </a:lnSpc>
              <a:buFont typeface="Wingdings" panose="05000000000000000000" pitchFamily="2" charset="2"/>
              <a:buNone/>
            </a:pPr>
            <a:r>
              <a:rPr lang="ja-JP" altLang="en-US" sz="2000" dirty="0"/>
              <a:t>　　</a:t>
            </a:r>
            <a:r>
              <a:rPr lang="en-US" altLang="ja-JP" sz="2000" dirty="0"/>
              <a:t>6.3 </a:t>
            </a:r>
            <a:r>
              <a:rPr lang="ja-JP" altLang="en-US" sz="2000" dirty="0"/>
              <a:t>交叉汚染防止、混同防止の概要</a:t>
            </a:r>
          </a:p>
          <a:p>
            <a:pPr marL="609600" indent="-609600" eaLnBrk="1" hangingPunct="1">
              <a:lnSpc>
                <a:spcPct val="80000"/>
              </a:lnSpc>
              <a:buFont typeface="Wingdings" panose="05000000000000000000" pitchFamily="2" charset="2"/>
              <a:buNone/>
            </a:pPr>
            <a:r>
              <a:rPr lang="ja-JP" altLang="en-US" sz="2000" dirty="0"/>
              <a:t>　　</a:t>
            </a:r>
            <a:r>
              <a:rPr lang="en-US" altLang="ja-JP" sz="2000" dirty="0"/>
              <a:t>6.4 </a:t>
            </a:r>
            <a:r>
              <a:rPr lang="ja-JP" altLang="en-US" sz="2000" dirty="0"/>
              <a:t>原材料管理および倉庫管理の概要（供給業者との取決めの概要等）</a:t>
            </a:r>
            <a:endParaRPr lang="ja-JP" altLang="en-US" sz="2400" dirty="0"/>
          </a:p>
          <a:p>
            <a:pPr marL="609600" indent="-609600" eaLnBrk="1" hangingPunct="1">
              <a:lnSpc>
                <a:spcPct val="80000"/>
              </a:lnSpc>
              <a:buFont typeface="Wingdings" panose="05000000000000000000" pitchFamily="2" charset="2"/>
              <a:buNone/>
            </a:pPr>
            <a:r>
              <a:rPr lang="en-US" altLang="ja-JP" sz="2400" dirty="0"/>
              <a:t>7 </a:t>
            </a:r>
            <a:r>
              <a:rPr lang="ja-JP" altLang="en-US" sz="2400" dirty="0"/>
              <a:t>品質管理の概要</a:t>
            </a:r>
            <a:r>
              <a:rPr lang="en-US" altLang="ja-JP" sz="2400" dirty="0"/>
              <a:t>(</a:t>
            </a:r>
            <a:r>
              <a:rPr lang="ja-JP" altLang="en-US" sz="2400" dirty="0"/>
              <a:t>実施している物理的、化学的及び微生物／</a:t>
            </a:r>
          </a:p>
          <a:p>
            <a:pPr marL="609600" indent="-609600" eaLnBrk="1" hangingPunct="1">
              <a:lnSpc>
                <a:spcPct val="80000"/>
              </a:lnSpc>
              <a:buFont typeface="Wingdings" panose="05000000000000000000" pitchFamily="2" charset="2"/>
              <a:buNone/>
            </a:pPr>
            <a:r>
              <a:rPr lang="ja-JP" altLang="en-US" sz="2400" dirty="0"/>
              <a:t>   生物学的試験の概要</a:t>
            </a:r>
            <a:r>
              <a:rPr lang="en-US" altLang="ja-JP" sz="2400" dirty="0"/>
              <a:t>)</a:t>
            </a:r>
          </a:p>
          <a:p>
            <a:pPr marL="609600" indent="-609600" eaLnBrk="1" hangingPunct="1">
              <a:lnSpc>
                <a:spcPct val="80000"/>
              </a:lnSpc>
              <a:buFont typeface="Wingdings" panose="05000000000000000000" pitchFamily="2" charset="2"/>
              <a:buNone/>
            </a:pPr>
            <a:r>
              <a:rPr lang="en-US" altLang="ja-JP" sz="2400" dirty="0"/>
              <a:t>8</a:t>
            </a:r>
            <a:r>
              <a:rPr lang="ja-JP" altLang="en-US" sz="2400" dirty="0"/>
              <a:t> 品質情報処理及び回収処理にかかるシステムの概要</a:t>
            </a:r>
          </a:p>
          <a:p>
            <a:pPr marL="609600" indent="-609600" eaLnBrk="1" hangingPunct="1">
              <a:lnSpc>
                <a:spcPct val="80000"/>
              </a:lnSpc>
              <a:buFont typeface="Wingdings" panose="05000000000000000000" pitchFamily="2" charset="2"/>
              <a:buNone/>
            </a:pPr>
            <a:r>
              <a:rPr lang="en-US" altLang="ja-JP" sz="2400" dirty="0"/>
              <a:t>9 </a:t>
            </a:r>
            <a:r>
              <a:rPr lang="ja-JP" altLang="en-US" sz="2400" dirty="0"/>
              <a:t>自己点検にかかるシステムの概要</a:t>
            </a:r>
            <a:endParaRPr lang="en-US" altLang="ja-JP" sz="2400" dirty="0"/>
          </a:p>
          <a:p>
            <a:pPr marL="609600" indent="-609600" eaLnBrk="1" hangingPunct="1">
              <a:lnSpc>
                <a:spcPct val="80000"/>
              </a:lnSpc>
              <a:buFont typeface="Wingdings" panose="05000000000000000000" pitchFamily="2" charset="2"/>
              <a:buNone/>
            </a:pPr>
            <a:r>
              <a:rPr lang="en-US" altLang="ja-JP" sz="2400" dirty="0"/>
              <a:t>10 </a:t>
            </a:r>
            <a:r>
              <a:rPr lang="ja-JP" altLang="en-US" sz="2400" dirty="0"/>
              <a:t>サイトマスターファイル</a:t>
            </a:r>
          </a:p>
          <a:p>
            <a:pPr marL="609600" indent="-609600" eaLnBrk="1" hangingPunct="1">
              <a:lnSpc>
                <a:spcPct val="80000"/>
              </a:lnSpc>
              <a:buFont typeface="Wingdings" panose="05000000000000000000" pitchFamily="2" charset="2"/>
              <a:buNone/>
            </a:pPr>
            <a:endParaRPr lang="ja-JP" altLang="en-US" sz="2400" dirty="0"/>
          </a:p>
        </p:txBody>
      </p:sp>
      <p:sp>
        <p:nvSpPr>
          <p:cNvPr id="29702" name="Rectangle 4"/>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a:t>GMP</a:t>
            </a:r>
            <a:r>
              <a:rPr lang="ja-JP" altLang="en-US"/>
              <a:t>調査要領　別紙</a:t>
            </a:r>
            <a:r>
              <a:rPr lang="en-US" altLang="ja-JP"/>
              <a:t>1</a:t>
            </a:r>
            <a:r>
              <a:rPr lang="ja-JP" altLang="en-US"/>
              <a:t>（</a:t>
            </a:r>
            <a:r>
              <a:rPr lang="en-US" altLang="ja-JP"/>
              <a:t>GMP</a:t>
            </a:r>
            <a:r>
              <a:rPr lang="ja-JP" altLang="en-US"/>
              <a:t>調査の事前資料）</a:t>
            </a:r>
            <a:endParaRPr lang="ja-JP" altLang="en-US" b="1"/>
          </a:p>
        </p:txBody>
      </p:sp>
    </p:spTree>
  </p:cSld>
  <p:clrMapOvr>
    <a:masterClrMapping/>
  </p:clrMapOvr>
  <p:transition>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31747"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702C6D9-1638-46C3-90E7-7C31FB78ABA4}" type="slidenum">
              <a:rPr kumimoji="0" lang="en-US" altLang="ja-JP" sz="1200">
                <a:latin typeface="Arial Black" panose="020B0A04020102020204" pitchFamily="34" charset="0"/>
              </a:rPr>
              <a:pPr>
                <a:spcBef>
                  <a:spcPct val="0"/>
                </a:spcBef>
                <a:buClrTx/>
                <a:buSzTx/>
                <a:buFontTx/>
                <a:buNone/>
              </a:pPr>
              <a:t>14</a:t>
            </a:fld>
            <a:endParaRPr kumimoji="0" lang="en-US" altLang="ja-JP" sz="1200">
              <a:latin typeface="Arial Black" panose="020B0A04020102020204" pitchFamily="34" charset="0"/>
            </a:endParaRPr>
          </a:p>
        </p:txBody>
      </p:sp>
      <p:sp>
        <p:nvSpPr>
          <p:cNvPr id="31748" name="Rectangle 2"/>
          <p:cNvSpPr>
            <a:spLocks noGrp="1" noChangeArrowheads="1"/>
          </p:cNvSpPr>
          <p:nvPr>
            <p:ph type="title"/>
          </p:nvPr>
        </p:nvSpPr>
        <p:spPr/>
        <p:txBody>
          <a:bodyPr/>
          <a:lstStyle/>
          <a:p>
            <a:pPr eaLnBrk="1" hangingPunct="1"/>
            <a:endParaRPr lang="ja-JP" altLang="ja-JP"/>
          </a:p>
        </p:txBody>
      </p:sp>
      <p:sp>
        <p:nvSpPr>
          <p:cNvPr id="31749" name="Rectangle 3"/>
          <p:cNvSpPr>
            <a:spLocks noGrp="1" noChangeArrowheads="1"/>
          </p:cNvSpPr>
          <p:nvPr>
            <p:ph type="body" idx="1"/>
          </p:nvPr>
        </p:nvSpPr>
        <p:spPr>
          <a:xfrm>
            <a:off x="581025" y="1990725"/>
            <a:ext cx="7947025" cy="2498725"/>
          </a:xfrm>
        </p:spPr>
        <p:txBody>
          <a:bodyPr/>
          <a:lstStyle/>
          <a:p>
            <a:pPr eaLnBrk="1" hangingPunct="1">
              <a:buFont typeface="Wingdings" panose="05000000000000000000" pitchFamily="2" charset="2"/>
              <a:buNone/>
            </a:pPr>
            <a:r>
              <a:rPr lang="ja-JP" altLang="en-US" sz="2800"/>
              <a:t>医薬品医療機器法第</a:t>
            </a:r>
            <a:r>
              <a:rPr lang="en-US" altLang="ja-JP" sz="2800"/>
              <a:t>14</a:t>
            </a:r>
            <a:r>
              <a:rPr lang="ja-JP" altLang="en-US" sz="2800"/>
              <a:t>条の</a:t>
            </a:r>
            <a:r>
              <a:rPr lang="en-US" altLang="ja-JP" sz="2800"/>
              <a:t>2</a:t>
            </a:r>
            <a:r>
              <a:rPr lang="ja-JP" altLang="en-US" sz="2800"/>
              <a:t>、施行令</a:t>
            </a:r>
            <a:r>
              <a:rPr lang="en-US" altLang="ja-JP" sz="2800"/>
              <a:t>26</a:t>
            </a:r>
            <a:r>
              <a:rPr lang="ja-JP" altLang="en-US" sz="2800"/>
              <a:t>条の</a:t>
            </a:r>
            <a:r>
              <a:rPr lang="en-US" altLang="ja-JP" sz="2800"/>
              <a:t>3</a:t>
            </a:r>
            <a:r>
              <a:rPr lang="ja-JP" altLang="en-US" sz="2800"/>
              <a:t>～</a:t>
            </a:r>
            <a:r>
              <a:rPr lang="en-US" altLang="ja-JP" sz="2800"/>
              <a:t>5</a:t>
            </a:r>
            <a:endParaRPr lang="ja-JP" altLang="en-US" sz="2800"/>
          </a:p>
          <a:p>
            <a:pPr eaLnBrk="1" hangingPunct="1"/>
            <a:r>
              <a:rPr lang="ja-JP" altLang="en-US" sz="2400"/>
              <a:t>公布される基準確認証の様式は、様式第二十六の四</a:t>
            </a:r>
            <a:endParaRPr lang="en-US" altLang="ja-JP" sz="2400"/>
          </a:p>
          <a:p>
            <a:pPr eaLnBrk="1" hangingPunct="1"/>
            <a:r>
              <a:rPr lang="ja-JP" altLang="en-US" sz="2400"/>
              <a:t>有効期間は、</a:t>
            </a:r>
            <a:r>
              <a:rPr lang="en-US" altLang="ja-JP" sz="2400"/>
              <a:t>3</a:t>
            </a:r>
            <a:r>
              <a:rPr lang="ja-JP" altLang="en-US" sz="2400"/>
              <a:t>年間</a:t>
            </a:r>
            <a:endParaRPr lang="en-US" altLang="ja-JP" sz="2400"/>
          </a:p>
          <a:p>
            <a:pPr eaLnBrk="1" hangingPunct="1"/>
            <a:r>
              <a:rPr lang="ja-JP" altLang="en-US" sz="2400"/>
              <a:t>書換え交付申請：記載事項に変更が生じたとき</a:t>
            </a:r>
            <a:endParaRPr lang="en-US" altLang="ja-JP" sz="2400"/>
          </a:p>
          <a:p>
            <a:pPr eaLnBrk="1" hangingPunct="1"/>
            <a:r>
              <a:rPr lang="ja-JP" altLang="en-US" sz="2400"/>
              <a:t>再交付申請：基準確認証を破り、汚し、又は失つたとき</a:t>
            </a:r>
          </a:p>
        </p:txBody>
      </p:sp>
      <p:sp>
        <p:nvSpPr>
          <p:cNvPr id="31750" name="Rectangle 4"/>
          <p:cNvSpPr>
            <a:spLocks noChangeArrowheads="1"/>
          </p:cNvSpPr>
          <p:nvPr/>
        </p:nvSpPr>
        <p:spPr bwMode="auto">
          <a:xfrm>
            <a:off x="468313" y="5148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t>区分適合性調査：基準確認証</a:t>
            </a:r>
          </a:p>
        </p:txBody>
      </p:sp>
      <p:sp>
        <p:nvSpPr>
          <p:cNvPr id="2" name="テキスト ボックス 8">
            <a:extLst>
              <a:ext uri="{FF2B5EF4-FFF2-40B4-BE49-F238E27FC236}">
                <a16:creationId xmlns:a16="http://schemas.microsoft.com/office/drawing/2014/main" id="{B726BB06-9910-CB7C-46DF-2E3FAD76A973}"/>
              </a:ext>
            </a:extLst>
          </p:cNvPr>
          <p:cNvSpPr txBox="1">
            <a:spLocks noChangeArrowheads="1"/>
          </p:cNvSpPr>
          <p:nvPr/>
        </p:nvSpPr>
        <p:spPr bwMode="auto">
          <a:xfrm>
            <a:off x="6424725" y="1317600"/>
            <a:ext cx="22764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Ⅳ-14~15 p236~237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33795"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D997E8B-86AC-4D78-BB6F-F3D5B16054EF}" type="slidenum">
              <a:rPr kumimoji="0" lang="en-US" altLang="ja-JP" sz="1200">
                <a:latin typeface="Arial Black" panose="020B0A04020102020204" pitchFamily="34" charset="0"/>
              </a:rPr>
              <a:pPr>
                <a:spcBef>
                  <a:spcPct val="0"/>
                </a:spcBef>
                <a:buClrTx/>
                <a:buSzTx/>
                <a:buFontTx/>
                <a:buNone/>
              </a:pPr>
              <a:t>15</a:t>
            </a:fld>
            <a:endParaRPr kumimoji="0" lang="en-US" altLang="ja-JP" sz="1200">
              <a:latin typeface="Arial Black" panose="020B0A04020102020204" pitchFamily="34" charset="0"/>
            </a:endParaRPr>
          </a:p>
        </p:txBody>
      </p:sp>
      <p:sp>
        <p:nvSpPr>
          <p:cNvPr id="33796" name="Rectangle 2"/>
          <p:cNvSpPr>
            <a:spLocks noGrp="1" noChangeArrowheads="1"/>
          </p:cNvSpPr>
          <p:nvPr>
            <p:ph type="title"/>
          </p:nvPr>
        </p:nvSpPr>
        <p:spPr/>
        <p:txBody>
          <a:bodyPr/>
          <a:lstStyle/>
          <a:p>
            <a:pPr eaLnBrk="1" hangingPunct="1"/>
            <a:endParaRPr lang="ja-JP" altLang="ja-JP"/>
          </a:p>
        </p:txBody>
      </p:sp>
      <p:sp>
        <p:nvSpPr>
          <p:cNvPr id="33797" name="Rectangle 3"/>
          <p:cNvSpPr>
            <a:spLocks noGrp="1" noChangeArrowheads="1"/>
          </p:cNvSpPr>
          <p:nvPr>
            <p:ph type="body" idx="1"/>
          </p:nvPr>
        </p:nvSpPr>
        <p:spPr>
          <a:xfrm>
            <a:off x="298450" y="1660525"/>
            <a:ext cx="8605838" cy="1190625"/>
          </a:xfrm>
        </p:spPr>
        <p:txBody>
          <a:bodyPr/>
          <a:lstStyle/>
          <a:p>
            <a:pPr marL="609600" indent="-609600" eaLnBrk="1" hangingPunct="1">
              <a:buFont typeface="Wingdings" panose="05000000000000000000" pitchFamily="2" charset="2"/>
              <a:buNone/>
            </a:pPr>
            <a:r>
              <a:rPr lang="ja-JP" altLang="en-US" sz="2800"/>
              <a:t>区分適合性調査は、区分の考え方と手数料の計算方法</a:t>
            </a:r>
            <a:endParaRPr lang="en-US" altLang="ja-JP" sz="2800"/>
          </a:p>
          <a:p>
            <a:pPr marL="609600" indent="-609600" eaLnBrk="1" hangingPunct="1">
              <a:buFont typeface="Wingdings" panose="05000000000000000000" pitchFamily="2" charset="2"/>
              <a:buNone/>
            </a:pPr>
            <a:r>
              <a:rPr lang="ja-JP" altLang="en-US" sz="2800"/>
              <a:t>に特徴がある</a:t>
            </a:r>
          </a:p>
        </p:txBody>
      </p:sp>
      <p:sp>
        <p:nvSpPr>
          <p:cNvPr id="33798" name="Rectangle 5"/>
          <p:cNvSpPr>
            <a:spLocks noChangeArrowheads="1"/>
          </p:cNvSpPr>
          <p:nvPr/>
        </p:nvSpPr>
        <p:spPr bwMode="auto">
          <a:xfrm>
            <a:off x="4716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t>区分適合性調査：区分と手数料の考え方</a:t>
            </a:r>
          </a:p>
        </p:txBody>
      </p:sp>
      <p:sp>
        <p:nvSpPr>
          <p:cNvPr id="21511" name="Rectangle 6"/>
          <p:cNvSpPr>
            <a:spLocks noChangeArrowheads="1"/>
          </p:cNvSpPr>
          <p:nvPr/>
        </p:nvSpPr>
        <p:spPr bwMode="auto">
          <a:xfrm>
            <a:off x="298450" y="2922588"/>
            <a:ext cx="8605838" cy="3109912"/>
          </a:xfrm>
          <a:prstGeom prst="rect">
            <a:avLst/>
          </a:prstGeom>
          <a:noFill/>
          <a:ln>
            <a:noFill/>
          </a:ln>
          <a:effectLst/>
        </p:spPr>
        <p:txBody>
          <a:bodyPr/>
          <a:lstStyle>
            <a:lvl1pPr marL="609600" indent="-6096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ja-JP" altLang="en-US" sz="2800" dirty="0">
                <a:solidFill>
                  <a:srgbClr val="FF0000"/>
                </a:solidFill>
              </a:rPr>
              <a:t>医薬品及び医薬部外品並びに再生医療等製品に係る区分適合性調査申請における製造工程の区分の考え方について</a:t>
            </a:r>
            <a:br>
              <a:rPr lang="en-US" altLang="ja-JP" sz="2800" dirty="0">
                <a:solidFill>
                  <a:srgbClr val="FF0000"/>
                </a:solidFill>
              </a:rPr>
            </a:br>
            <a:r>
              <a:rPr lang="ja-JP" altLang="en-US" sz="2000" dirty="0"/>
              <a:t>　　　：令和</a:t>
            </a:r>
            <a:r>
              <a:rPr lang="en-US" altLang="ja-JP" sz="2000" dirty="0"/>
              <a:t>3</a:t>
            </a:r>
            <a:r>
              <a:rPr lang="ja-JP" altLang="en-US" sz="2000" dirty="0"/>
              <a:t>年</a:t>
            </a:r>
            <a:r>
              <a:rPr lang="en-US" altLang="ja-JP" sz="2000" dirty="0"/>
              <a:t>7</a:t>
            </a:r>
            <a:r>
              <a:rPr lang="ja-JP" altLang="en-US" sz="2000" dirty="0"/>
              <a:t>月</a:t>
            </a:r>
            <a:r>
              <a:rPr lang="en-US" altLang="ja-JP" sz="2000" dirty="0"/>
              <a:t>13</a:t>
            </a:r>
            <a:r>
              <a:rPr lang="ja-JP" altLang="en-US" sz="2000" dirty="0"/>
              <a:t>日付薬生監麻発</a:t>
            </a:r>
            <a:r>
              <a:rPr lang="en-US" altLang="ja-JP" sz="2000" dirty="0"/>
              <a:t>0713</a:t>
            </a:r>
            <a:r>
              <a:rPr lang="ja-JP" altLang="en-US" sz="2000" dirty="0"/>
              <a:t>第</a:t>
            </a:r>
            <a:r>
              <a:rPr lang="en-US" altLang="ja-JP" sz="2000" dirty="0"/>
              <a:t>16</a:t>
            </a:r>
            <a:r>
              <a:rPr lang="ja-JP" altLang="en-US" sz="2000" dirty="0"/>
              <a:t>号</a:t>
            </a:r>
            <a:endParaRPr lang="en-US" altLang="ja-JP" sz="2000" dirty="0"/>
          </a:p>
          <a:p>
            <a:pPr marL="0" indent="0" eaLnBrk="1" hangingPunct="1">
              <a:buFont typeface="Wingdings" panose="05000000000000000000" pitchFamily="2" charset="2"/>
              <a:buNone/>
              <a:defRPr/>
            </a:pPr>
            <a:endParaRPr lang="ja-JP" altLang="en-US" sz="2800" dirty="0"/>
          </a:p>
          <a:p>
            <a:pPr eaLnBrk="1" hangingPunct="1">
              <a:lnSpc>
                <a:spcPct val="80000"/>
              </a:lnSpc>
              <a:defRPr/>
            </a:pPr>
            <a:r>
              <a:rPr lang="ja-JP" altLang="en-US" sz="2800" dirty="0">
                <a:solidFill>
                  <a:srgbClr val="FF0000"/>
                </a:solidFill>
              </a:rPr>
              <a:t>医薬品区分適合性調査申請要領</a:t>
            </a:r>
            <a:br>
              <a:rPr lang="en-US" altLang="ja-JP" sz="2800" dirty="0">
                <a:solidFill>
                  <a:srgbClr val="FF0000"/>
                </a:solidFill>
              </a:rPr>
            </a:br>
            <a:r>
              <a:rPr lang="ja-JP" altLang="en-US" sz="2000" dirty="0"/>
              <a:t>　　　：令和</a:t>
            </a:r>
            <a:r>
              <a:rPr lang="en-US" altLang="ja-JP" sz="2000" dirty="0"/>
              <a:t>3</a:t>
            </a:r>
            <a:r>
              <a:rPr lang="ja-JP" altLang="en-US" sz="2000" dirty="0"/>
              <a:t>年</a:t>
            </a:r>
            <a:r>
              <a:rPr lang="en-US" altLang="ja-JP" sz="2000" dirty="0"/>
              <a:t>8</a:t>
            </a:r>
            <a:r>
              <a:rPr lang="ja-JP" altLang="en-US" sz="2000" dirty="0"/>
              <a:t>月</a:t>
            </a:r>
            <a:r>
              <a:rPr lang="en-US" altLang="ja-JP" sz="2000" dirty="0"/>
              <a:t>1</a:t>
            </a:r>
            <a:r>
              <a:rPr lang="ja-JP" altLang="en-US" sz="2000" dirty="0"/>
              <a:t>日 </a:t>
            </a:r>
            <a:r>
              <a:rPr lang="en-US" altLang="ja-JP" sz="2000" dirty="0"/>
              <a:t>ver.5</a:t>
            </a:r>
            <a:r>
              <a:rPr lang="ja-JP" altLang="en-US" sz="2000" dirty="0"/>
              <a:t>　</a:t>
            </a:r>
            <a:r>
              <a:rPr lang="zh-TW" altLang="en-US" sz="2000" dirty="0"/>
              <a:t>大阪府健康医療部生活衛生室薬務課</a:t>
            </a:r>
            <a:r>
              <a:rPr lang="ja-JP" altLang="en-US" sz="2000" dirty="0"/>
              <a:t>作成</a:t>
            </a:r>
          </a:p>
          <a:p>
            <a:pPr eaLnBrk="1" hangingPunct="1">
              <a:lnSpc>
                <a:spcPct val="80000"/>
              </a:lnSpc>
              <a:buFont typeface="Wingdings" panose="05000000000000000000" pitchFamily="2" charset="2"/>
              <a:buNone/>
              <a:defRPr/>
            </a:pPr>
            <a:endParaRPr lang="en-US" altLang="ja-JP" sz="2800" dirty="0">
              <a:solidFill>
                <a:srgbClr val="FF0000"/>
              </a:solidFill>
            </a:endParaRPr>
          </a:p>
        </p:txBody>
      </p:sp>
      <p:sp>
        <p:nvSpPr>
          <p:cNvPr id="33800" name="テキスト ボックス 8"/>
          <p:cNvSpPr txBox="1">
            <a:spLocks noChangeArrowheads="1"/>
          </p:cNvSpPr>
          <p:nvPr/>
        </p:nvSpPr>
        <p:spPr bwMode="auto">
          <a:xfrm>
            <a:off x="6424725" y="1317600"/>
            <a:ext cx="22764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Ⅳ-14~15 p236~237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35843"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43DBF1C-E48A-4223-AC39-556E6DE7C4EF}" type="slidenum">
              <a:rPr kumimoji="0" lang="en-US" altLang="ja-JP" sz="1200">
                <a:latin typeface="Arial Black" panose="020B0A04020102020204" pitchFamily="34" charset="0"/>
              </a:rPr>
              <a:pPr>
                <a:spcBef>
                  <a:spcPct val="0"/>
                </a:spcBef>
                <a:buClrTx/>
                <a:buSzTx/>
                <a:buFontTx/>
                <a:buNone/>
              </a:pPr>
              <a:t>16</a:t>
            </a:fld>
            <a:endParaRPr kumimoji="0" lang="en-US" altLang="ja-JP" sz="1200">
              <a:latin typeface="Arial Black" panose="020B0A04020102020204" pitchFamily="34" charset="0"/>
            </a:endParaRPr>
          </a:p>
        </p:txBody>
      </p:sp>
      <p:sp>
        <p:nvSpPr>
          <p:cNvPr id="35844" name="Rectangle 2"/>
          <p:cNvSpPr>
            <a:spLocks noGrp="1" noChangeArrowheads="1"/>
          </p:cNvSpPr>
          <p:nvPr>
            <p:ph type="title" idx="4294967295"/>
          </p:nvPr>
        </p:nvSpPr>
        <p:spPr>
          <a:xfrm>
            <a:off x="468000" y="514800"/>
            <a:ext cx="8229600" cy="756000"/>
          </a:xfrm>
        </p:spPr>
        <p:txBody>
          <a:bodyPr/>
          <a:lstStyle/>
          <a:p>
            <a:pPr eaLnBrk="1" hangingPunct="1"/>
            <a:endParaRPr lang="ja-JP" altLang="ja-JP"/>
          </a:p>
        </p:txBody>
      </p:sp>
      <p:sp>
        <p:nvSpPr>
          <p:cNvPr id="35845" name="Rectangle 59"/>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t>区分適合性調査：区分と手数料の考え方</a:t>
            </a:r>
          </a:p>
        </p:txBody>
      </p:sp>
      <p:graphicFrame>
        <p:nvGraphicFramePr>
          <p:cNvPr id="2" name="表 1"/>
          <p:cNvGraphicFramePr>
            <a:graphicFrameLocks noGrp="1"/>
          </p:cNvGraphicFramePr>
          <p:nvPr/>
        </p:nvGraphicFramePr>
        <p:xfrm>
          <a:off x="609600" y="1855788"/>
          <a:ext cx="7969250" cy="4033838"/>
        </p:xfrm>
        <a:graphic>
          <a:graphicData uri="http://schemas.openxmlformats.org/drawingml/2006/table">
            <a:tbl>
              <a:tblPr firstRow="1" bandRow="1">
                <a:tableStyleId>{5940675A-B579-460E-94D1-54222C63F5DA}</a:tableStyleId>
              </a:tblPr>
              <a:tblGrid>
                <a:gridCol w="2399720">
                  <a:extLst>
                    <a:ext uri="{9D8B030D-6E8A-4147-A177-3AD203B41FA5}">
                      <a16:colId xmlns:a16="http://schemas.microsoft.com/office/drawing/2014/main" val="20000"/>
                    </a:ext>
                  </a:extLst>
                </a:gridCol>
                <a:gridCol w="5569530">
                  <a:extLst>
                    <a:ext uri="{9D8B030D-6E8A-4147-A177-3AD203B41FA5}">
                      <a16:colId xmlns:a16="http://schemas.microsoft.com/office/drawing/2014/main" val="20001"/>
                    </a:ext>
                  </a:extLst>
                </a:gridCol>
              </a:tblGrid>
              <a:tr h="1066884">
                <a:tc>
                  <a:txBody>
                    <a:bodyPr/>
                    <a:lstStyle/>
                    <a:p>
                      <a:r>
                        <a:rPr kumimoji="1" lang="en-US" altLang="ja-JP" sz="1600" dirty="0"/>
                        <a:t>(Ⅰ) GMP</a:t>
                      </a:r>
                      <a:r>
                        <a:rPr kumimoji="1" lang="ja-JP" altLang="en-US" sz="1600" dirty="0"/>
                        <a:t>区分省令第</a:t>
                      </a:r>
                      <a:r>
                        <a:rPr kumimoji="1" lang="en-US" altLang="ja-JP" sz="1600" dirty="0"/>
                        <a:t>2</a:t>
                      </a:r>
                      <a:r>
                        <a:rPr kumimoji="1" lang="ja-JP" altLang="en-US" sz="1600" dirty="0"/>
                        <a:t>条第</a:t>
                      </a:r>
                      <a:r>
                        <a:rPr kumimoji="1" lang="en-US" altLang="ja-JP" sz="1600" dirty="0"/>
                        <a:t>1</a:t>
                      </a:r>
                      <a:r>
                        <a:rPr kumimoji="1" lang="ja-JP" altLang="en-US" sz="1600" dirty="0"/>
                        <a:t>号に規定するもの</a:t>
                      </a:r>
                    </a:p>
                  </a:txBody>
                  <a:tcPr marL="91422" marR="91422" marT="45724" marB="45724"/>
                </a:tc>
                <a:tc>
                  <a:txBody>
                    <a:bodyPr/>
                    <a:lstStyle/>
                    <a:p>
                      <a:r>
                        <a:rPr kumimoji="1" lang="ja-JP" altLang="en-US" sz="1600" dirty="0"/>
                        <a:t>①特定生物由来製品を製造する工程、②国家検定医薬品を製造する工程、③生物学的製剤、大臣が指定する生物由来製品及び特定生物由来製品を製造する工程、④①～③までに掲げる医薬品の包装、表示又は保管のみを行う工程</a:t>
                      </a:r>
                    </a:p>
                  </a:txBody>
                  <a:tcPr marL="91422" marR="91422" marT="45724" marB="45724"/>
                </a:tc>
                <a:extLst>
                  <a:ext uri="{0D108BD9-81ED-4DB2-BD59-A6C34878D82A}">
                    <a16:rowId xmlns:a16="http://schemas.microsoft.com/office/drawing/2014/main" val="10000"/>
                  </a:ext>
                </a:extLst>
              </a:tr>
              <a:tr h="579166">
                <a:tc>
                  <a:txBody>
                    <a:bodyPr/>
                    <a:lstStyle/>
                    <a:p>
                      <a:r>
                        <a:rPr kumimoji="1" lang="en-US" altLang="ja-JP" sz="1600" dirty="0"/>
                        <a:t>(Ⅱ)</a:t>
                      </a:r>
                      <a:r>
                        <a:rPr kumimoji="1" lang="ja-JP" altLang="en-US" sz="1600" dirty="0"/>
                        <a:t> </a:t>
                      </a:r>
                      <a:r>
                        <a:rPr kumimoji="1" lang="en-US" altLang="ja-JP" sz="1600" dirty="0"/>
                        <a:t>GMP</a:t>
                      </a:r>
                      <a:r>
                        <a:rPr kumimoji="1" lang="ja-JP" altLang="en-US" sz="1600" dirty="0"/>
                        <a:t>区分省令第</a:t>
                      </a:r>
                      <a:r>
                        <a:rPr kumimoji="1" lang="en-US" altLang="ja-JP" sz="1600" dirty="0"/>
                        <a:t>2</a:t>
                      </a:r>
                      <a:r>
                        <a:rPr kumimoji="1" lang="ja-JP" altLang="en-US" sz="1600" dirty="0"/>
                        <a:t>条第</a:t>
                      </a:r>
                      <a:r>
                        <a:rPr kumimoji="1" lang="en-US" altLang="ja-JP" sz="1600" dirty="0"/>
                        <a:t>2</a:t>
                      </a:r>
                      <a:r>
                        <a:rPr kumimoji="1" lang="ja-JP" altLang="en-US" sz="1600" dirty="0"/>
                        <a:t>号に規定するもの</a:t>
                      </a:r>
                    </a:p>
                  </a:txBody>
                  <a:tcPr marL="91422" marR="91422" marT="45724" marB="45724"/>
                </a:tc>
                <a:tc>
                  <a:txBody>
                    <a:bodyPr/>
                    <a:lstStyle/>
                    <a:p>
                      <a:r>
                        <a:rPr kumimoji="1" lang="ja-JP" altLang="en-US" sz="1600" dirty="0"/>
                        <a:t>①放射性医薬品を製造する工程、</a:t>
                      </a:r>
                      <a:br>
                        <a:rPr kumimoji="1" lang="en-US" altLang="ja-JP" sz="1600" dirty="0"/>
                      </a:br>
                      <a:r>
                        <a:rPr kumimoji="1" lang="ja-JP" altLang="en-US" sz="1600" dirty="0"/>
                        <a:t>②放射性医薬品に係る包装等のみを行う工程</a:t>
                      </a:r>
                      <a:endParaRPr kumimoji="1" lang="en-US" altLang="ja-JP" sz="1600" dirty="0"/>
                    </a:p>
                  </a:txBody>
                  <a:tcPr marL="91422" marR="91422" marT="45724" marB="45724"/>
                </a:tc>
                <a:extLst>
                  <a:ext uri="{0D108BD9-81ED-4DB2-BD59-A6C34878D82A}">
                    <a16:rowId xmlns:a16="http://schemas.microsoft.com/office/drawing/2014/main" val="10001"/>
                  </a:ext>
                </a:extLst>
              </a:tr>
              <a:tr h="579166">
                <a:tc>
                  <a:txBody>
                    <a:bodyPr/>
                    <a:lstStyle/>
                    <a:p>
                      <a:r>
                        <a:rPr kumimoji="1" lang="en-US" altLang="ja-JP" sz="1600" dirty="0"/>
                        <a:t>(Ⅲ)</a:t>
                      </a:r>
                      <a:r>
                        <a:rPr kumimoji="1" lang="ja-JP" altLang="en-US" sz="1600" dirty="0"/>
                        <a:t> </a:t>
                      </a:r>
                      <a:r>
                        <a:rPr kumimoji="1" lang="en-US" altLang="ja-JP" sz="1600" dirty="0"/>
                        <a:t>GMP</a:t>
                      </a:r>
                      <a:r>
                        <a:rPr kumimoji="1" lang="ja-JP" altLang="en-US" sz="1600" dirty="0"/>
                        <a:t>区分省令第</a:t>
                      </a:r>
                      <a:r>
                        <a:rPr kumimoji="1" lang="en-US" altLang="ja-JP" sz="1600" dirty="0"/>
                        <a:t>2</a:t>
                      </a:r>
                      <a:r>
                        <a:rPr kumimoji="1" lang="ja-JP" altLang="en-US" sz="1600" dirty="0"/>
                        <a:t>条第</a:t>
                      </a:r>
                      <a:r>
                        <a:rPr kumimoji="1" lang="en-US" altLang="ja-JP" sz="1600" dirty="0"/>
                        <a:t>3</a:t>
                      </a:r>
                      <a:r>
                        <a:rPr kumimoji="1" lang="ja-JP" altLang="en-US" sz="1600" dirty="0"/>
                        <a:t>号に規定するもの</a:t>
                      </a:r>
                    </a:p>
                  </a:txBody>
                  <a:tcPr marL="91422" marR="91422" marT="45724" marB="45724"/>
                </a:tc>
                <a:tc>
                  <a:txBody>
                    <a:bodyPr/>
                    <a:lstStyle/>
                    <a:p>
                      <a:r>
                        <a:rPr kumimoji="1" lang="ja-JP" altLang="en-US" sz="1600" dirty="0"/>
                        <a:t>①無菌原薬を製造する工程、②最終滅菌法により無菌製剤を製造する工程、③無菌操作法により無菌製剤を製造する工程</a:t>
                      </a:r>
                    </a:p>
                  </a:txBody>
                  <a:tcPr marL="91422" marR="91422" marT="45724" marB="45724"/>
                </a:tc>
                <a:extLst>
                  <a:ext uri="{0D108BD9-81ED-4DB2-BD59-A6C34878D82A}">
                    <a16:rowId xmlns:a16="http://schemas.microsoft.com/office/drawing/2014/main" val="10002"/>
                  </a:ext>
                </a:extLst>
              </a:tr>
              <a:tr h="1066884">
                <a:tc>
                  <a:txBody>
                    <a:bodyPr/>
                    <a:lstStyle/>
                    <a:p>
                      <a:r>
                        <a:rPr kumimoji="1" lang="en-US" altLang="ja-JP" sz="1600" dirty="0"/>
                        <a:t>(Ⅳ)</a:t>
                      </a:r>
                      <a:r>
                        <a:rPr kumimoji="1" lang="ja-JP" altLang="en-US" sz="1600" dirty="0"/>
                        <a:t> </a:t>
                      </a:r>
                      <a:r>
                        <a:rPr kumimoji="1" lang="en-US" altLang="ja-JP" sz="1600" dirty="0"/>
                        <a:t>GMP</a:t>
                      </a:r>
                      <a:r>
                        <a:rPr kumimoji="1" lang="ja-JP" altLang="en-US" sz="1600" dirty="0"/>
                        <a:t>区分省令第</a:t>
                      </a:r>
                      <a:r>
                        <a:rPr kumimoji="1" lang="en-US" altLang="ja-JP" sz="1600" dirty="0"/>
                        <a:t>2</a:t>
                      </a:r>
                      <a:r>
                        <a:rPr kumimoji="1" lang="ja-JP" altLang="en-US" sz="1600" dirty="0"/>
                        <a:t>条第</a:t>
                      </a:r>
                      <a:r>
                        <a:rPr kumimoji="1" lang="en-US" altLang="ja-JP" sz="1600" dirty="0"/>
                        <a:t>4</a:t>
                      </a:r>
                      <a:r>
                        <a:rPr kumimoji="1" lang="ja-JP" altLang="en-US" sz="1600" dirty="0"/>
                        <a:t>号に規定するもの</a:t>
                      </a:r>
                    </a:p>
                  </a:txBody>
                  <a:tcPr marL="91422" marR="91422" marT="45724" marB="45724"/>
                </a:tc>
                <a:tc>
                  <a:txBody>
                    <a:bodyPr/>
                    <a:lstStyle/>
                    <a:p>
                      <a:r>
                        <a:rPr kumimoji="1" lang="ja-JP" altLang="en-US" sz="1600" dirty="0"/>
                        <a:t>①原薬を製造する工程、</a:t>
                      </a:r>
                      <a:endParaRPr kumimoji="1" lang="en-US" altLang="ja-JP" sz="1600" dirty="0"/>
                    </a:p>
                    <a:p>
                      <a:r>
                        <a:rPr kumimoji="1" lang="ja-JP" altLang="en-US" sz="1600" dirty="0"/>
                        <a:t>②原薬</a:t>
                      </a:r>
                      <a:r>
                        <a:rPr kumimoji="1" lang="en-US" altLang="ja-JP" sz="1600" dirty="0"/>
                        <a:t>(</a:t>
                      </a:r>
                      <a:r>
                        <a:rPr kumimoji="1" lang="ja-JP" altLang="en-US" sz="1600" dirty="0"/>
                        <a:t>生薬を原料とする医薬品等に限る。</a:t>
                      </a:r>
                      <a:r>
                        <a:rPr kumimoji="1" lang="en-US" altLang="ja-JP" sz="1600" dirty="0"/>
                        <a:t>)</a:t>
                      </a:r>
                      <a:r>
                        <a:rPr kumimoji="1" lang="ja-JP" altLang="en-US" sz="1600" dirty="0"/>
                        <a:t>を製造する工程、③生薬製剤を製造する工程、④固形製剤を製造する工程、</a:t>
                      </a:r>
                      <a:endParaRPr kumimoji="1" lang="en-US" altLang="ja-JP" sz="1600" dirty="0"/>
                    </a:p>
                    <a:p>
                      <a:r>
                        <a:rPr kumimoji="1" lang="ja-JP" altLang="en-US" sz="1600" dirty="0"/>
                        <a:t>⑤半固形製剤を製造する工程、⑥液剤を製造する工程</a:t>
                      </a:r>
                    </a:p>
                  </a:txBody>
                  <a:tcPr marL="91422" marR="91422" marT="45724" marB="45724"/>
                </a:tc>
                <a:extLst>
                  <a:ext uri="{0D108BD9-81ED-4DB2-BD59-A6C34878D82A}">
                    <a16:rowId xmlns:a16="http://schemas.microsoft.com/office/drawing/2014/main" val="10003"/>
                  </a:ext>
                </a:extLst>
              </a:tr>
              <a:tr h="370869">
                <a:tc gridSpan="2">
                  <a:txBody>
                    <a:bodyPr/>
                    <a:lstStyle/>
                    <a:p>
                      <a:r>
                        <a:rPr kumimoji="1" lang="en-US" altLang="ja-JP" sz="1600" dirty="0"/>
                        <a:t>(Ⅴ) GMP</a:t>
                      </a:r>
                      <a:r>
                        <a:rPr kumimoji="1" lang="ja-JP" altLang="en-US" sz="1600" dirty="0"/>
                        <a:t>区分省令第</a:t>
                      </a:r>
                      <a:r>
                        <a:rPr kumimoji="1" lang="en-US" altLang="ja-JP" sz="1600" dirty="0"/>
                        <a:t>2</a:t>
                      </a:r>
                      <a:r>
                        <a:rPr kumimoji="1" lang="ja-JP" altLang="en-US" sz="1600" dirty="0"/>
                        <a:t>条第</a:t>
                      </a:r>
                      <a:r>
                        <a:rPr kumimoji="1" lang="en-US" altLang="ja-JP" sz="1600" dirty="0"/>
                        <a:t>5</a:t>
                      </a:r>
                      <a:r>
                        <a:rPr kumimoji="1" lang="ja-JP" altLang="en-US" sz="1600" dirty="0"/>
                        <a:t>号に規定するもの（包装、表示又は保管のみを行う区分）</a:t>
                      </a:r>
                    </a:p>
                  </a:txBody>
                  <a:tcPr marL="91422" marR="91422" marT="45724" marB="45724"/>
                </a:tc>
                <a:tc hMerge="1">
                  <a:txBody>
                    <a:bodyPr/>
                    <a:lstStyle/>
                    <a:p>
                      <a:endParaRPr kumimoji="1" lang="ja-JP" altLang="en-US" sz="1600" dirty="0"/>
                    </a:p>
                  </a:txBody>
                  <a:tcPr/>
                </a:tc>
                <a:extLst>
                  <a:ext uri="{0D108BD9-81ED-4DB2-BD59-A6C34878D82A}">
                    <a16:rowId xmlns:a16="http://schemas.microsoft.com/office/drawing/2014/main" val="10004"/>
                  </a:ext>
                </a:extLst>
              </a:tr>
              <a:tr h="370869">
                <a:tc gridSpan="2">
                  <a:txBody>
                    <a:bodyPr/>
                    <a:lstStyle/>
                    <a:p>
                      <a:r>
                        <a:rPr kumimoji="1" lang="en-US" altLang="ja-JP" sz="1600" dirty="0"/>
                        <a:t>(Ⅵ) GMP</a:t>
                      </a:r>
                      <a:r>
                        <a:rPr kumimoji="1" lang="ja-JP" altLang="en-US" sz="1600" dirty="0"/>
                        <a:t>区分省令第</a:t>
                      </a:r>
                      <a:r>
                        <a:rPr kumimoji="1" lang="en-US" altLang="ja-JP" sz="1600" dirty="0"/>
                        <a:t>2</a:t>
                      </a:r>
                      <a:r>
                        <a:rPr kumimoji="1" lang="ja-JP" altLang="en-US" sz="1600" dirty="0"/>
                        <a:t>条第</a:t>
                      </a:r>
                      <a:r>
                        <a:rPr kumimoji="1" lang="en-US" altLang="ja-JP" sz="1600" dirty="0"/>
                        <a:t>6</a:t>
                      </a:r>
                      <a:r>
                        <a:rPr kumimoji="1" lang="ja-JP" altLang="en-US" sz="1600" dirty="0"/>
                        <a:t>号に規定するもの（保管のみを行う区分）</a:t>
                      </a:r>
                    </a:p>
                  </a:txBody>
                  <a:tcPr marL="91422" marR="91422" marT="45724" marB="45724"/>
                </a:tc>
                <a:tc hMerge="1">
                  <a:txBody>
                    <a:bodyPr/>
                    <a:lstStyle/>
                    <a:p>
                      <a:endParaRPr kumimoji="1" lang="ja-JP" altLang="en-US" sz="1600" dirty="0"/>
                    </a:p>
                  </a:txBody>
                  <a:tcPr/>
                </a:tc>
                <a:extLst>
                  <a:ext uri="{0D108BD9-81ED-4DB2-BD59-A6C34878D82A}">
                    <a16:rowId xmlns:a16="http://schemas.microsoft.com/office/drawing/2014/main" val="10005"/>
                  </a:ext>
                </a:extLst>
              </a:tr>
            </a:tbl>
          </a:graphicData>
        </a:graphic>
      </p:graphicFrame>
      <p:sp>
        <p:nvSpPr>
          <p:cNvPr id="3" name="テキスト ボックス 8">
            <a:extLst>
              <a:ext uri="{FF2B5EF4-FFF2-40B4-BE49-F238E27FC236}">
                <a16:creationId xmlns:a16="http://schemas.microsoft.com/office/drawing/2014/main" id="{877B5CC9-DCB2-129B-3F0E-F701AC2AF096}"/>
              </a:ext>
            </a:extLst>
          </p:cNvPr>
          <p:cNvSpPr txBox="1">
            <a:spLocks noChangeArrowheads="1"/>
          </p:cNvSpPr>
          <p:nvPr/>
        </p:nvSpPr>
        <p:spPr bwMode="auto">
          <a:xfrm>
            <a:off x="6424725" y="1317600"/>
            <a:ext cx="22764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Ⅳ-14~15 p236~237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37891"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C4D0E1D-A001-430F-85DF-C35E2CDDFA15}" type="slidenum">
              <a:rPr kumimoji="0" lang="en-US" altLang="ja-JP" sz="1200">
                <a:latin typeface="Arial Black" panose="020B0A04020102020204" pitchFamily="34" charset="0"/>
              </a:rPr>
              <a:pPr>
                <a:spcBef>
                  <a:spcPct val="0"/>
                </a:spcBef>
                <a:buClrTx/>
                <a:buSzTx/>
                <a:buFontTx/>
                <a:buNone/>
              </a:pPr>
              <a:t>17</a:t>
            </a:fld>
            <a:endParaRPr kumimoji="0" lang="en-US" altLang="ja-JP" sz="1200">
              <a:latin typeface="Arial Black" panose="020B0A04020102020204" pitchFamily="34" charset="0"/>
            </a:endParaRPr>
          </a:p>
        </p:txBody>
      </p:sp>
      <p:sp>
        <p:nvSpPr>
          <p:cNvPr id="37892" name="Rectangle 2"/>
          <p:cNvSpPr>
            <a:spLocks noGrp="1" noChangeArrowheads="1"/>
          </p:cNvSpPr>
          <p:nvPr>
            <p:ph type="title" idx="4294967295"/>
          </p:nvPr>
        </p:nvSpPr>
        <p:spPr>
          <a:xfrm>
            <a:off x="431800" y="434975"/>
            <a:ext cx="8326438" cy="746125"/>
          </a:xfrm>
        </p:spPr>
        <p:txBody>
          <a:bodyPr/>
          <a:lstStyle/>
          <a:p>
            <a:pPr eaLnBrk="1" hangingPunct="1"/>
            <a:endParaRPr lang="ja-JP" altLang="ja-JP"/>
          </a:p>
        </p:txBody>
      </p:sp>
      <p:sp>
        <p:nvSpPr>
          <p:cNvPr id="37893" name="Rectangle 59"/>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t>区分適合性調査：区分と手数料の考え方</a:t>
            </a:r>
          </a:p>
        </p:txBody>
      </p:sp>
      <p:sp>
        <p:nvSpPr>
          <p:cNvPr id="10" name="テキスト ボックス 9"/>
          <p:cNvSpPr txBox="1"/>
          <p:nvPr/>
        </p:nvSpPr>
        <p:spPr>
          <a:xfrm>
            <a:off x="554038" y="1516063"/>
            <a:ext cx="8186737" cy="4800600"/>
          </a:xfrm>
          <a:prstGeom prst="rect">
            <a:avLst/>
          </a:prstGeom>
          <a:noFill/>
        </p:spPr>
        <p:txBody>
          <a:bodyPr>
            <a:spAutoFit/>
          </a:bodyPr>
          <a:lstStyle/>
          <a:p>
            <a:pPr>
              <a:defRPr/>
            </a:pPr>
            <a:r>
              <a:rPr lang="ja-JP" altLang="en-US" dirty="0">
                <a:latin typeface="+mj-lt"/>
              </a:rPr>
              <a:t>製造する原薬数</a:t>
            </a:r>
            <a:r>
              <a:rPr lang="en-US" altLang="ja-JP" i="1" dirty="0">
                <a:latin typeface="+mj-lt"/>
              </a:rPr>
              <a:t>N</a:t>
            </a:r>
            <a:r>
              <a:rPr lang="en-US" altLang="ja-JP" i="1" baseline="-25000" dirty="0">
                <a:latin typeface="+mj-lt"/>
              </a:rPr>
              <a:t>b1</a:t>
            </a:r>
            <a:r>
              <a:rPr lang="ja-JP" altLang="en-US" dirty="0">
                <a:latin typeface="+mj-lt"/>
              </a:rPr>
              <a:t>品目、包装等原薬数</a:t>
            </a:r>
            <a:r>
              <a:rPr lang="en-US" altLang="ja-JP" i="1" dirty="0">
                <a:latin typeface="+mj-lt"/>
              </a:rPr>
              <a:t>N</a:t>
            </a:r>
            <a:r>
              <a:rPr lang="en-US" altLang="ja-JP" i="1" baseline="-25000" dirty="0">
                <a:latin typeface="+mj-lt"/>
              </a:rPr>
              <a:t>b2</a:t>
            </a:r>
            <a:r>
              <a:rPr lang="ja-JP" altLang="en-US" dirty="0">
                <a:latin typeface="+mj-lt"/>
              </a:rPr>
              <a:t>品目、製造する原薬を使用する製造販売業者数</a:t>
            </a:r>
            <a:r>
              <a:rPr lang="en-US" altLang="ja-JP" i="1" dirty="0">
                <a:latin typeface="+mj-lt"/>
              </a:rPr>
              <a:t>N</a:t>
            </a:r>
            <a:r>
              <a:rPr lang="en-US" altLang="ja-JP" i="1" baseline="-25000" dirty="0">
                <a:latin typeface="+mj-lt"/>
              </a:rPr>
              <a:t>c1</a:t>
            </a:r>
            <a:r>
              <a:rPr lang="ja-JP" altLang="en-US" dirty="0">
                <a:latin typeface="+mj-lt"/>
              </a:rPr>
              <a:t>社、包装等原薬を使用する製造販売業者数</a:t>
            </a:r>
            <a:r>
              <a:rPr lang="en-US" altLang="ja-JP" i="1" dirty="0">
                <a:latin typeface="+mj-lt"/>
              </a:rPr>
              <a:t>N</a:t>
            </a:r>
            <a:r>
              <a:rPr lang="en-US" altLang="ja-JP" i="1" baseline="-25000" dirty="0">
                <a:latin typeface="+mj-lt"/>
              </a:rPr>
              <a:t>c2</a:t>
            </a:r>
            <a:r>
              <a:rPr lang="ja-JP" altLang="en-US" dirty="0">
                <a:latin typeface="+mj-lt"/>
              </a:rPr>
              <a:t>社であるとき、</a:t>
            </a: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endParaRPr lang="en-US" altLang="ja-JP" dirty="0">
              <a:latin typeface="+mj-lt"/>
            </a:endParaRPr>
          </a:p>
          <a:p>
            <a:pPr>
              <a:defRPr/>
            </a:pPr>
            <a:r>
              <a:rPr lang="ja-JP" altLang="en-US" dirty="0"/>
              <a:t>「医薬品　一般」区分と「包装等」区分の両方が必要な場合の費用　・・・　</a:t>
            </a:r>
            <a:r>
              <a:rPr lang="en-US" altLang="ja-JP" i="1" dirty="0"/>
              <a:t>  P</a:t>
            </a:r>
            <a:r>
              <a:rPr lang="en-US" altLang="ja-JP" i="1" baseline="-25000" dirty="0"/>
              <a:t>1</a:t>
            </a:r>
            <a:r>
              <a:rPr lang="en-US" altLang="ja-JP" i="1" dirty="0"/>
              <a:t> + P</a:t>
            </a:r>
            <a:r>
              <a:rPr lang="en-US" altLang="ja-JP" i="1" baseline="-25000" dirty="0"/>
              <a:t>2</a:t>
            </a:r>
            <a:endParaRPr lang="en-US" altLang="ja-JP" dirty="0">
              <a:latin typeface="+mj-lt"/>
            </a:endParaRPr>
          </a:p>
          <a:p>
            <a:pPr>
              <a:defRPr/>
            </a:pPr>
            <a:r>
              <a:rPr lang="ja-JP" altLang="en-US" dirty="0">
                <a:latin typeface="+mj-lt"/>
              </a:rPr>
              <a:t>「医薬品　一般」区分の基準確認証のみが必要な場合の費用　・・・　</a:t>
            </a:r>
            <a:r>
              <a:rPr lang="en-US" altLang="ja-JP" i="1" dirty="0"/>
              <a:t> P</a:t>
            </a:r>
            <a:r>
              <a:rPr lang="en-US" altLang="ja-JP" i="1" baseline="-25000" dirty="0"/>
              <a:t>3</a:t>
            </a:r>
            <a:endParaRPr lang="en-US" altLang="ja-JP" dirty="0">
              <a:latin typeface="+mj-lt"/>
            </a:endParaRPr>
          </a:p>
        </p:txBody>
      </p:sp>
      <p:grpSp>
        <p:nvGrpSpPr>
          <p:cNvPr id="37896" name="グループ化 10"/>
          <p:cNvGrpSpPr>
            <a:grpSpLocks/>
          </p:cNvGrpSpPr>
          <p:nvPr/>
        </p:nvGrpSpPr>
        <p:grpSpPr bwMode="auto">
          <a:xfrm>
            <a:off x="768350" y="2211388"/>
            <a:ext cx="7291388" cy="3282950"/>
            <a:chOff x="551864" y="2355877"/>
            <a:chExt cx="7292027" cy="3283535"/>
          </a:xfrm>
        </p:grpSpPr>
        <p:grpSp>
          <p:nvGrpSpPr>
            <p:cNvPr id="37898" name="グループ化 7"/>
            <p:cNvGrpSpPr>
              <a:grpSpLocks/>
            </p:cNvGrpSpPr>
            <p:nvPr/>
          </p:nvGrpSpPr>
          <p:grpSpPr bwMode="auto">
            <a:xfrm>
              <a:off x="1061286" y="3468912"/>
              <a:ext cx="6691234" cy="1077410"/>
              <a:chOff x="447675" y="4331050"/>
              <a:chExt cx="6691234" cy="1077410"/>
            </a:xfrm>
          </p:grpSpPr>
          <p:sp>
            <p:nvSpPr>
              <p:cNvPr id="13" name="テキスト ボックス 12"/>
              <p:cNvSpPr txBox="1"/>
              <p:nvPr/>
            </p:nvSpPr>
            <p:spPr>
              <a:xfrm>
                <a:off x="554257" y="4331050"/>
                <a:ext cx="6358495" cy="1078105"/>
              </a:xfrm>
              <a:prstGeom prst="rect">
                <a:avLst/>
              </a:prstGeom>
              <a:noFill/>
            </p:spPr>
            <p:txBody>
              <a:bodyPr wrap="none">
                <a:spAutoFit/>
              </a:bodyPr>
              <a:lstStyle/>
              <a:p>
                <a:pPr>
                  <a:defRPr/>
                </a:pPr>
                <a:r>
                  <a:rPr lang="ja-JP" altLang="en-US" sz="1600" dirty="0">
                    <a:latin typeface="+mj-lt"/>
                  </a:rPr>
                  <a:t>包装等原薬に係る製造区分の基本手数料</a:t>
                </a:r>
                <a:r>
                  <a:rPr lang="en-US" altLang="ja-JP" sz="1600" dirty="0">
                    <a:latin typeface="+mj-lt"/>
                  </a:rPr>
                  <a:t>		</a:t>
                </a:r>
                <a:r>
                  <a:rPr lang="en-US" altLang="ja-JP" sz="1600" i="1" dirty="0">
                    <a:latin typeface="+mj-lt"/>
                  </a:rPr>
                  <a:t>P</a:t>
                </a:r>
                <a:r>
                  <a:rPr lang="en-US" altLang="ja-JP" sz="1600" i="1" baseline="-25000" dirty="0">
                    <a:latin typeface="+mj-lt"/>
                  </a:rPr>
                  <a:t>a2</a:t>
                </a:r>
              </a:p>
              <a:p>
                <a:pPr>
                  <a:defRPr/>
                </a:pPr>
                <a:r>
                  <a:rPr lang="ja-JP" altLang="en-US" sz="1600" dirty="0">
                    <a:latin typeface="+mj-lt"/>
                  </a:rPr>
                  <a:t>品目の手数料</a:t>
                </a:r>
                <a:r>
                  <a:rPr lang="en-US" altLang="ja-JP" sz="1600" dirty="0">
                    <a:latin typeface="+mj-lt"/>
                  </a:rPr>
                  <a:t>				</a:t>
                </a:r>
                <a:r>
                  <a:rPr lang="en-US" altLang="ja-JP" sz="1600" i="1" dirty="0">
                    <a:latin typeface="+mj-lt"/>
                  </a:rPr>
                  <a:t>P</a:t>
                </a:r>
                <a:r>
                  <a:rPr lang="en-US" altLang="ja-JP" sz="1600" i="1" baseline="-25000" dirty="0">
                    <a:latin typeface="+mj-lt"/>
                  </a:rPr>
                  <a:t>b2</a:t>
                </a:r>
                <a:r>
                  <a:rPr lang="en-US" altLang="ja-JP" sz="1600" i="1" dirty="0">
                    <a:latin typeface="+mj-lt"/>
                  </a:rPr>
                  <a:t> x N</a:t>
                </a:r>
                <a:r>
                  <a:rPr lang="en-US" altLang="ja-JP" sz="1600" i="1" baseline="-25000" dirty="0">
                    <a:latin typeface="+mj-lt"/>
                  </a:rPr>
                  <a:t>b2</a:t>
                </a:r>
                <a:r>
                  <a:rPr lang="en-US" altLang="ja-JP" sz="1600" i="1" dirty="0">
                    <a:latin typeface="+mj-lt"/>
                  </a:rPr>
                  <a:t> </a:t>
                </a:r>
              </a:p>
              <a:p>
                <a:pPr>
                  <a:defRPr/>
                </a:pPr>
                <a:r>
                  <a:rPr lang="ja-JP" altLang="en-US" sz="1600" dirty="0">
                    <a:latin typeface="+mj-lt"/>
                  </a:rPr>
                  <a:t>製造販売業の手数料</a:t>
                </a:r>
                <a:r>
                  <a:rPr lang="en-US" altLang="ja-JP" sz="1600" dirty="0">
                    <a:latin typeface="+mj-lt"/>
                  </a:rPr>
                  <a:t>			</a:t>
                </a:r>
                <a:r>
                  <a:rPr lang="en-US" altLang="ja-JP" sz="1600" i="1" dirty="0">
                    <a:latin typeface="+mj-lt"/>
                  </a:rPr>
                  <a:t>P</a:t>
                </a:r>
                <a:r>
                  <a:rPr lang="en-US" altLang="ja-JP" sz="1600" i="1" baseline="-25000" dirty="0">
                    <a:latin typeface="+mj-lt"/>
                  </a:rPr>
                  <a:t>c</a:t>
                </a:r>
                <a:r>
                  <a:rPr lang="en-US" altLang="ja-JP" sz="1600" i="1" dirty="0">
                    <a:latin typeface="+mj-lt"/>
                  </a:rPr>
                  <a:t>  x N</a:t>
                </a:r>
                <a:r>
                  <a:rPr lang="en-US" altLang="ja-JP" sz="1600" i="1" baseline="-25000" dirty="0">
                    <a:latin typeface="+mj-lt"/>
                  </a:rPr>
                  <a:t>c2</a:t>
                </a:r>
                <a:endParaRPr lang="en-US" altLang="ja-JP" sz="1600" i="1" dirty="0">
                  <a:latin typeface="+mj-lt"/>
                </a:endParaRPr>
              </a:p>
              <a:p>
                <a:pPr>
                  <a:defRPr/>
                </a:pPr>
                <a:r>
                  <a:rPr lang="en-US" altLang="ja-JP" sz="1600" dirty="0">
                    <a:latin typeface="+mj-lt"/>
                  </a:rPr>
                  <a:t>			</a:t>
                </a:r>
                <a:r>
                  <a:rPr lang="ja-JP" altLang="en-US" sz="1600" dirty="0">
                    <a:latin typeface="+mj-lt"/>
                  </a:rPr>
                  <a:t>合計　</a:t>
                </a:r>
                <a:r>
                  <a:rPr lang="en-US" altLang="ja-JP" sz="1600" i="1" dirty="0">
                    <a:latin typeface="+mj-lt"/>
                  </a:rPr>
                  <a:t>P</a:t>
                </a:r>
                <a:r>
                  <a:rPr lang="en-US" altLang="ja-JP" sz="1600" i="1" baseline="-25000" dirty="0">
                    <a:latin typeface="+mj-lt"/>
                  </a:rPr>
                  <a:t>2 </a:t>
                </a:r>
                <a:r>
                  <a:rPr lang="en-US" altLang="ja-JP" sz="1600" i="1" dirty="0">
                    <a:latin typeface="+mj-lt"/>
                  </a:rPr>
                  <a:t>= P</a:t>
                </a:r>
                <a:r>
                  <a:rPr lang="en-US" altLang="ja-JP" sz="1600" i="1" baseline="-25000" dirty="0">
                    <a:latin typeface="+mj-lt"/>
                  </a:rPr>
                  <a:t>a2</a:t>
                </a:r>
                <a:r>
                  <a:rPr lang="en-US" altLang="ja-JP" sz="1600" i="1" dirty="0">
                    <a:latin typeface="+mj-lt"/>
                  </a:rPr>
                  <a:t> + P</a:t>
                </a:r>
                <a:r>
                  <a:rPr lang="en-US" altLang="ja-JP" sz="1600" i="1" baseline="-25000" dirty="0">
                    <a:latin typeface="+mj-lt"/>
                  </a:rPr>
                  <a:t>b2</a:t>
                </a:r>
                <a:r>
                  <a:rPr lang="en-US" altLang="ja-JP" sz="1600" i="1" dirty="0">
                    <a:latin typeface="+mj-lt"/>
                  </a:rPr>
                  <a:t> x N</a:t>
                </a:r>
                <a:r>
                  <a:rPr lang="en-US" altLang="ja-JP" sz="1600" i="1" baseline="-25000" dirty="0">
                    <a:latin typeface="+mj-lt"/>
                  </a:rPr>
                  <a:t>b2  </a:t>
                </a:r>
                <a:r>
                  <a:rPr lang="en-US" altLang="ja-JP" sz="1600" i="1" dirty="0">
                    <a:latin typeface="+mj-lt"/>
                  </a:rPr>
                  <a:t>+ P</a:t>
                </a:r>
                <a:r>
                  <a:rPr lang="en-US" altLang="ja-JP" sz="1600" i="1" baseline="-25000" dirty="0">
                    <a:latin typeface="+mj-lt"/>
                  </a:rPr>
                  <a:t>c</a:t>
                </a:r>
                <a:r>
                  <a:rPr lang="en-US" altLang="ja-JP" sz="1600" i="1" dirty="0">
                    <a:latin typeface="+mj-lt"/>
                  </a:rPr>
                  <a:t>  x N</a:t>
                </a:r>
                <a:r>
                  <a:rPr lang="en-US" altLang="ja-JP" sz="1600" i="1" baseline="-25000" dirty="0">
                    <a:latin typeface="+mj-lt"/>
                  </a:rPr>
                  <a:t>c2</a:t>
                </a:r>
                <a:endParaRPr lang="ja-JP" altLang="en-US" sz="1600" i="1" dirty="0">
                  <a:latin typeface="+mj-lt"/>
                </a:endParaRPr>
              </a:p>
            </p:txBody>
          </p:sp>
          <p:cxnSp>
            <p:nvCxnSpPr>
              <p:cNvPr id="37907" name="直線コネクタ 13"/>
              <p:cNvCxnSpPr>
                <a:cxnSpLocks/>
              </p:cNvCxnSpPr>
              <p:nvPr/>
            </p:nvCxnSpPr>
            <p:spPr bwMode="auto">
              <a:xfrm>
                <a:off x="447675" y="5116861"/>
                <a:ext cx="6691234"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37899" name="グループ化 6"/>
            <p:cNvGrpSpPr>
              <a:grpSpLocks/>
            </p:cNvGrpSpPr>
            <p:nvPr/>
          </p:nvGrpSpPr>
          <p:grpSpPr bwMode="auto">
            <a:xfrm>
              <a:off x="1061285" y="2401922"/>
              <a:ext cx="6691234" cy="1076517"/>
              <a:chOff x="447674" y="2680677"/>
              <a:chExt cx="6691234" cy="1076517"/>
            </a:xfrm>
          </p:grpSpPr>
          <p:sp>
            <p:nvSpPr>
              <p:cNvPr id="3" name="テキスト ボックス 2"/>
              <p:cNvSpPr txBox="1"/>
              <p:nvPr/>
            </p:nvSpPr>
            <p:spPr>
              <a:xfrm>
                <a:off x="554257" y="2680677"/>
                <a:ext cx="6280700" cy="1076517"/>
              </a:xfrm>
              <a:prstGeom prst="rect">
                <a:avLst/>
              </a:prstGeom>
              <a:noFill/>
            </p:spPr>
            <p:txBody>
              <a:bodyPr wrap="none">
                <a:spAutoFit/>
              </a:bodyPr>
              <a:lstStyle/>
              <a:p>
                <a:pPr>
                  <a:defRPr/>
                </a:pPr>
                <a:r>
                  <a:rPr lang="ja-JP" altLang="en-US" sz="1600" dirty="0">
                    <a:latin typeface="+mj-lt"/>
                  </a:rPr>
                  <a:t>一般原薬に係る製造区分の基本手数料</a:t>
                </a:r>
                <a:r>
                  <a:rPr lang="en-US" altLang="ja-JP" sz="1600" dirty="0">
                    <a:latin typeface="+mj-lt"/>
                  </a:rPr>
                  <a:t>		</a:t>
                </a:r>
                <a:r>
                  <a:rPr lang="en-US" altLang="ja-JP" sz="1600" i="1" dirty="0">
                    <a:latin typeface="+mj-lt"/>
                  </a:rPr>
                  <a:t>P</a:t>
                </a:r>
                <a:r>
                  <a:rPr lang="en-US" altLang="ja-JP" sz="1600" i="1" baseline="-25000" dirty="0">
                    <a:latin typeface="+mj-lt"/>
                  </a:rPr>
                  <a:t>a1</a:t>
                </a:r>
              </a:p>
              <a:p>
                <a:pPr>
                  <a:defRPr/>
                </a:pPr>
                <a:r>
                  <a:rPr lang="ja-JP" altLang="en-US" sz="1600" dirty="0">
                    <a:latin typeface="+mj-lt"/>
                  </a:rPr>
                  <a:t>品目の手数料</a:t>
                </a:r>
                <a:r>
                  <a:rPr lang="en-US" altLang="ja-JP" sz="1600" dirty="0">
                    <a:latin typeface="+mj-lt"/>
                  </a:rPr>
                  <a:t>				</a:t>
                </a:r>
                <a:r>
                  <a:rPr lang="en-US" altLang="ja-JP" sz="1600" i="1" dirty="0">
                    <a:latin typeface="+mj-lt"/>
                  </a:rPr>
                  <a:t>P</a:t>
                </a:r>
                <a:r>
                  <a:rPr lang="en-US" altLang="ja-JP" sz="1600" i="1" baseline="-25000" dirty="0">
                    <a:latin typeface="+mj-lt"/>
                  </a:rPr>
                  <a:t>b1</a:t>
                </a:r>
                <a:r>
                  <a:rPr lang="en-US" altLang="ja-JP" sz="1600" i="1" dirty="0">
                    <a:latin typeface="+mj-lt"/>
                  </a:rPr>
                  <a:t> x N</a:t>
                </a:r>
                <a:r>
                  <a:rPr lang="en-US" altLang="ja-JP" sz="1600" i="1" baseline="-25000" dirty="0">
                    <a:latin typeface="+mj-lt"/>
                  </a:rPr>
                  <a:t>b1</a:t>
                </a:r>
                <a:r>
                  <a:rPr lang="en-US" altLang="ja-JP" sz="1600" i="1" dirty="0">
                    <a:latin typeface="+mj-lt"/>
                  </a:rPr>
                  <a:t> </a:t>
                </a:r>
              </a:p>
              <a:p>
                <a:pPr>
                  <a:defRPr/>
                </a:pPr>
                <a:r>
                  <a:rPr lang="ja-JP" altLang="en-US" sz="1600" dirty="0">
                    <a:latin typeface="+mj-lt"/>
                  </a:rPr>
                  <a:t>製造販売業の手数料</a:t>
                </a:r>
                <a:r>
                  <a:rPr lang="en-US" altLang="ja-JP" sz="1600" dirty="0">
                    <a:latin typeface="+mj-lt"/>
                  </a:rPr>
                  <a:t>			</a:t>
                </a:r>
                <a:r>
                  <a:rPr lang="en-US" altLang="ja-JP" sz="1600" i="1" dirty="0">
                    <a:latin typeface="+mj-lt"/>
                  </a:rPr>
                  <a:t>P</a:t>
                </a:r>
                <a:r>
                  <a:rPr lang="en-US" altLang="ja-JP" sz="1600" i="1" baseline="-25000" dirty="0">
                    <a:latin typeface="+mj-lt"/>
                  </a:rPr>
                  <a:t>c</a:t>
                </a:r>
                <a:r>
                  <a:rPr lang="en-US" altLang="ja-JP" sz="1600" i="1" dirty="0">
                    <a:latin typeface="+mj-lt"/>
                  </a:rPr>
                  <a:t>  x N</a:t>
                </a:r>
                <a:r>
                  <a:rPr lang="en-US" altLang="ja-JP" sz="1600" i="1" baseline="-25000" dirty="0">
                    <a:latin typeface="+mj-lt"/>
                  </a:rPr>
                  <a:t>c1</a:t>
                </a:r>
                <a:endParaRPr lang="en-US" altLang="ja-JP" sz="1600" i="1" dirty="0">
                  <a:latin typeface="+mj-lt"/>
                </a:endParaRPr>
              </a:p>
              <a:p>
                <a:pPr>
                  <a:defRPr/>
                </a:pPr>
                <a:r>
                  <a:rPr lang="en-US" altLang="ja-JP" sz="1600" dirty="0">
                    <a:latin typeface="+mj-lt"/>
                  </a:rPr>
                  <a:t>			</a:t>
                </a:r>
                <a:r>
                  <a:rPr lang="ja-JP" altLang="en-US" sz="1600" dirty="0">
                    <a:latin typeface="+mj-lt"/>
                  </a:rPr>
                  <a:t>合計　</a:t>
                </a:r>
                <a:r>
                  <a:rPr lang="en-US" altLang="ja-JP" sz="1600" i="1" dirty="0">
                    <a:latin typeface="+mj-lt"/>
                  </a:rPr>
                  <a:t>P</a:t>
                </a:r>
                <a:r>
                  <a:rPr lang="en-US" altLang="ja-JP" sz="1600" i="1" baseline="-25000" dirty="0">
                    <a:latin typeface="+mj-lt"/>
                  </a:rPr>
                  <a:t>1 </a:t>
                </a:r>
                <a:r>
                  <a:rPr lang="en-US" altLang="ja-JP" sz="1600" i="1" dirty="0">
                    <a:latin typeface="+mj-lt"/>
                  </a:rPr>
                  <a:t>= P</a:t>
                </a:r>
                <a:r>
                  <a:rPr lang="en-US" altLang="ja-JP" sz="1600" i="1" baseline="-25000" dirty="0">
                    <a:latin typeface="+mj-lt"/>
                  </a:rPr>
                  <a:t>a1</a:t>
                </a:r>
                <a:r>
                  <a:rPr lang="en-US" altLang="ja-JP" sz="1600" i="1" dirty="0">
                    <a:latin typeface="+mj-lt"/>
                  </a:rPr>
                  <a:t> + P</a:t>
                </a:r>
                <a:r>
                  <a:rPr lang="en-US" altLang="ja-JP" sz="1600" i="1" baseline="-25000" dirty="0">
                    <a:latin typeface="+mj-lt"/>
                  </a:rPr>
                  <a:t>b1</a:t>
                </a:r>
                <a:r>
                  <a:rPr lang="en-US" altLang="ja-JP" sz="1600" i="1" dirty="0">
                    <a:latin typeface="+mj-lt"/>
                  </a:rPr>
                  <a:t> x N</a:t>
                </a:r>
                <a:r>
                  <a:rPr lang="en-US" altLang="ja-JP" sz="1600" i="1" baseline="-25000" dirty="0">
                    <a:latin typeface="+mj-lt"/>
                  </a:rPr>
                  <a:t>b1  </a:t>
                </a:r>
                <a:r>
                  <a:rPr lang="en-US" altLang="ja-JP" sz="1600" i="1" dirty="0">
                    <a:latin typeface="+mj-lt"/>
                  </a:rPr>
                  <a:t>+ P</a:t>
                </a:r>
                <a:r>
                  <a:rPr lang="en-US" altLang="ja-JP" sz="1600" i="1" baseline="-25000" dirty="0">
                    <a:latin typeface="+mj-lt"/>
                  </a:rPr>
                  <a:t>c</a:t>
                </a:r>
                <a:r>
                  <a:rPr lang="en-US" altLang="ja-JP" sz="1600" i="1" dirty="0">
                    <a:latin typeface="+mj-lt"/>
                  </a:rPr>
                  <a:t>  x N</a:t>
                </a:r>
                <a:r>
                  <a:rPr lang="en-US" altLang="ja-JP" sz="1600" i="1" baseline="-25000" dirty="0">
                    <a:latin typeface="+mj-lt"/>
                  </a:rPr>
                  <a:t>c1</a:t>
                </a:r>
                <a:endParaRPr lang="ja-JP" altLang="en-US" sz="1600" i="1" dirty="0">
                  <a:latin typeface="+mj-lt"/>
                </a:endParaRPr>
              </a:p>
            </p:txBody>
          </p:sp>
          <p:cxnSp>
            <p:nvCxnSpPr>
              <p:cNvPr id="37905" name="直線コネクタ 15"/>
              <p:cNvCxnSpPr>
                <a:cxnSpLocks/>
              </p:cNvCxnSpPr>
              <p:nvPr/>
            </p:nvCxnSpPr>
            <p:spPr bwMode="auto">
              <a:xfrm>
                <a:off x="447674" y="3411540"/>
                <a:ext cx="6691234"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37900" name="グループ化 18"/>
            <p:cNvGrpSpPr>
              <a:grpSpLocks/>
            </p:cNvGrpSpPr>
            <p:nvPr/>
          </p:nvGrpSpPr>
          <p:grpSpPr bwMode="auto">
            <a:xfrm>
              <a:off x="1061286" y="4562194"/>
              <a:ext cx="6782605" cy="1077218"/>
              <a:chOff x="447675" y="4331824"/>
              <a:chExt cx="6782605" cy="1077218"/>
            </a:xfrm>
          </p:grpSpPr>
          <p:sp>
            <p:nvSpPr>
              <p:cNvPr id="20" name="テキスト ボックス 19"/>
              <p:cNvSpPr txBox="1"/>
              <p:nvPr/>
            </p:nvSpPr>
            <p:spPr>
              <a:xfrm>
                <a:off x="554257" y="4332525"/>
                <a:ext cx="6676023" cy="1076517"/>
              </a:xfrm>
              <a:prstGeom prst="rect">
                <a:avLst/>
              </a:prstGeom>
              <a:noFill/>
            </p:spPr>
            <p:txBody>
              <a:bodyPr wrap="none">
                <a:spAutoFit/>
              </a:bodyPr>
              <a:lstStyle/>
              <a:p>
                <a:pPr>
                  <a:defRPr/>
                </a:pPr>
                <a:r>
                  <a:rPr lang="ja-JP" altLang="en-US" sz="1600" dirty="0">
                    <a:latin typeface="+mj-lt"/>
                  </a:rPr>
                  <a:t>一般原薬に係る製造区分の基本手数料</a:t>
                </a:r>
                <a:r>
                  <a:rPr lang="en-US" altLang="ja-JP" sz="1600" dirty="0">
                    <a:latin typeface="+mj-lt"/>
                  </a:rPr>
                  <a:t>		</a:t>
                </a:r>
                <a:r>
                  <a:rPr lang="en-US" altLang="ja-JP" sz="1600" i="1" dirty="0">
                    <a:latin typeface="+mj-lt"/>
                  </a:rPr>
                  <a:t>P</a:t>
                </a:r>
                <a:r>
                  <a:rPr lang="en-US" altLang="ja-JP" sz="1600" i="1" baseline="-25000" dirty="0">
                    <a:latin typeface="+mj-lt"/>
                  </a:rPr>
                  <a:t>a1</a:t>
                </a:r>
              </a:p>
              <a:p>
                <a:pPr>
                  <a:defRPr/>
                </a:pPr>
                <a:r>
                  <a:rPr lang="ja-JP" altLang="en-US" sz="1600" dirty="0">
                    <a:latin typeface="+mj-lt"/>
                  </a:rPr>
                  <a:t>品目の手数料</a:t>
                </a:r>
                <a:r>
                  <a:rPr lang="en-US" altLang="ja-JP" sz="1600" dirty="0">
                    <a:latin typeface="+mj-lt"/>
                  </a:rPr>
                  <a:t>				</a:t>
                </a:r>
                <a:r>
                  <a:rPr lang="en-US" altLang="ja-JP" sz="1600" i="1" dirty="0">
                    <a:latin typeface="+mj-lt"/>
                  </a:rPr>
                  <a:t>P</a:t>
                </a:r>
                <a:r>
                  <a:rPr lang="en-US" altLang="ja-JP" sz="1600" i="1" baseline="-25000" dirty="0">
                    <a:latin typeface="+mj-lt"/>
                  </a:rPr>
                  <a:t>b1</a:t>
                </a:r>
                <a:r>
                  <a:rPr lang="en-US" altLang="ja-JP" sz="1600" i="1" dirty="0">
                    <a:latin typeface="+mj-lt"/>
                  </a:rPr>
                  <a:t> x (N</a:t>
                </a:r>
                <a:r>
                  <a:rPr lang="en-US" altLang="ja-JP" sz="1600" i="1" baseline="-25000" dirty="0">
                    <a:latin typeface="+mj-lt"/>
                  </a:rPr>
                  <a:t>b1</a:t>
                </a:r>
                <a:r>
                  <a:rPr lang="en-US" altLang="ja-JP" sz="1600" i="1" dirty="0">
                    <a:latin typeface="+mj-lt"/>
                  </a:rPr>
                  <a:t> + N</a:t>
                </a:r>
                <a:r>
                  <a:rPr lang="en-US" altLang="ja-JP" sz="1600" i="1" baseline="-25000" dirty="0">
                    <a:latin typeface="+mj-lt"/>
                  </a:rPr>
                  <a:t>b2</a:t>
                </a:r>
                <a:r>
                  <a:rPr lang="en-US" altLang="ja-JP" sz="1600" i="1" dirty="0">
                    <a:latin typeface="+mj-lt"/>
                  </a:rPr>
                  <a:t>)</a:t>
                </a:r>
              </a:p>
              <a:p>
                <a:pPr>
                  <a:defRPr/>
                </a:pPr>
                <a:r>
                  <a:rPr lang="ja-JP" altLang="en-US" sz="1600" dirty="0">
                    <a:latin typeface="+mj-lt"/>
                  </a:rPr>
                  <a:t>製造販売業の手数料</a:t>
                </a:r>
                <a:r>
                  <a:rPr lang="en-US" altLang="ja-JP" sz="1600" dirty="0">
                    <a:latin typeface="+mj-lt"/>
                  </a:rPr>
                  <a:t>			</a:t>
                </a:r>
                <a:r>
                  <a:rPr lang="en-US" altLang="ja-JP" sz="1600" i="1" dirty="0">
                    <a:latin typeface="+mj-lt"/>
                  </a:rPr>
                  <a:t>P</a:t>
                </a:r>
                <a:r>
                  <a:rPr lang="en-US" altLang="ja-JP" sz="1600" i="1" baseline="-25000" dirty="0">
                    <a:latin typeface="+mj-lt"/>
                  </a:rPr>
                  <a:t>c</a:t>
                </a:r>
                <a:r>
                  <a:rPr lang="en-US" altLang="ja-JP" sz="1600" i="1" dirty="0">
                    <a:latin typeface="+mj-lt"/>
                  </a:rPr>
                  <a:t>  x (N</a:t>
                </a:r>
                <a:r>
                  <a:rPr lang="en-US" altLang="ja-JP" sz="1600" i="1" baseline="-25000" dirty="0">
                    <a:latin typeface="+mj-lt"/>
                  </a:rPr>
                  <a:t>c1</a:t>
                </a:r>
                <a:r>
                  <a:rPr lang="en-US" altLang="ja-JP" sz="1600" i="1" dirty="0">
                    <a:latin typeface="+mj-lt"/>
                  </a:rPr>
                  <a:t> + N</a:t>
                </a:r>
                <a:r>
                  <a:rPr lang="en-US" altLang="ja-JP" sz="1600" i="1" baseline="-25000" dirty="0">
                    <a:latin typeface="+mj-lt"/>
                  </a:rPr>
                  <a:t>c2</a:t>
                </a:r>
                <a:r>
                  <a:rPr lang="en-US" altLang="ja-JP" sz="1600" i="1" dirty="0">
                    <a:latin typeface="+mj-lt"/>
                  </a:rPr>
                  <a:t>)</a:t>
                </a:r>
              </a:p>
              <a:p>
                <a:pPr>
                  <a:defRPr/>
                </a:pPr>
                <a:r>
                  <a:rPr lang="en-US" altLang="ja-JP" sz="1600" dirty="0">
                    <a:latin typeface="+mj-lt"/>
                  </a:rPr>
                  <a:t>		</a:t>
                </a:r>
                <a:r>
                  <a:rPr lang="ja-JP" altLang="en-US" sz="1600" dirty="0">
                    <a:latin typeface="+mj-lt"/>
                  </a:rPr>
                  <a:t>合計　</a:t>
                </a:r>
                <a:r>
                  <a:rPr lang="en-US" altLang="ja-JP" sz="1600" i="1" dirty="0">
                    <a:latin typeface="+mj-lt"/>
                  </a:rPr>
                  <a:t>P</a:t>
                </a:r>
                <a:r>
                  <a:rPr lang="en-US" altLang="ja-JP" sz="1600" i="1" baseline="-25000" dirty="0">
                    <a:latin typeface="+mj-lt"/>
                  </a:rPr>
                  <a:t>3 </a:t>
                </a:r>
                <a:r>
                  <a:rPr lang="en-US" altLang="ja-JP" sz="1600" i="1" dirty="0">
                    <a:latin typeface="+mj-lt"/>
                  </a:rPr>
                  <a:t>= P</a:t>
                </a:r>
                <a:r>
                  <a:rPr lang="en-US" altLang="ja-JP" sz="1600" i="1" baseline="-25000" dirty="0">
                    <a:latin typeface="+mj-lt"/>
                  </a:rPr>
                  <a:t>a1</a:t>
                </a:r>
                <a:r>
                  <a:rPr lang="en-US" altLang="ja-JP" sz="1600" i="1" dirty="0">
                    <a:latin typeface="+mj-lt"/>
                  </a:rPr>
                  <a:t> + P</a:t>
                </a:r>
                <a:r>
                  <a:rPr lang="en-US" altLang="ja-JP" sz="1600" i="1" baseline="-25000" dirty="0">
                    <a:latin typeface="+mj-lt"/>
                  </a:rPr>
                  <a:t>b2</a:t>
                </a:r>
                <a:r>
                  <a:rPr lang="en-US" altLang="ja-JP" sz="1600" i="1" dirty="0">
                    <a:latin typeface="+mj-lt"/>
                  </a:rPr>
                  <a:t> x (N</a:t>
                </a:r>
                <a:r>
                  <a:rPr lang="en-US" altLang="ja-JP" sz="1600" i="1" baseline="-25000" dirty="0">
                    <a:latin typeface="+mj-lt"/>
                  </a:rPr>
                  <a:t>b1</a:t>
                </a:r>
                <a:r>
                  <a:rPr lang="en-US" altLang="ja-JP" sz="1600" i="1" dirty="0">
                    <a:latin typeface="+mj-lt"/>
                  </a:rPr>
                  <a:t> + N</a:t>
                </a:r>
                <a:r>
                  <a:rPr lang="en-US" altLang="ja-JP" sz="1600" i="1" baseline="-25000" dirty="0">
                    <a:latin typeface="+mj-lt"/>
                  </a:rPr>
                  <a:t>b2</a:t>
                </a:r>
                <a:r>
                  <a:rPr lang="en-US" altLang="ja-JP" sz="1600" i="1" dirty="0">
                    <a:latin typeface="+mj-lt"/>
                  </a:rPr>
                  <a:t>) + P</a:t>
                </a:r>
                <a:r>
                  <a:rPr lang="en-US" altLang="ja-JP" sz="1600" i="1" baseline="-25000" dirty="0">
                    <a:latin typeface="+mj-lt"/>
                  </a:rPr>
                  <a:t>c</a:t>
                </a:r>
                <a:r>
                  <a:rPr lang="en-US" altLang="ja-JP" sz="1600" i="1" dirty="0">
                    <a:latin typeface="+mj-lt"/>
                  </a:rPr>
                  <a:t>  x (N</a:t>
                </a:r>
                <a:r>
                  <a:rPr lang="en-US" altLang="ja-JP" sz="1600" i="1" baseline="-25000" dirty="0">
                    <a:latin typeface="+mj-lt"/>
                  </a:rPr>
                  <a:t>c1</a:t>
                </a:r>
                <a:r>
                  <a:rPr lang="en-US" altLang="ja-JP" sz="1600" i="1" dirty="0">
                    <a:latin typeface="+mj-lt"/>
                  </a:rPr>
                  <a:t> + N</a:t>
                </a:r>
                <a:r>
                  <a:rPr lang="en-US" altLang="ja-JP" sz="1600" i="1" baseline="-25000" dirty="0">
                    <a:latin typeface="+mj-lt"/>
                  </a:rPr>
                  <a:t>c2</a:t>
                </a:r>
                <a:r>
                  <a:rPr lang="en-US" altLang="ja-JP" sz="1600" i="1" dirty="0">
                    <a:latin typeface="+mj-lt"/>
                  </a:rPr>
                  <a:t>)</a:t>
                </a:r>
              </a:p>
            </p:txBody>
          </p:sp>
          <p:cxnSp>
            <p:nvCxnSpPr>
              <p:cNvPr id="37903" name="直線コネクタ 20"/>
              <p:cNvCxnSpPr>
                <a:cxnSpLocks/>
              </p:cNvCxnSpPr>
              <p:nvPr/>
            </p:nvCxnSpPr>
            <p:spPr bwMode="auto">
              <a:xfrm>
                <a:off x="447675" y="5116861"/>
                <a:ext cx="6691234"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9" name="テキスト ボックス 8"/>
            <p:cNvSpPr txBox="1"/>
            <p:nvPr/>
          </p:nvSpPr>
          <p:spPr>
            <a:xfrm>
              <a:off x="551864" y="2355877"/>
              <a:ext cx="755716" cy="2584911"/>
            </a:xfrm>
            <a:prstGeom prst="rect">
              <a:avLst/>
            </a:prstGeom>
            <a:noFill/>
          </p:spPr>
          <p:txBody>
            <a:bodyPr wrap="none">
              <a:spAutoFit/>
            </a:bodyPr>
            <a:lstStyle/>
            <a:p>
              <a:pPr marL="285750" indent="-285750">
                <a:buFont typeface="Wingdings" panose="05000000000000000000" pitchFamily="2" charset="2"/>
                <a:buChar char="Ø"/>
                <a:defRPr/>
              </a:pPr>
              <a:r>
                <a:rPr lang="en-US" altLang="ja-JP" dirty="0">
                  <a:latin typeface="+mj-lt"/>
                </a:rPr>
                <a:t>(1)</a:t>
              </a:r>
            </a:p>
            <a:p>
              <a:pPr marL="285750" indent="-285750">
                <a:buFont typeface="Wingdings" panose="05000000000000000000" pitchFamily="2" charset="2"/>
                <a:buChar char="Ø"/>
                <a:defRPr/>
              </a:pPr>
              <a:endParaRPr lang="en-US" altLang="ja-JP" dirty="0">
                <a:latin typeface="+mj-lt"/>
              </a:endParaRPr>
            </a:p>
            <a:p>
              <a:pPr marL="285750" indent="-285750">
                <a:buFont typeface="Wingdings" panose="05000000000000000000" pitchFamily="2" charset="2"/>
                <a:buChar char="Ø"/>
                <a:defRPr/>
              </a:pPr>
              <a:endParaRPr lang="en-US" altLang="ja-JP" dirty="0">
                <a:latin typeface="+mj-lt"/>
              </a:endParaRPr>
            </a:p>
            <a:p>
              <a:pPr>
                <a:defRPr/>
              </a:pPr>
              <a:endParaRPr lang="en-US" altLang="ja-JP" dirty="0">
                <a:latin typeface="+mj-lt"/>
              </a:endParaRPr>
            </a:p>
            <a:p>
              <a:pPr marL="285750" indent="-285750">
                <a:buFont typeface="Wingdings" panose="05000000000000000000" pitchFamily="2" charset="2"/>
                <a:buChar char="Ø"/>
                <a:defRPr/>
              </a:pPr>
              <a:r>
                <a:rPr lang="en-US" altLang="ja-JP" dirty="0">
                  <a:latin typeface="+mj-lt"/>
                </a:rPr>
                <a:t>(2)</a:t>
              </a:r>
            </a:p>
            <a:p>
              <a:pPr marL="285750" indent="-285750">
                <a:buFont typeface="Wingdings" panose="05000000000000000000" pitchFamily="2" charset="2"/>
                <a:buChar char="Ø"/>
                <a:defRPr/>
              </a:pPr>
              <a:endParaRPr lang="en-US" altLang="ja-JP" dirty="0">
                <a:latin typeface="+mj-lt"/>
              </a:endParaRPr>
            </a:p>
            <a:p>
              <a:pPr marL="285750" indent="-285750">
                <a:buFont typeface="Wingdings" panose="05000000000000000000" pitchFamily="2" charset="2"/>
                <a:buChar char="Ø"/>
                <a:defRPr/>
              </a:pPr>
              <a:endParaRPr lang="en-US" altLang="ja-JP" dirty="0">
                <a:latin typeface="+mj-lt"/>
              </a:endParaRPr>
            </a:p>
            <a:p>
              <a:pPr>
                <a:defRPr/>
              </a:pPr>
              <a:endParaRPr lang="en-US" altLang="ja-JP" dirty="0">
                <a:latin typeface="+mj-lt"/>
              </a:endParaRPr>
            </a:p>
            <a:p>
              <a:pPr marL="285750" indent="-285750">
                <a:buFont typeface="Wingdings" panose="05000000000000000000" pitchFamily="2" charset="2"/>
                <a:buChar char="Ø"/>
                <a:defRPr/>
              </a:pPr>
              <a:r>
                <a:rPr lang="en-US" altLang="ja-JP" dirty="0">
                  <a:latin typeface="+mj-lt"/>
                </a:rPr>
                <a:t>(3)</a:t>
              </a:r>
              <a:endParaRPr lang="ja-JP" altLang="en-US" dirty="0">
                <a:latin typeface="+mj-lt"/>
              </a:endParaRPr>
            </a:p>
          </p:txBody>
        </p:sp>
      </p:grpSp>
      <p:sp>
        <p:nvSpPr>
          <p:cNvPr id="37897" name="正方形/長方形 11"/>
          <p:cNvSpPr>
            <a:spLocks noChangeArrowheads="1"/>
          </p:cNvSpPr>
          <p:nvPr/>
        </p:nvSpPr>
        <p:spPr bwMode="auto">
          <a:xfrm>
            <a:off x="755650" y="2211388"/>
            <a:ext cx="7426325" cy="3282950"/>
          </a:xfrm>
          <a:prstGeom prst="rect">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7171"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6FBF77C7-F986-487D-B492-D262D2739E2F}" type="slidenum">
              <a:rPr kumimoji="0" lang="en-US" altLang="ja-JP" sz="1200">
                <a:latin typeface="Arial Black" panose="020B0A04020102020204" pitchFamily="34" charset="0"/>
              </a:rPr>
              <a:pPr>
                <a:spcBef>
                  <a:spcPct val="0"/>
                </a:spcBef>
                <a:buClrTx/>
                <a:buSzTx/>
                <a:buFontTx/>
                <a:buNone/>
              </a:pPr>
              <a:t>2</a:t>
            </a:fld>
            <a:endParaRPr kumimoji="0" lang="en-US" altLang="ja-JP" sz="1200">
              <a:latin typeface="Arial Black" panose="020B0A04020102020204" pitchFamily="34" charset="0"/>
            </a:endParaRPr>
          </a:p>
        </p:txBody>
      </p:sp>
      <p:sp>
        <p:nvSpPr>
          <p:cNvPr id="7173" name="Rectangle 3"/>
          <p:cNvSpPr>
            <a:spLocks noGrp="1" noChangeArrowheads="1"/>
          </p:cNvSpPr>
          <p:nvPr>
            <p:ph type="body" idx="1"/>
          </p:nvPr>
        </p:nvSpPr>
        <p:spPr>
          <a:xfrm>
            <a:off x="323850" y="1766888"/>
            <a:ext cx="8374063" cy="4376737"/>
          </a:xfrm>
        </p:spPr>
        <p:txBody>
          <a:bodyPr/>
          <a:lstStyle/>
          <a:p>
            <a:pPr eaLnBrk="1" hangingPunct="1">
              <a:lnSpc>
                <a:spcPct val="90000"/>
              </a:lnSpc>
            </a:pPr>
            <a:r>
              <a:rPr lang="ja-JP" altLang="en-US" sz="2400" dirty="0"/>
              <a:t>製造所の</a:t>
            </a:r>
            <a:r>
              <a:rPr lang="ja-JP" altLang="en-US" sz="2400" dirty="0">
                <a:solidFill>
                  <a:srgbClr val="FF0000"/>
                </a:solidFill>
              </a:rPr>
              <a:t>製造管理</a:t>
            </a:r>
            <a:r>
              <a:rPr lang="ja-JP" altLang="en-US" sz="2400" dirty="0"/>
              <a:t>及び</a:t>
            </a:r>
            <a:r>
              <a:rPr lang="ja-JP" altLang="en-US" sz="2400" dirty="0">
                <a:solidFill>
                  <a:srgbClr val="FF0000"/>
                </a:solidFill>
              </a:rPr>
              <a:t>品質管理</a:t>
            </a:r>
            <a:r>
              <a:rPr lang="ja-JP" altLang="en-US" sz="2400" dirty="0"/>
              <a:t>の方法が</a:t>
            </a:r>
            <a:r>
              <a:rPr lang="en-US" altLang="ja-JP" sz="2400" dirty="0">
                <a:solidFill>
                  <a:srgbClr val="FF0000"/>
                </a:solidFill>
              </a:rPr>
              <a:t>GMP</a:t>
            </a:r>
            <a:r>
              <a:rPr lang="ja-JP" altLang="en-US" sz="2400" dirty="0" err="1">
                <a:solidFill>
                  <a:srgbClr val="FF0000"/>
                </a:solidFill>
              </a:rPr>
              <a:t>に適</a:t>
            </a:r>
            <a:r>
              <a:rPr lang="ja-JP" altLang="en-US" sz="2400" dirty="0">
                <a:solidFill>
                  <a:srgbClr val="FF0000"/>
                </a:solidFill>
              </a:rPr>
              <a:t>合</a:t>
            </a:r>
            <a:r>
              <a:rPr lang="ja-JP" altLang="en-US" sz="2400" dirty="0"/>
              <a:t>しているか否かを調査する事</a:t>
            </a:r>
            <a:endParaRPr lang="en-US" altLang="ja-JP" sz="2400" dirty="0"/>
          </a:p>
          <a:p>
            <a:pPr eaLnBrk="1" hangingPunct="1">
              <a:lnSpc>
                <a:spcPct val="90000"/>
              </a:lnSpc>
            </a:pPr>
            <a:r>
              <a:rPr lang="en-US" altLang="ja-JP" sz="2400" dirty="0"/>
              <a:t>GMP</a:t>
            </a:r>
            <a:r>
              <a:rPr lang="ja-JP" altLang="en-US" sz="2400" dirty="0" err="1"/>
              <a:t>に適</a:t>
            </a:r>
            <a:r>
              <a:rPr lang="ja-JP" altLang="en-US" sz="2400" dirty="0"/>
              <a:t>合していることが</a:t>
            </a:r>
            <a:r>
              <a:rPr lang="ja-JP" altLang="en-US" sz="2400" dirty="0">
                <a:solidFill>
                  <a:srgbClr val="FF0000"/>
                </a:solidFill>
              </a:rPr>
              <a:t>製造販売承認の承認要件</a:t>
            </a:r>
            <a:endParaRPr lang="en-US" altLang="ja-JP" sz="2400" dirty="0">
              <a:solidFill>
                <a:srgbClr val="FF0000"/>
              </a:solidFill>
            </a:endParaRPr>
          </a:p>
          <a:p>
            <a:pPr eaLnBrk="1" hangingPunct="1">
              <a:lnSpc>
                <a:spcPct val="90000"/>
              </a:lnSpc>
              <a:buFont typeface="Wingdings" panose="05000000000000000000" pitchFamily="2" charset="2"/>
              <a:buChar char="Ø"/>
            </a:pPr>
            <a:r>
              <a:rPr lang="ja-JP" altLang="en-US" sz="2400" dirty="0"/>
              <a:t>医薬品医療機器第</a:t>
            </a:r>
            <a:r>
              <a:rPr lang="en-US" altLang="ja-JP" sz="2400" dirty="0"/>
              <a:t>14</a:t>
            </a:r>
            <a:r>
              <a:rPr lang="ja-JP" altLang="en-US" sz="2400" dirty="0"/>
              <a:t>条第</a:t>
            </a:r>
            <a:r>
              <a:rPr lang="en-US" altLang="ja-JP" sz="2400" dirty="0"/>
              <a:t>7</a:t>
            </a:r>
            <a:r>
              <a:rPr lang="ja-JP" altLang="en-US" sz="2400" dirty="0"/>
              <a:t>項</a:t>
            </a:r>
            <a:br>
              <a:rPr lang="en-US" altLang="ja-JP" sz="2400" dirty="0"/>
            </a:br>
            <a:r>
              <a:rPr lang="ja-JP" altLang="en-US" sz="1800" dirty="0"/>
              <a:t>製造販売承認申請された医薬品を製造する製造所が</a:t>
            </a:r>
            <a:r>
              <a:rPr lang="en-US" altLang="ja-JP" sz="1800" dirty="0"/>
              <a:t>GMP</a:t>
            </a:r>
            <a:r>
              <a:rPr lang="ja-JP" altLang="en-US" sz="1800" dirty="0" err="1"/>
              <a:t>に適</a:t>
            </a:r>
            <a:r>
              <a:rPr lang="ja-JP" altLang="en-US" sz="1800" dirty="0"/>
              <a:t>合しない場合は承認を与えない。</a:t>
            </a:r>
            <a:endParaRPr lang="en-US" altLang="ja-JP" sz="1800" dirty="0"/>
          </a:p>
          <a:p>
            <a:pPr eaLnBrk="1" hangingPunct="1">
              <a:lnSpc>
                <a:spcPct val="90000"/>
              </a:lnSpc>
              <a:buFont typeface="Wingdings" panose="05000000000000000000" pitchFamily="2" charset="2"/>
              <a:buChar char="Ø"/>
            </a:pPr>
            <a:r>
              <a:rPr lang="ja-JP" altLang="en-US" sz="2400" dirty="0"/>
              <a:t>医薬品医療機器法第</a:t>
            </a:r>
            <a:r>
              <a:rPr lang="en-US" altLang="ja-JP" sz="2400" dirty="0"/>
              <a:t>74</a:t>
            </a:r>
            <a:r>
              <a:rPr lang="ja-JP" altLang="en-US" sz="2400" dirty="0"/>
              <a:t>条の</a:t>
            </a:r>
            <a:r>
              <a:rPr lang="en-US" altLang="ja-JP" sz="2400" dirty="0"/>
              <a:t>2</a:t>
            </a:r>
            <a:r>
              <a:rPr lang="ja-JP" altLang="en-US" sz="2400" dirty="0"/>
              <a:t>第</a:t>
            </a:r>
            <a:r>
              <a:rPr lang="en-US" altLang="ja-JP" sz="2400" dirty="0"/>
              <a:t>1</a:t>
            </a:r>
            <a:r>
              <a:rPr lang="ja-JP" altLang="en-US" sz="2400" dirty="0"/>
              <a:t>項</a:t>
            </a:r>
            <a:br>
              <a:rPr lang="en-US" altLang="ja-JP" dirty="0"/>
            </a:br>
            <a:r>
              <a:rPr lang="ja-JP" altLang="en-US" sz="1800" dirty="0"/>
              <a:t>既に承認を受けた医薬品であっても製造所が</a:t>
            </a:r>
            <a:r>
              <a:rPr lang="en-US" altLang="ja-JP" sz="1800" dirty="0"/>
              <a:t>GMP</a:t>
            </a:r>
            <a:r>
              <a:rPr lang="ja-JP" altLang="en-US" sz="1800" dirty="0" err="1"/>
              <a:t>に適</a:t>
            </a:r>
            <a:r>
              <a:rPr lang="ja-JP" altLang="en-US" sz="1800" dirty="0"/>
              <a:t>合しない場合は承認を取り消される。</a:t>
            </a:r>
            <a:endParaRPr lang="en-US" altLang="ja-JP" sz="1800" dirty="0"/>
          </a:p>
          <a:p>
            <a:pPr eaLnBrk="1" hangingPunct="1">
              <a:lnSpc>
                <a:spcPct val="90000"/>
              </a:lnSpc>
            </a:pPr>
            <a:r>
              <a:rPr lang="ja-JP" altLang="en-US" sz="2400" dirty="0"/>
              <a:t>一方で、輸出用医薬品の</a:t>
            </a:r>
            <a:r>
              <a:rPr lang="en-US" altLang="ja-JP" sz="2400" dirty="0"/>
              <a:t>GMP</a:t>
            </a:r>
            <a:r>
              <a:rPr lang="ja-JP" altLang="en-US" sz="2400" dirty="0"/>
              <a:t>適合性調査は必須ではない</a:t>
            </a:r>
            <a:endParaRPr lang="en-US" altLang="ja-JP" sz="2400" dirty="0"/>
          </a:p>
          <a:p>
            <a:pPr eaLnBrk="1" hangingPunct="1">
              <a:lnSpc>
                <a:spcPct val="90000"/>
              </a:lnSpc>
              <a:buFont typeface="Wingdings" panose="05000000000000000000" pitchFamily="2" charset="2"/>
              <a:buChar char="Ø"/>
            </a:pPr>
            <a:r>
              <a:rPr lang="ja-JP" altLang="en-US" sz="2400" dirty="0"/>
              <a:t>医薬品医療機器法第</a:t>
            </a:r>
            <a:r>
              <a:rPr lang="en-US" altLang="ja-JP" sz="2400" dirty="0"/>
              <a:t>80</a:t>
            </a:r>
            <a:r>
              <a:rPr lang="ja-JP" altLang="en-US" sz="2400" dirty="0"/>
              <a:t>条第</a:t>
            </a:r>
            <a:r>
              <a:rPr lang="en-US" altLang="ja-JP" sz="2400" dirty="0"/>
              <a:t>1</a:t>
            </a:r>
            <a:r>
              <a:rPr lang="ja-JP" altLang="en-US" sz="2400" dirty="0"/>
              <a:t>項、施行令第</a:t>
            </a:r>
            <a:r>
              <a:rPr lang="en-US" altLang="ja-JP" sz="2400" dirty="0"/>
              <a:t>70</a:t>
            </a:r>
            <a:r>
              <a:rPr lang="ja-JP" altLang="en-US" sz="2400" dirty="0"/>
              <a:t>条の</a:t>
            </a:r>
            <a:r>
              <a:rPr lang="en-US" altLang="ja-JP" sz="2400" dirty="0"/>
              <a:t>2</a:t>
            </a:r>
            <a:r>
              <a:rPr lang="ja-JP" altLang="en-US" sz="2400" dirty="0"/>
              <a:t>第</a:t>
            </a:r>
            <a:r>
              <a:rPr lang="en-US" altLang="ja-JP" sz="2400" dirty="0"/>
              <a:t>1</a:t>
            </a:r>
            <a:r>
              <a:rPr lang="ja-JP" altLang="en-US" sz="2400" dirty="0"/>
              <a:t>項</a:t>
            </a:r>
            <a:br>
              <a:rPr lang="en-US" altLang="ja-JP" sz="2800" dirty="0"/>
            </a:br>
            <a:r>
              <a:rPr lang="en-US" altLang="ja-JP" sz="1800" dirty="0"/>
              <a:t>GMP</a:t>
            </a:r>
            <a:r>
              <a:rPr lang="ja-JP" altLang="en-US" sz="1800" dirty="0"/>
              <a:t>適用外ではない輸出用医薬品について、外国政府又は国際機関から</a:t>
            </a:r>
            <a:r>
              <a:rPr lang="en-US" altLang="ja-JP" sz="1800" dirty="0"/>
              <a:t>GMP</a:t>
            </a:r>
            <a:r>
              <a:rPr lang="ja-JP" altLang="en-US" sz="1800" dirty="0" err="1"/>
              <a:t>への</a:t>
            </a:r>
            <a:r>
              <a:rPr lang="ja-JP" altLang="en-US" sz="1800" dirty="0"/>
              <a:t>適合性の証明を求められたときに受けなければならない。</a:t>
            </a:r>
          </a:p>
        </p:txBody>
      </p:sp>
      <p:sp>
        <p:nvSpPr>
          <p:cNvPr id="7174" name="Rectangle 5"/>
          <p:cNvSpPr>
            <a:spLocks noChangeArrowheads="1"/>
          </p:cNvSpPr>
          <p:nvPr/>
        </p:nvSpPr>
        <p:spPr bwMode="auto">
          <a:xfrm>
            <a:off x="468313" y="5148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a:t>GMP</a:t>
            </a:r>
            <a:r>
              <a:rPr lang="ja-JP" altLang="en-US"/>
              <a:t>適合性調査とは？</a:t>
            </a:r>
            <a:endParaRPr lang="ja-JP" altLang="en-US" b="1"/>
          </a:p>
        </p:txBody>
      </p:sp>
      <p:sp>
        <p:nvSpPr>
          <p:cNvPr id="7175" name="テキスト ボックス 8"/>
          <p:cNvSpPr txBox="1">
            <a:spLocks noChangeArrowheads="1"/>
          </p:cNvSpPr>
          <p:nvPr/>
        </p:nvSpPr>
        <p:spPr bwMode="auto">
          <a:xfrm>
            <a:off x="7545388" y="1317600"/>
            <a:ext cx="1152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Ⅳ-6 p228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10"/>
          <p:cNvSpPr>
            <a:spLocks noChangeArrowheads="1"/>
          </p:cNvSpPr>
          <p:nvPr/>
        </p:nvSpPr>
        <p:spPr bwMode="auto">
          <a:xfrm>
            <a:off x="758825" y="1616075"/>
            <a:ext cx="7448550" cy="4129088"/>
          </a:xfrm>
          <a:prstGeom prst="roundRect">
            <a:avLst>
              <a:gd name="adj" fmla="val 7065"/>
            </a:avLst>
          </a:prstGeom>
          <a:solidFill>
            <a:srgbClr val="CCFF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b="1"/>
              <a:t>①新規適合性調査</a:t>
            </a:r>
          </a:p>
          <a:p>
            <a:pPr>
              <a:spcBef>
                <a:spcPct val="0"/>
              </a:spcBef>
              <a:buClrTx/>
              <a:buSzTx/>
              <a:buFontTx/>
              <a:buNone/>
            </a:pPr>
            <a:r>
              <a:rPr lang="en-US" altLang="ja-JP" sz="1800" b="1"/>
              <a:t>a) </a:t>
            </a:r>
            <a:r>
              <a:rPr lang="ja-JP" altLang="en-US" sz="1800" b="1"/>
              <a:t>医薬品の製造販売承認を受けようとするとき</a:t>
            </a:r>
          </a:p>
          <a:p>
            <a:pPr>
              <a:spcBef>
                <a:spcPct val="0"/>
              </a:spcBef>
              <a:buClrTx/>
              <a:buSzTx/>
              <a:buFontTx/>
              <a:buNone/>
            </a:pPr>
            <a:r>
              <a:rPr lang="en-US" altLang="ja-JP" sz="1800" b="1"/>
              <a:t>b) </a:t>
            </a:r>
            <a:r>
              <a:rPr lang="ja-JP" altLang="en-US" sz="1800" b="1"/>
              <a:t>医薬品の一部変更承認を受けようとするとき</a:t>
            </a:r>
          </a:p>
          <a:p>
            <a:pPr>
              <a:spcBef>
                <a:spcPct val="0"/>
              </a:spcBef>
              <a:buClrTx/>
              <a:buSzTx/>
              <a:buFontTx/>
              <a:buNone/>
            </a:pPr>
            <a:r>
              <a:rPr lang="ja-JP" altLang="en-US" sz="2400" b="1"/>
              <a:t>②定期適合性調査</a:t>
            </a:r>
          </a:p>
          <a:p>
            <a:pPr>
              <a:spcBef>
                <a:spcPct val="0"/>
              </a:spcBef>
              <a:buClrTx/>
              <a:buSzTx/>
              <a:buFontTx/>
              <a:buNone/>
            </a:pPr>
            <a:r>
              <a:rPr lang="ja-JP" altLang="en-US" sz="1800" b="1"/>
              <a:t>・医薬品の製造販売承認後</a:t>
            </a:r>
            <a:r>
              <a:rPr lang="en-US" altLang="ja-JP" sz="1800" b="1"/>
              <a:t>5</a:t>
            </a:r>
            <a:r>
              <a:rPr lang="ja-JP" altLang="en-US" sz="1800" b="1"/>
              <a:t>年を経過するごと</a:t>
            </a:r>
          </a:p>
          <a:p>
            <a:pPr>
              <a:spcBef>
                <a:spcPct val="0"/>
              </a:spcBef>
              <a:buClrTx/>
              <a:buSzTx/>
              <a:buFontTx/>
              <a:buNone/>
            </a:pPr>
            <a:r>
              <a:rPr lang="ja-JP" altLang="en-US" sz="2400" b="1"/>
              <a:t>③区分適合性調査</a:t>
            </a:r>
          </a:p>
          <a:p>
            <a:pPr>
              <a:spcBef>
                <a:spcPct val="0"/>
              </a:spcBef>
              <a:buClrTx/>
              <a:buSzTx/>
              <a:buFontTx/>
              <a:buNone/>
            </a:pPr>
            <a:r>
              <a:rPr lang="en-US" altLang="ja-JP" sz="1800" b="1"/>
              <a:t>a) </a:t>
            </a:r>
            <a:r>
              <a:rPr lang="ja-JP" altLang="en-US" sz="1800" b="1"/>
              <a:t>基準確認証を取得しようとするとき</a:t>
            </a:r>
            <a:endParaRPr lang="en-US" altLang="ja-JP" sz="1800" b="1"/>
          </a:p>
          <a:p>
            <a:pPr>
              <a:spcBef>
                <a:spcPct val="0"/>
              </a:spcBef>
              <a:buClrTx/>
              <a:buSzTx/>
              <a:buFontTx/>
              <a:buNone/>
            </a:pPr>
            <a:r>
              <a:rPr lang="en-US" altLang="ja-JP" sz="1800" b="1"/>
              <a:t>b)</a:t>
            </a:r>
            <a:r>
              <a:rPr lang="ja-JP" altLang="en-US" sz="1800" b="1"/>
              <a:t> 基準確認証の交付後</a:t>
            </a:r>
            <a:r>
              <a:rPr lang="en-US" altLang="ja-JP" sz="1800" b="1"/>
              <a:t>3</a:t>
            </a:r>
            <a:r>
              <a:rPr lang="ja-JP" altLang="en-US" sz="1800" b="1"/>
              <a:t>年を経過するごと</a:t>
            </a:r>
          </a:p>
          <a:p>
            <a:pPr>
              <a:spcBef>
                <a:spcPct val="0"/>
              </a:spcBef>
              <a:buClrTx/>
              <a:buSzTx/>
              <a:buFontTx/>
              <a:buNone/>
            </a:pPr>
            <a:r>
              <a:rPr lang="ja-JP" altLang="en-US" sz="2400" b="1"/>
              <a:t>④輸出用医薬品適合性調査</a:t>
            </a:r>
          </a:p>
          <a:p>
            <a:pPr>
              <a:spcBef>
                <a:spcPct val="0"/>
              </a:spcBef>
              <a:buClrTx/>
              <a:buSzTx/>
              <a:buFontTx/>
              <a:buNone/>
            </a:pPr>
            <a:r>
              <a:rPr lang="en-US" altLang="ja-JP" sz="1800" b="1"/>
              <a:t>a) </a:t>
            </a:r>
            <a:r>
              <a:rPr lang="ja-JP" altLang="en-US" sz="1800" b="1"/>
              <a:t>外国政府又は国際機関から</a:t>
            </a:r>
            <a:r>
              <a:rPr lang="en-US" altLang="ja-JP" sz="1800" b="1"/>
              <a:t>GMP</a:t>
            </a:r>
            <a:r>
              <a:rPr lang="ja-JP" altLang="en-US" sz="1800" b="1"/>
              <a:t>への適合性の証明を求められたとき</a:t>
            </a:r>
          </a:p>
          <a:p>
            <a:pPr>
              <a:spcBef>
                <a:spcPct val="0"/>
              </a:spcBef>
              <a:buClrTx/>
              <a:buSzTx/>
              <a:buFontTx/>
              <a:buNone/>
            </a:pPr>
            <a:r>
              <a:rPr lang="en-US" altLang="ja-JP" sz="1800" b="1"/>
              <a:t>b) </a:t>
            </a:r>
            <a:r>
              <a:rPr lang="ja-JP" altLang="en-US" sz="1800" b="1"/>
              <a:t>輸出用医薬品の製造開始後</a:t>
            </a:r>
            <a:r>
              <a:rPr lang="en-US" altLang="ja-JP" sz="1800" b="1"/>
              <a:t>5</a:t>
            </a:r>
            <a:r>
              <a:rPr lang="ja-JP" altLang="en-US" sz="1800" b="1"/>
              <a:t>年を経過するごと</a:t>
            </a:r>
          </a:p>
          <a:p>
            <a:pPr>
              <a:spcBef>
                <a:spcPct val="0"/>
              </a:spcBef>
              <a:buClrTx/>
              <a:buSzTx/>
              <a:buFontTx/>
              <a:buNone/>
            </a:pPr>
            <a:r>
              <a:rPr lang="ja-JP" altLang="en-US" sz="2400" b="1"/>
              <a:t>⑤</a:t>
            </a:r>
            <a:r>
              <a:rPr lang="en-US" altLang="ja-JP" sz="2400" b="1"/>
              <a:t>69</a:t>
            </a:r>
            <a:r>
              <a:rPr lang="ja-JP" altLang="en-US" sz="2400" b="1"/>
              <a:t>条調査（申請に基づかない立入検査）</a:t>
            </a:r>
          </a:p>
        </p:txBody>
      </p:sp>
      <p:sp>
        <p:nvSpPr>
          <p:cNvPr id="9219"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9220"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5A71B17-9DCA-4B2F-98C7-24A8166EE5FE}" type="slidenum">
              <a:rPr kumimoji="0" lang="en-US" altLang="ja-JP" sz="1200">
                <a:latin typeface="Arial Black" panose="020B0A04020102020204" pitchFamily="34" charset="0"/>
              </a:rPr>
              <a:pPr>
                <a:spcBef>
                  <a:spcPct val="0"/>
                </a:spcBef>
                <a:buClrTx/>
                <a:buSzTx/>
                <a:buFontTx/>
                <a:buNone/>
              </a:pPr>
              <a:t>3</a:t>
            </a:fld>
            <a:endParaRPr kumimoji="0" lang="en-US" altLang="ja-JP" sz="1200">
              <a:latin typeface="Arial Black" panose="020B0A04020102020204" pitchFamily="34" charset="0"/>
            </a:endParaRPr>
          </a:p>
        </p:txBody>
      </p:sp>
      <p:sp>
        <p:nvSpPr>
          <p:cNvPr id="9222" name="Rectangle 5"/>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a:t>GMP</a:t>
            </a:r>
            <a:r>
              <a:rPr lang="ja-JP" altLang="en-US"/>
              <a:t>適合性調査の種類</a:t>
            </a:r>
            <a:endParaRPr lang="ja-JP" altLang="en-US" b="1"/>
          </a:p>
        </p:txBody>
      </p:sp>
      <p:sp>
        <p:nvSpPr>
          <p:cNvPr id="2" name="テキスト ボックス 8">
            <a:extLst>
              <a:ext uri="{FF2B5EF4-FFF2-40B4-BE49-F238E27FC236}">
                <a16:creationId xmlns:a16="http://schemas.microsoft.com/office/drawing/2014/main" id="{3E615C68-BE2A-6BCD-6D6E-C49B4CC650CB}"/>
              </a:ext>
            </a:extLst>
          </p:cNvPr>
          <p:cNvSpPr txBox="1">
            <a:spLocks noChangeArrowheads="1"/>
          </p:cNvSpPr>
          <p:nvPr/>
        </p:nvSpPr>
        <p:spPr bwMode="auto">
          <a:xfrm>
            <a:off x="7545388" y="1317600"/>
            <a:ext cx="1152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Ⅳ-6 p228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36563" y="1681163"/>
            <a:ext cx="8312150" cy="4471987"/>
          </a:xfrm>
        </p:spPr>
        <p:txBody>
          <a:bodyPr/>
          <a:lstStyle/>
          <a:p>
            <a:pPr eaLnBrk="1" hangingPunct="1">
              <a:lnSpc>
                <a:spcPct val="80000"/>
              </a:lnSpc>
              <a:buFont typeface="Wingdings" panose="05000000000000000000" pitchFamily="2" charset="2"/>
              <a:buNone/>
            </a:pPr>
            <a:r>
              <a:rPr lang="ja-JP" altLang="en-US" sz="2400" dirty="0"/>
              <a:t>１）適合性調査の調査権者</a:t>
            </a:r>
          </a:p>
          <a:p>
            <a:pPr eaLnBrk="1" hangingPunct="1">
              <a:lnSpc>
                <a:spcPct val="80000"/>
              </a:lnSpc>
              <a:buFont typeface="Wingdings" panose="05000000000000000000" pitchFamily="2" charset="2"/>
              <a:buNone/>
            </a:pPr>
            <a:r>
              <a:rPr lang="ja-JP" altLang="en-US" sz="2000" dirty="0"/>
              <a:t>①総合機構が行う調査</a:t>
            </a:r>
          </a:p>
          <a:p>
            <a:pPr eaLnBrk="1" hangingPunct="1">
              <a:lnSpc>
                <a:spcPct val="80000"/>
              </a:lnSpc>
              <a:buFont typeface="Wingdings" panose="05000000000000000000" pitchFamily="2" charset="2"/>
              <a:buNone/>
            </a:pPr>
            <a:r>
              <a:rPr lang="ja-JP" altLang="en-US" sz="2000" dirty="0"/>
              <a:t>　</a:t>
            </a:r>
            <a:r>
              <a:rPr lang="en-US" altLang="ja-JP" sz="1800" dirty="0"/>
              <a:t>a)</a:t>
            </a:r>
            <a:r>
              <a:rPr lang="ja-JP" altLang="en-US" sz="1800" dirty="0"/>
              <a:t>以下の品目の製造に関する国内施設</a:t>
            </a:r>
          </a:p>
          <a:p>
            <a:pPr eaLnBrk="1" hangingPunct="1">
              <a:lnSpc>
                <a:spcPct val="80000"/>
              </a:lnSpc>
              <a:buFont typeface="Wingdings" panose="05000000000000000000" pitchFamily="2" charset="2"/>
              <a:buNone/>
            </a:pPr>
            <a:r>
              <a:rPr lang="ja-JP" altLang="en-US" sz="1800" dirty="0"/>
              <a:t>　　・新医薬品（承認時の調査、承認後再審査結果が通知されるまでの間で、承認後、</a:t>
            </a:r>
          </a:p>
          <a:p>
            <a:pPr eaLnBrk="1" hangingPunct="1">
              <a:lnSpc>
                <a:spcPct val="80000"/>
              </a:lnSpc>
              <a:buFont typeface="Wingdings" panose="05000000000000000000" pitchFamily="2" charset="2"/>
              <a:buNone/>
            </a:pPr>
            <a:r>
              <a:rPr lang="ja-JP" altLang="en-US" sz="1800" dirty="0"/>
              <a:t>　　　　　　　　　初回の定期適合性調査までの調査）</a:t>
            </a:r>
          </a:p>
          <a:p>
            <a:pPr eaLnBrk="1" hangingPunct="1">
              <a:lnSpc>
                <a:spcPct val="80000"/>
              </a:lnSpc>
              <a:buFont typeface="Wingdings" panose="05000000000000000000" pitchFamily="2" charset="2"/>
              <a:buNone/>
            </a:pPr>
            <a:r>
              <a:rPr lang="ja-JP" altLang="en-US" sz="1800" dirty="0"/>
              <a:t>　　・</a:t>
            </a:r>
            <a:r>
              <a:rPr lang="ja-JP" altLang="en-US" sz="1600" dirty="0"/>
              <a:t>生物学的製剤、国家検定医薬品、放射性医薬品、遺伝子組換え技術応用医薬品、</a:t>
            </a:r>
          </a:p>
          <a:p>
            <a:pPr eaLnBrk="1" hangingPunct="1">
              <a:lnSpc>
                <a:spcPct val="80000"/>
              </a:lnSpc>
              <a:buFont typeface="Wingdings" panose="05000000000000000000" pitchFamily="2" charset="2"/>
              <a:buNone/>
            </a:pPr>
            <a:r>
              <a:rPr lang="ja-JP" altLang="en-US" sz="1600" dirty="0"/>
              <a:t>　　　</a:t>
            </a:r>
            <a:r>
              <a:rPr lang="zh-TW" altLang="en-US" sz="1600" dirty="0"/>
              <a:t>細胞培養技術応用医薬品、</a:t>
            </a:r>
            <a:r>
              <a:rPr lang="ja-JP" altLang="en-US" sz="1600" dirty="0"/>
              <a:t>細胞組織医薬品、特定生物由来医薬品</a:t>
            </a:r>
          </a:p>
          <a:p>
            <a:pPr eaLnBrk="1" hangingPunct="1">
              <a:lnSpc>
                <a:spcPct val="80000"/>
              </a:lnSpc>
              <a:buFont typeface="Wingdings" panose="05000000000000000000" pitchFamily="2" charset="2"/>
              <a:buNone/>
            </a:pPr>
            <a:r>
              <a:rPr lang="ja-JP" altLang="en-US" sz="1600" dirty="0"/>
              <a:t>　</a:t>
            </a:r>
            <a:r>
              <a:rPr lang="en-US" altLang="ja-JP" sz="1800" dirty="0"/>
              <a:t>b) </a:t>
            </a:r>
            <a:r>
              <a:rPr lang="ja-JP" altLang="en-US" sz="1800" dirty="0"/>
              <a:t>海外の</a:t>
            </a:r>
            <a:r>
              <a:rPr lang="en-US" altLang="ja-JP" sz="1800" dirty="0"/>
              <a:t>GMP</a:t>
            </a:r>
            <a:r>
              <a:rPr lang="ja-JP" altLang="en-US" sz="1800" dirty="0"/>
              <a:t>対象施設</a:t>
            </a:r>
          </a:p>
          <a:p>
            <a:pPr eaLnBrk="1" hangingPunct="1">
              <a:lnSpc>
                <a:spcPct val="80000"/>
              </a:lnSpc>
              <a:buFont typeface="Wingdings" panose="05000000000000000000" pitchFamily="2" charset="2"/>
              <a:buNone/>
            </a:pPr>
            <a:r>
              <a:rPr lang="ja-JP" altLang="en-US" sz="2000" dirty="0"/>
              <a:t>②都道府県が行う調査</a:t>
            </a:r>
          </a:p>
          <a:p>
            <a:pPr eaLnBrk="1" hangingPunct="1">
              <a:lnSpc>
                <a:spcPct val="80000"/>
              </a:lnSpc>
              <a:buFont typeface="Wingdings" panose="05000000000000000000" pitchFamily="2" charset="2"/>
              <a:buNone/>
            </a:pPr>
            <a:endParaRPr lang="ja-JP" altLang="en-US" sz="2000" dirty="0"/>
          </a:p>
          <a:p>
            <a:pPr eaLnBrk="1" hangingPunct="1">
              <a:lnSpc>
                <a:spcPct val="80000"/>
              </a:lnSpc>
              <a:buFont typeface="Wingdings" panose="05000000000000000000" pitchFamily="2" charset="2"/>
              <a:buNone/>
            </a:pPr>
            <a:r>
              <a:rPr lang="ja-JP" altLang="en-US" sz="2400" dirty="0"/>
              <a:t>２）適合性調査の実施方法</a:t>
            </a:r>
          </a:p>
          <a:p>
            <a:pPr eaLnBrk="1" hangingPunct="1">
              <a:lnSpc>
                <a:spcPct val="80000"/>
              </a:lnSpc>
              <a:buFont typeface="Wingdings" panose="05000000000000000000" pitchFamily="2" charset="2"/>
              <a:buNone/>
            </a:pPr>
            <a:r>
              <a:rPr lang="ja-JP" altLang="en-US" sz="2000" dirty="0"/>
              <a:t>①実地調査</a:t>
            </a:r>
          </a:p>
          <a:p>
            <a:pPr eaLnBrk="1" hangingPunct="1">
              <a:lnSpc>
                <a:spcPct val="80000"/>
              </a:lnSpc>
              <a:buFont typeface="Wingdings" panose="05000000000000000000" pitchFamily="2" charset="2"/>
              <a:buNone/>
            </a:pPr>
            <a:r>
              <a:rPr lang="ja-JP" altLang="en-US" sz="2000" dirty="0"/>
              <a:t>②書面調査</a:t>
            </a:r>
          </a:p>
          <a:p>
            <a:pPr eaLnBrk="1" hangingPunct="1">
              <a:lnSpc>
                <a:spcPct val="80000"/>
              </a:lnSpc>
              <a:buFont typeface="Wingdings" panose="05000000000000000000" pitchFamily="2" charset="2"/>
              <a:buNone/>
            </a:pPr>
            <a:endParaRPr lang="en-US" altLang="ja-JP" sz="2000" dirty="0"/>
          </a:p>
        </p:txBody>
      </p:sp>
      <p:sp>
        <p:nvSpPr>
          <p:cNvPr id="11267"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1268"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6BEB9D23-4A6A-4CD3-8E19-E7E38922BD13}" type="slidenum">
              <a:rPr kumimoji="0" lang="en-US" altLang="ja-JP" sz="1200">
                <a:latin typeface="Arial Black" panose="020B0A04020102020204" pitchFamily="34" charset="0"/>
              </a:rPr>
              <a:pPr>
                <a:spcBef>
                  <a:spcPct val="0"/>
                </a:spcBef>
                <a:buClrTx/>
                <a:buSzTx/>
                <a:buFontTx/>
                <a:buNone/>
              </a:pPr>
              <a:t>4</a:t>
            </a:fld>
            <a:endParaRPr kumimoji="0" lang="en-US" altLang="ja-JP" sz="1200">
              <a:latin typeface="Arial Black" panose="020B0A04020102020204" pitchFamily="34" charset="0"/>
            </a:endParaRPr>
          </a:p>
        </p:txBody>
      </p:sp>
      <p:sp>
        <p:nvSpPr>
          <p:cNvPr id="11270" name="Rectangle 9"/>
          <p:cNvSpPr>
            <a:spLocks noChangeArrowheads="1"/>
          </p:cNvSpPr>
          <p:nvPr/>
        </p:nvSpPr>
        <p:spPr bwMode="auto">
          <a:xfrm>
            <a:off x="468000" y="514800"/>
            <a:ext cx="8229600" cy="7556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dirty="0"/>
              <a:t>GMP</a:t>
            </a:r>
            <a:r>
              <a:rPr lang="ja-JP" altLang="en-US" dirty="0"/>
              <a:t>適合性調査の実施主体と実施方法</a:t>
            </a:r>
            <a:endParaRPr lang="ja-JP" altLang="en-US" b="1" dirty="0"/>
          </a:p>
        </p:txBody>
      </p:sp>
      <p:sp>
        <p:nvSpPr>
          <p:cNvPr id="11271" name="テキスト ボックス 8"/>
          <p:cNvSpPr txBox="1">
            <a:spLocks noChangeArrowheads="1"/>
          </p:cNvSpPr>
          <p:nvPr/>
        </p:nvSpPr>
        <p:spPr bwMode="auto">
          <a:xfrm>
            <a:off x="6740737" y="1317600"/>
            <a:ext cx="1956863"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Ⅳ-7~8 p229~230</a:t>
            </a:r>
          </a:p>
        </p:txBody>
      </p:sp>
      <p:sp>
        <p:nvSpPr>
          <p:cNvPr id="11272" name="Text Box 16"/>
          <p:cNvSpPr txBox="1">
            <a:spLocks noChangeArrowheads="1"/>
          </p:cNvSpPr>
          <p:nvPr/>
        </p:nvSpPr>
        <p:spPr bwMode="auto">
          <a:xfrm>
            <a:off x="3460750" y="5262563"/>
            <a:ext cx="5102225" cy="973137"/>
          </a:xfrm>
          <a:prstGeom prst="rect">
            <a:avLst/>
          </a:prstGeom>
          <a:solidFill>
            <a:srgbClr val="FFCCFF"/>
          </a:solidFill>
          <a:ln w="571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ja-JP" altLang="en-US" sz="1800" b="1"/>
              <a:t>同等の製造工程に関して過去</a:t>
            </a:r>
            <a:r>
              <a:rPr lang="en-US" altLang="ja-JP" sz="1800" b="1"/>
              <a:t>2</a:t>
            </a:r>
            <a:r>
              <a:rPr lang="ja-JP" altLang="en-US" sz="1800" b="1"/>
              <a:t>年以内に実地調査が行われていない場合、原則として実地調査です。（国内の製造所の場合）</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3315"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67AEA53-F73A-486A-A51D-BA34A0A884A8}" type="slidenum">
              <a:rPr kumimoji="0" lang="en-US" altLang="ja-JP" sz="1200">
                <a:latin typeface="Arial Black" panose="020B0A04020102020204" pitchFamily="34" charset="0"/>
              </a:rPr>
              <a:pPr>
                <a:spcBef>
                  <a:spcPct val="0"/>
                </a:spcBef>
                <a:buClrTx/>
                <a:buSzTx/>
                <a:buFontTx/>
                <a:buNone/>
              </a:pPr>
              <a:t>5</a:t>
            </a:fld>
            <a:endParaRPr kumimoji="0" lang="en-US" altLang="ja-JP" sz="1200" dirty="0">
              <a:latin typeface="Arial Black" panose="020B0A04020102020204" pitchFamily="34" charset="0"/>
            </a:endParaRPr>
          </a:p>
        </p:txBody>
      </p:sp>
      <p:sp>
        <p:nvSpPr>
          <p:cNvPr id="13317" name="Rectangle 7"/>
          <p:cNvSpPr>
            <a:spLocks noChangeArrowheads="1"/>
          </p:cNvSpPr>
          <p:nvPr/>
        </p:nvSpPr>
        <p:spPr bwMode="auto">
          <a:xfrm>
            <a:off x="611187" y="5727700"/>
            <a:ext cx="5894387" cy="7334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grpSp>
        <p:nvGrpSpPr>
          <p:cNvPr id="13318" name="Group 60"/>
          <p:cNvGrpSpPr>
            <a:grpSpLocks/>
          </p:cNvGrpSpPr>
          <p:nvPr/>
        </p:nvGrpSpPr>
        <p:grpSpPr bwMode="auto">
          <a:xfrm>
            <a:off x="739775" y="1520825"/>
            <a:ext cx="3657600" cy="609600"/>
            <a:chOff x="474" y="823"/>
            <a:chExt cx="2304" cy="384"/>
          </a:xfrm>
        </p:grpSpPr>
        <p:sp>
          <p:nvSpPr>
            <p:cNvPr id="13365" name="Oval 3"/>
            <p:cNvSpPr>
              <a:spLocks noChangeArrowheads="1"/>
            </p:cNvSpPr>
            <p:nvPr/>
          </p:nvSpPr>
          <p:spPr bwMode="auto">
            <a:xfrm>
              <a:off x="474" y="823"/>
              <a:ext cx="2304" cy="384"/>
            </a:xfrm>
            <a:prstGeom prst="ellipse">
              <a:avLst/>
            </a:prstGeom>
            <a:solidFill>
              <a:srgbClr val="FFFF99"/>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66" name="Text Box 9"/>
            <p:cNvSpPr txBox="1">
              <a:spLocks noChangeArrowheads="1"/>
            </p:cNvSpPr>
            <p:nvPr/>
          </p:nvSpPr>
          <p:spPr bwMode="auto">
            <a:xfrm>
              <a:off x="565" y="868"/>
              <a:ext cx="20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400" b="1">
                  <a:latin typeface="Times New Roman" panose="02020603050405020304" pitchFamily="18" charset="0"/>
                </a:rPr>
                <a:t>申請者（製造販売業者）</a:t>
              </a:r>
            </a:p>
          </p:txBody>
        </p:sp>
      </p:grpSp>
      <p:sp>
        <p:nvSpPr>
          <p:cNvPr id="13319" name="Text Box 13"/>
          <p:cNvSpPr txBox="1">
            <a:spLocks noChangeArrowheads="1"/>
          </p:cNvSpPr>
          <p:nvPr/>
        </p:nvSpPr>
        <p:spPr bwMode="auto">
          <a:xfrm>
            <a:off x="0" y="2179638"/>
            <a:ext cx="2460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800" dirty="0">
                <a:solidFill>
                  <a:srgbClr val="FF0000"/>
                </a:solidFill>
                <a:cs typeface="Arial" panose="020B0604020202020204" pitchFamily="34" charset="0"/>
              </a:rPr>
              <a:t>GMP</a:t>
            </a:r>
            <a:r>
              <a:rPr lang="ja-JP" altLang="en-US" sz="1800" b="1" dirty="0">
                <a:solidFill>
                  <a:srgbClr val="FF0000"/>
                </a:solidFill>
                <a:latin typeface="Times New Roman" panose="02020603050405020304" pitchFamily="18" charset="0"/>
              </a:rPr>
              <a:t>適合性調査申請</a:t>
            </a:r>
          </a:p>
        </p:txBody>
      </p:sp>
      <p:sp>
        <p:nvSpPr>
          <p:cNvPr id="13320" name="Text Box 15"/>
          <p:cNvSpPr txBox="1">
            <a:spLocks noChangeArrowheads="1"/>
          </p:cNvSpPr>
          <p:nvPr/>
        </p:nvSpPr>
        <p:spPr bwMode="auto">
          <a:xfrm>
            <a:off x="611188" y="5691188"/>
            <a:ext cx="25209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400" b="1" dirty="0">
                <a:latin typeface="Times New Roman" panose="02020603050405020304" pitchFamily="18" charset="0"/>
              </a:rPr>
              <a:t>承認権者</a:t>
            </a:r>
          </a:p>
          <a:p>
            <a:pPr algn="ctr" eaLnBrk="1" hangingPunct="1">
              <a:spcBef>
                <a:spcPts val="0"/>
              </a:spcBef>
              <a:buClrTx/>
              <a:buSzTx/>
              <a:buFontTx/>
              <a:buNone/>
            </a:pPr>
            <a:r>
              <a:rPr lang="ja-JP" altLang="en-US" sz="2400" b="1" dirty="0">
                <a:latin typeface="Times New Roman" panose="02020603050405020304" pitchFamily="18" charset="0"/>
              </a:rPr>
              <a:t>（国 </a:t>
            </a:r>
            <a:r>
              <a:rPr lang="en-US" altLang="ja-JP" sz="2400" b="1" dirty="0">
                <a:cs typeface="Arial" panose="020B0604020202020204" pitchFamily="34" charset="0"/>
              </a:rPr>
              <a:t>or</a:t>
            </a:r>
            <a:r>
              <a:rPr lang="en-US" altLang="ja-JP" sz="2400" b="1" dirty="0">
                <a:latin typeface="Times New Roman" panose="02020603050405020304" pitchFamily="18" charset="0"/>
              </a:rPr>
              <a:t> </a:t>
            </a:r>
            <a:r>
              <a:rPr lang="ja-JP" altLang="en-US" sz="2400" b="1" dirty="0">
                <a:latin typeface="Times New Roman" panose="02020603050405020304" pitchFamily="18" charset="0"/>
              </a:rPr>
              <a:t>都道府県）</a:t>
            </a:r>
          </a:p>
        </p:txBody>
      </p:sp>
      <p:sp>
        <p:nvSpPr>
          <p:cNvPr id="13321" name="AutoShape 18"/>
          <p:cNvSpPr>
            <a:spLocks noChangeArrowheads="1"/>
          </p:cNvSpPr>
          <p:nvPr/>
        </p:nvSpPr>
        <p:spPr bwMode="auto">
          <a:xfrm>
            <a:off x="2232025" y="5259388"/>
            <a:ext cx="533400" cy="431800"/>
          </a:xfrm>
          <a:prstGeom prst="downArrow">
            <a:avLst>
              <a:gd name="adj1" fmla="val 50000"/>
              <a:gd name="adj2" fmla="val 35907"/>
            </a:avLst>
          </a:prstGeom>
          <a:solidFill>
            <a:srgbClr val="CCFFFF"/>
          </a:solidFill>
          <a:ln w="9525">
            <a:solidFill>
              <a:schemeClr val="tx1"/>
            </a:solidFill>
            <a:miter lim="800000"/>
            <a:headEnd/>
            <a:tailEnd/>
          </a:ln>
        </p:spPr>
        <p:txBody>
          <a:bodyPr vert="eaVert"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22" name="Text Box 19"/>
          <p:cNvSpPr txBox="1">
            <a:spLocks noChangeArrowheads="1"/>
          </p:cNvSpPr>
          <p:nvPr/>
        </p:nvSpPr>
        <p:spPr bwMode="auto">
          <a:xfrm>
            <a:off x="3459163" y="3397250"/>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dirty="0">
                <a:latin typeface="Calibri" panose="020F0502020204030204" pitchFamily="34" charset="0"/>
              </a:rPr>
              <a:t>④</a:t>
            </a:r>
            <a:r>
              <a:rPr lang="en-US" altLang="ja-JP" sz="1800" b="1" dirty="0">
                <a:solidFill>
                  <a:srgbClr val="FF0000"/>
                </a:solidFill>
                <a:latin typeface="Calibri" panose="020F0502020204030204" pitchFamily="34" charset="0"/>
              </a:rPr>
              <a:t> </a:t>
            </a:r>
            <a:r>
              <a:rPr lang="en-US" altLang="ja-JP" sz="1800" dirty="0">
                <a:solidFill>
                  <a:srgbClr val="FF0000"/>
                </a:solidFill>
                <a:cs typeface="Arial" panose="020B0604020202020204" pitchFamily="34" charset="0"/>
              </a:rPr>
              <a:t>GMP</a:t>
            </a:r>
            <a:r>
              <a:rPr lang="ja-JP" altLang="en-US" sz="1800" b="1" dirty="0">
                <a:solidFill>
                  <a:srgbClr val="FF0000"/>
                </a:solidFill>
                <a:latin typeface="Calibri" panose="020F0502020204030204" pitchFamily="34" charset="0"/>
              </a:rPr>
              <a:t>実地調査</a:t>
            </a:r>
          </a:p>
        </p:txBody>
      </p:sp>
      <p:sp>
        <p:nvSpPr>
          <p:cNvPr id="13323" name="Text Box 35"/>
          <p:cNvSpPr txBox="1">
            <a:spLocks noChangeArrowheads="1"/>
          </p:cNvSpPr>
          <p:nvPr/>
        </p:nvSpPr>
        <p:spPr bwMode="auto">
          <a:xfrm>
            <a:off x="280988" y="5064125"/>
            <a:ext cx="2089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800" dirty="0">
                <a:solidFill>
                  <a:srgbClr val="FF0000"/>
                </a:solidFill>
                <a:cs typeface="Arial" panose="020B0604020202020204" pitchFamily="34" charset="0"/>
              </a:rPr>
              <a:t>GMP</a:t>
            </a:r>
            <a:r>
              <a:rPr lang="ja-JP" altLang="en-US" sz="1800" b="1" dirty="0">
                <a:solidFill>
                  <a:srgbClr val="FF0000"/>
                </a:solidFill>
                <a:latin typeface="Calibri" panose="020F0502020204030204" pitchFamily="34" charset="0"/>
              </a:rPr>
              <a:t>適合性調査結果通知書</a:t>
            </a:r>
          </a:p>
        </p:txBody>
      </p:sp>
      <p:sp>
        <p:nvSpPr>
          <p:cNvPr id="13324" name="AutoShape 38"/>
          <p:cNvSpPr>
            <a:spLocks noChangeArrowheads="1"/>
          </p:cNvSpPr>
          <p:nvPr/>
        </p:nvSpPr>
        <p:spPr bwMode="auto">
          <a:xfrm>
            <a:off x="3589338" y="2941638"/>
            <a:ext cx="2952750" cy="144462"/>
          </a:xfrm>
          <a:prstGeom prst="rightArrow">
            <a:avLst>
              <a:gd name="adj1" fmla="val 50000"/>
              <a:gd name="adj2" fmla="val 369522"/>
            </a:avLst>
          </a:prstGeom>
          <a:solidFill>
            <a:srgbClr val="CCFF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25" name="Text Box 35"/>
          <p:cNvSpPr txBox="1">
            <a:spLocks noChangeArrowheads="1"/>
          </p:cNvSpPr>
          <p:nvPr/>
        </p:nvSpPr>
        <p:spPr bwMode="auto">
          <a:xfrm>
            <a:off x="3459163" y="2670175"/>
            <a:ext cx="2628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② </a:t>
            </a:r>
            <a:r>
              <a:rPr lang="ja-JP" altLang="en-US" sz="1600" b="1">
                <a:latin typeface="Calibri" panose="020F0502020204030204" pitchFamily="34" charset="0"/>
              </a:rPr>
              <a:t>日程調整／③ 調査通知</a:t>
            </a:r>
          </a:p>
        </p:txBody>
      </p:sp>
      <p:sp>
        <p:nvSpPr>
          <p:cNvPr id="13326" name="AutoShape 38"/>
          <p:cNvSpPr>
            <a:spLocks noChangeArrowheads="1"/>
          </p:cNvSpPr>
          <p:nvPr/>
        </p:nvSpPr>
        <p:spPr bwMode="auto">
          <a:xfrm flipH="1">
            <a:off x="3508375" y="3113088"/>
            <a:ext cx="3046413" cy="144462"/>
          </a:xfrm>
          <a:prstGeom prst="rightArrow">
            <a:avLst>
              <a:gd name="adj1" fmla="val 50000"/>
              <a:gd name="adj2" fmla="val 244269"/>
            </a:avLst>
          </a:prstGeom>
          <a:solidFill>
            <a:srgbClr val="C0C0C0"/>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27" name="Text Box 35"/>
          <p:cNvSpPr txBox="1">
            <a:spLocks noChangeArrowheads="1"/>
          </p:cNvSpPr>
          <p:nvPr/>
        </p:nvSpPr>
        <p:spPr bwMode="auto">
          <a:xfrm>
            <a:off x="4970463" y="3184525"/>
            <a:ext cx="1584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1600" b="1">
                <a:latin typeface="Calibri" panose="020F0502020204030204" pitchFamily="34" charset="0"/>
              </a:rPr>
              <a:t>事前資料</a:t>
            </a:r>
          </a:p>
        </p:txBody>
      </p:sp>
      <p:sp>
        <p:nvSpPr>
          <p:cNvPr id="13328" name="AutoShape 38"/>
          <p:cNvSpPr>
            <a:spLocks noChangeArrowheads="1"/>
          </p:cNvSpPr>
          <p:nvPr/>
        </p:nvSpPr>
        <p:spPr bwMode="auto">
          <a:xfrm>
            <a:off x="3589338" y="3700463"/>
            <a:ext cx="2952750" cy="142875"/>
          </a:xfrm>
          <a:prstGeom prst="rightArrow">
            <a:avLst>
              <a:gd name="adj1" fmla="val 50000"/>
              <a:gd name="adj2" fmla="val 366929"/>
            </a:avLst>
          </a:prstGeom>
          <a:solidFill>
            <a:srgbClr val="FF99CC"/>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29" name="Text Box 35"/>
          <p:cNvSpPr txBox="1">
            <a:spLocks noChangeArrowheads="1"/>
          </p:cNvSpPr>
          <p:nvPr/>
        </p:nvSpPr>
        <p:spPr bwMode="auto">
          <a:xfrm>
            <a:off x="3455988" y="3814763"/>
            <a:ext cx="1390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⑤ </a:t>
            </a:r>
            <a:r>
              <a:rPr lang="ja-JP" altLang="en-US" sz="1600" b="1">
                <a:latin typeface="Calibri" panose="020F0502020204030204" pitchFamily="34" charset="0"/>
              </a:rPr>
              <a:t>指摘事項</a:t>
            </a:r>
          </a:p>
        </p:txBody>
      </p:sp>
      <p:sp>
        <p:nvSpPr>
          <p:cNvPr id="13330" name="AutoShape 38"/>
          <p:cNvSpPr>
            <a:spLocks noChangeArrowheads="1"/>
          </p:cNvSpPr>
          <p:nvPr/>
        </p:nvSpPr>
        <p:spPr bwMode="auto">
          <a:xfrm>
            <a:off x="3589338" y="4059238"/>
            <a:ext cx="2952750" cy="144462"/>
          </a:xfrm>
          <a:prstGeom prst="rightArrow">
            <a:avLst>
              <a:gd name="adj1" fmla="val 50000"/>
              <a:gd name="adj2" fmla="val 356369"/>
            </a:avLst>
          </a:prstGeom>
          <a:solidFill>
            <a:srgbClr val="CCFF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31" name="AutoShape 38"/>
          <p:cNvSpPr>
            <a:spLocks noChangeArrowheads="1"/>
          </p:cNvSpPr>
          <p:nvPr/>
        </p:nvSpPr>
        <p:spPr bwMode="auto">
          <a:xfrm flipH="1">
            <a:off x="3508375" y="4203700"/>
            <a:ext cx="3033713" cy="144463"/>
          </a:xfrm>
          <a:prstGeom prst="rightArrow">
            <a:avLst>
              <a:gd name="adj1" fmla="val 50000"/>
              <a:gd name="adj2" fmla="val 244221"/>
            </a:avLst>
          </a:prstGeom>
          <a:solidFill>
            <a:srgbClr val="C0C0C0"/>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32" name="Text Box 35"/>
          <p:cNvSpPr txBox="1">
            <a:spLocks noChangeArrowheads="1"/>
          </p:cNvSpPr>
          <p:nvPr/>
        </p:nvSpPr>
        <p:spPr bwMode="auto">
          <a:xfrm>
            <a:off x="4865688" y="4275138"/>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⑥ </a:t>
            </a:r>
            <a:r>
              <a:rPr lang="ja-JP" altLang="en-US" sz="1600" b="1">
                <a:latin typeface="Calibri" panose="020F0502020204030204" pitchFamily="34" charset="0"/>
              </a:rPr>
              <a:t>改善報告等</a:t>
            </a:r>
          </a:p>
        </p:txBody>
      </p:sp>
      <p:sp>
        <p:nvSpPr>
          <p:cNvPr id="13333" name="Text Box 35"/>
          <p:cNvSpPr txBox="1">
            <a:spLocks noChangeArrowheads="1"/>
          </p:cNvSpPr>
          <p:nvPr/>
        </p:nvSpPr>
        <p:spPr bwMode="auto">
          <a:xfrm>
            <a:off x="3508375" y="4505325"/>
            <a:ext cx="3224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⑦</a:t>
            </a:r>
            <a:r>
              <a:rPr lang="en-US" altLang="ja-JP" sz="1800" b="1">
                <a:solidFill>
                  <a:srgbClr val="0000FF"/>
                </a:solidFill>
                <a:latin typeface="Calibri" panose="020F0502020204030204" pitchFamily="34" charset="0"/>
              </a:rPr>
              <a:t> </a:t>
            </a:r>
            <a:r>
              <a:rPr lang="ja-JP" altLang="en-US" sz="1800" b="1">
                <a:solidFill>
                  <a:srgbClr val="0000FF"/>
                </a:solidFill>
                <a:latin typeface="Calibri" panose="020F0502020204030204" pitchFamily="34" charset="0"/>
              </a:rPr>
              <a:t>適合性調査結果</a:t>
            </a:r>
            <a:r>
              <a:rPr lang="ja-JP" altLang="en-US" sz="1800" b="1" u="sng">
                <a:solidFill>
                  <a:srgbClr val="0000FF"/>
                </a:solidFill>
                <a:latin typeface="Calibri" panose="020F0502020204030204" pitchFamily="34" charset="0"/>
              </a:rPr>
              <a:t>報告書</a:t>
            </a:r>
            <a:r>
              <a:rPr lang="ja-JP" altLang="en-US" sz="1800" b="1">
                <a:solidFill>
                  <a:srgbClr val="0000FF"/>
                </a:solidFill>
                <a:latin typeface="Calibri" panose="020F0502020204030204" pitchFamily="34" charset="0"/>
              </a:rPr>
              <a:t>（写）</a:t>
            </a:r>
          </a:p>
        </p:txBody>
      </p:sp>
      <p:sp>
        <p:nvSpPr>
          <p:cNvPr id="13334" name="AutoShape 38"/>
          <p:cNvSpPr>
            <a:spLocks noChangeArrowheads="1"/>
          </p:cNvSpPr>
          <p:nvPr/>
        </p:nvSpPr>
        <p:spPr bwMode="auto">
          <a:xfrm>
            <a:off x="3552825" y="4808538"/>
            <a:ext cx="2952750" cy="144462"/>
          </a:xfrm>
          <a:prstGeom prst="rightArrow">
            <a:avLst>
              <a:gd name="adj1" fmla="val 50000"/>
              <a:gd name="adj2" fmla="val 346433"/>
            </a:avLst>
          </a:prstGeom>
          <a:solidFill>
            <a:srgbClr val="CCFF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35" name="Text Box 35"/>
          <p:cNvSpPr txBox="1">
            <a:spLocks noChangeArrowheads="1"/>
          </p:cNvSpPr>
          <p:nvPr/>
        </p:nvSpPr>
        <p:spPr bwMode="auto">
          <a:xfrm>
            <a:off x="3435350" y="5187950"/>
            <a:ext cx="33131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⑦</a:t>
            </a:r>
            <a:r>
              <a:rPr lang="en-US" altLang="ja-JP" sz="1800" b="1">
                <a:solidFill>
                  <a:srgbClr val="0000FF"/>
                </a:solidFill>
                <a:latin typeface="Calibri" panose="020F0502020204030204" pitchFamily="34" charset="0"/>
              </a:rPr>
              <a:t> </a:t>
            </a:r>
            <a:r>
              <a:rPr lang="ja-JP" altLang="en-US" sz="1800" b="1">
                <a:solidFill>
                  <a:srgbClr val="0000FF"/>
                </a:solidFill>
                <a:latin typeface="Calibri" panose="020F0502020204030204" pitchFamily="34" charset="0"/>
              </a:rPr>
              <a:t>適合性調査結果</a:t>
            </a:r>
            <a:r>
              <a:rPr lang="ja-JP" altLang="en-US" sz="1800" b="1" u="sng">
                <a:solidFill>
                  <a:srgbClr val="0000FF"/>
                </a:solidFill>
                <a:latin typeface="Calibri" panose="020F0502020204030204" pitchFamily="34" charset="0"/>
              </a:rPr>
              <a:t>通知書</a:t>
            </a:r>
            <a:r>
              <a:rPr lang="ja-JP" altLang="en-US" sz="1800" b="1">
                <a:solidFill>
                  <a:srgbClr val="0000FF"/>
                </a:solidFill>
                <a:latin typeface="Calibri" panose="020F0502020204030204" pitchFamily="34" charset="0"/>
              </a:rPr>
              <a:t>（写）</a:t>
            </a:r>
          </a:p>
        </p:txBody>
      </p:sp>
      <p:grpSp>
        <p:nvGrpSpPr>
          <p:cNvPr id="13336" name="Group 62"/>
          <p:cNvGrpSpPr>
            <a:grpSpLocks/>
          </p:cNvGrpSpPr>
          <p:nvPr/>
        </p:nvGrpSpPr>
        <p:grpSpPr bwMode="auto">
          <a:xfrm>
            <a:off x="2165350" y="2214563"/>
            <a:ext cx="576263" cy="417512"/>
            <a:chOff x="1364" y="1395"/>
            <a:chExt cx="363" cy="263"/>
          </a:xfrm>
        </p:grpSpPr>
        <p:sp>
          <p:nvSpPr>
            <p:cNvPr id="13363" name="AutoShape 12"/>
            <p:cNvSpPr>
              <a:spLocks noChangeArrowheads="1"/>
            </p:cNvSpPr>
            <p:nvPr/>
          </p:nvSpPr>
          <p:spPr bwMode="auto">
            <a:xfrm>
              <a:off x="1364" y="1416"/>
              <a:ext cx="363" cy="242"/>
            </a:xfrm>
            <a:prstGeom prst="downArrow">
              <a:avLst>
                <a:gd name="adj1" fmla="val 50000"/>
                <a:gd name="adj2" fmla="val 25000"/>
              </a:avLst>
            </a:prstGeom>
            <a:solidFill>
              <a:srgbClr val="FFFF99"/>
            </a:solidFill>
            <a:ln w="9525">
              <a:solidFill>
                <a:schemeClr val="tx1"/>
              </a:solidFill>
              <a:miter lim="800000"/>
              <a:headEnd/>
              <a:tailEnd/>
            </a:ln>
          </p:spPr>
          <p:txBody>
            <a:bodyPr vert="eaVert"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64" name="Text Box 35"/>
            <p:cNvSpPr txBox="1">
              <a:spLocks noChangeArrowheads="1"/>
            </p:cNvSpPr>
            <p:nvPr/>
          </p:nvSpPr>
          <p:spPr bwMode="auto">
            <a:xfrm>
              <a:off x="1422" y="1395"/>
              <a:ext cx="2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en-US" altLang="ja-JP" sz="1600" b="1">
                  <a:latin typeface="Calibri" panose="020F0502020204030204" pitchFamily="34" charset="0"/>
                </a:rPr>
                <a:t>①</a:t>
              </a:r>
            </a:p>
          </p:txBody>
        </p:sp>
      </p:grpSp>
      <p:sp>
        <p:nvSpPr>
          <p:cNvPr id="13337" name="Text Box 15"/>
          <p:cNvSpPr txBox="1">
            <a:spLocks noChangeArrowheads="1"/>
          </p:cNvSpPr>
          <p:nvPr/>
        </p:nvSpPr>
        <p:spPr bwMode="auto">
          <a:xfrm>
            <a:off x="3455988" y="5734050"/>
            <a:ext cx="2959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400" b="1" dirty="0">
                <a:latin typeface="Times New Roman" panose="02020603050405020304" pitchFamily="18" charset="0"/>
              </a:rPr>
              <a:t>製造販売業許可権者（都道府県）</a:t>
            </a:r>
          </a:p>
        </p:txBody>
      </p:sp>
      <p:sp>
        <p:nvSpPr>
          <p:cNvPr id="13338" name="AutoShape 35"/>
          <p:cNvSpPr>
            <a:spLocks noChangeArrowheads="1"/>
          </p:cNvSpPr>
          <p:nvPr/>
        </p:nvSpPr>
        <p:spPr bwMode="auto">
          <a:xfrm>
            <a:off x="5665788" y="1533525"/>
            <a:ext cx="3167062" cy="1193800"/>
          </a:xfrm>
          <a:prstGeom prst="cloudCallout">
            <a:avLst>
              <a:gd name="adj1" fmla="val -86542"/>
              <a:gd name="adj2" fmla="val -14495"/>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9" name="Text Box 35"/>
          <p:cNvSpPr txBox="1">
            <a:spLocks noChangeArrowheads="1"/>
          </p:cNvSpPr>
          <p:nvPr/>
        </p:nvSpPr>
        <p:spPr bwMode="auto">
          <a:xfrm>
            <a:off x="5837238" y="1757363"/>
            <a:ext cx="29987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1800">
                <a:latin typeface="Calibri" panose="020F0502020204030204" pitchFamily="34" charset="0"/>
              </a:rPr>
              <a:t>区分適合性調査／輸出用医薬品適合性調査の申請者は製造業者</a:t>
            </a:r>
          </a:p>
        </p:txBody>
      </p:sp>
      <p:sp>
        <p:nvSpPr>
          <p:cNvPr id="13340" name="Text Box 35"/>
          <p:cNvSpPr txBox="1">
            <a:spLocks noChangeArrowheads="1"/>
          </p:cNvSpPr>
          <p:nvPr/>
        </p:nvSpPr>
        <p:spPr bwMode="auto">
          <a:xfrm>
            <a:off x="3167063" y="5984875"/>
            <a:ext cx="358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1600" b="1">
                <a:latin typeface="Calibri" panose="020F0502020204030204" pitchFamily="34" charset="0"/>
              </a:rPr>
              <a:t>･</a:t>
            </a:r>
          </a:p>
        </p:txBody>
      </p:sp>
      <p:grpSp>
        <p:nvGrpSpPr>
          <p:cNvPr id="13341" name="Group 56"/>
          <p:cNvGrpSpPr>
            <a:grpSpLocks/>
          </p:cNvGrpSpPr>
          <p:nvPr/>
        </p:nvGrpSpPr>
        <p:grpSpPr bwMode="auto">
          <a:xfrm>
            <a:off x="6443663" y="5100638"/>
            <a:ext cx="2505075" cy="1331912"/>
            <a:chOff x="4059" y="3213"/>
            <a:chExt cx="1578" cy="839"/>
          </a:xfrm>
        </p:grpSpPr>
        <p:sp>
          <p:nvSpPr>
            <p:cNvPr id="13361" name="Oval 3"/>
            <p:cNvSpPr>
              <a:spLocks noChangeArrowheads="1"/>
            </p:cNvSpPr>
            <p:nvPr/>
          </p:nvSpPr>
          <p:spPr bwMode="auto">
            <a:xfrm>
              <a:off x="4059" y="3213"/>
              <a:ext cx="1578" cy="839"/>
            </a:xfrm>
            <a:prstGeom prst="ellipse">
              <a:avLst/>
            </a:prstGeom>
            <a:solidFill>
              <a:srgbClr val="FFFF99"/>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62" name="Text Box 9"/>
            <p:cNvSpPr txBox="1">
              <a:spLocks noChangeArrowheads="1"/>
            </p:cNvSpPr>
            <p:nvPr/>
          </p:nvSpPr>
          <p:spPr bwMode="auto">
            <a:xfrm>
              <a:off x="4105" y="3213"/>
              <a:ext cx="1497"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400" b="1">
                  <a:latin typeface="Times New Roman" panose="02020603050405020304" pitchFamily="18" charset="0"/>
                </a:rPr>
                <a:t>申請者</a:t>
              </a:r>
            </a:p>
            <a:p>
              <a:pPr algn="ctr" eaLnBrk="1" hangingPunct="1">
                <a:spcBef>
                  <a:spcPct val="50000"/>
                </a:spcBef>
                <a:buClrTx/>
                <a:buSzTx/>
                <a:buFontTx/>
                <a:buNone/>
              </a:pPr>
              <a:r>
                <a:rPr lang="ja-JP" altLang="en-US" sz="2400" b="1">
                  <a:latin typeface="Times New Roman" panose="02020603050405020304" pitchFamily="18" charset="0"/>
                </a:rPr>
                <a:t>（製造販売業者）</a:t>
              </a:r>
            </a:p>
          </p:txBody>
        </p:sp>
      </p:grpSp>
      <p:grpSp>
        <p:nvGrpSpPr>
          <p:cNvPr id="13342" name="Group 40"/>
          <p:cNvGrpSpPr>
            <a:grpSpLocks/>
          </p:cNvGrpSpPr>
          <p:nvPr/>
        </p:nvGrpSpPr>
        <p:grpSpPr bwMode="auto">
          <a:xfrm>
            <a:off x="3059113" y="5260975"/>
            <a:ext cx="3384550" cy="431800"/>
            <a:chOff x="1905" y="3203"/>
            <a:chExt cx="2132" cy="250"/>
          </a:xfrm>
        </p:grpSpPr>
        <p:sp>
          <p:nvSpPr>
            <p:cNvPr id="13358" name="AutoShape 38"/>
            <p:cNvSpPr>
              <a:spLocks noChangeArrowheads="1"/>
            </p:cNvSpPr>
            <p:nvPr/>
          </p:nvSpPr>
          <p:spPr bwMode="auto">
            <a:xfrm>
              <a:off x="1905" y="3362"/>
              <a:ext cx="2132" cy="91"/>
            </a:xfrm>
            <a:prstGeom prst="rightArrow">
              <a:avLst>
                <a:gd name="adj1" fmla="val 50000"/>
                <a:gd name="adj2" fmla="val 277130"/>
              </a:avLst>
            </a:prstGeom>
            <a:solidFill>
              <a:srgbClr val="CCFF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59" name="Rectangle 42"/>
            <p:cNvSpPr>
              <a:spLocks noChangeArrowheads="1"/>
            </p:cNvSpPr>
            <p:nvPr/>
          </p:nvSpPr>
          <p:spPr bwMode="auto">
            <a:xfrm>
              <a:off x="1905" y="3203"/>
              <a:ext cx="159"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
          <p:nvSpPr>
            <p:cNvPr id="13360" name="Oval 43"/>
            <p:cNvSpPr>
              <a:spLocks noChangeArrowheads="1"/>
            </p:cNvSpPr>
            <p:nvPr/>
          </p:nvSpPr>
          <p:spPr bwMode="auto">
            <a:xfrm>
              <a:off x="2041" y="3385"/>
              <a:ext cx="46" cy="46"/>
            </a:xfrm>
            <a:prstGeom prst="ellipse">
              <a:avLst/>
            </a:prstGeom>
            <a:solidFill>
              <a:srgbClr val="CCFFFF"/>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grpSp>
      <p:sp>
        <p:nvSpPr>
          <p:cNvPr id="13343" name="Rectangle 45"/>
          <p:cNvSpPr>
            <a:spLocks noChangeArrowheads="1"/>
          </p:cNvSpPr>
          <p:nvPr/>
        </p:nvSpPr>
        <p:spPr bwMode="auto">
          <a:xfrm>
            <a:off x="468313" y="5148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dirty="0"/>
              <a:t>GMP</a:t>
            </a:r>
            <a:r>
              <a:rPr lang="ja-JP" altLang="en-US" dirty="0"/>
              <a:t>適合性調査（実地調査）の流れ</a:t>
            </a:r>
            <a:endParaRPr lang="ja-JP" altLang="en-US" b="1" dirty="0"/>
          </a:p>
        </p:txBody>
      </p:sp>
      <p:grpSp>
        <p:nvGrpSpPr>
          <p:cNvPr id="13344" name="Group 58"/>
          <p:cNvGrpSpPr>
            <a:grpSpLocks/>
          </p:cNvGrpSpPr>
          <p:nvPr/>
        </p:nvGrpSpPr>
        <p:grpSpPr bwMode="auto">
          <a:xfrm>
            <a:off x="6562725" y="2779713"/>
            <a:ext cx="1944688" cy="2232025"/>
            <a:chOff x="4150" y="1570"/>
            <a:chExt cx="1225" cy="1406"/>
          </a:xfrm>
        </p:grpSpPr>
        <p:sp>
          <p:nvSpPr>
            <p:cNvPr id="38923" name="Rectangle 11"/>
            <p:cNvSpPr>
              <a:spLocks noChangeArrowheads="1"/>
            </p:cNvSpPr>
            <p:nvPr/>
          </p:nvSpPr>
          <p:spPr bwMode="auto">
            <a:xfrm>
              <a:off x="4195" y="1570"/>
              <a:ext cx="1179" cy="1406"/>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defRPr/>
              </a:pPr>
              <a:endParaRPr lang="ja-JP" altLang="en-US" sz="2200">
                <a:latin typeface="Calibri" pitchFamily="34" charset="0"/>
              </a:endParaRPr>
            </a:p>
          </p:txBody>
        </p:sp>
        <p:sp>
          <p:nvSpPr>
            <p:cNvPr id="13356" name="Text Box 14"/>
            <p:cNvSpPr txBox="1">
              <a:spLocks noChangeArrowheads="1"/>
            </p:cNvSpPr>
            <p:nvPr/>
          </p:nvSpPr>
          <p:spPr bwMode="auto">
            <a:xfrm>
              <a:off x="4150" y="1842"/>
              <a:ext cx="122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200" b="1">
                  <a:latin typeface="Times New Roman" panose="02020603050405020304" pitchFamily="18" charset="0"/>
                </a:rPr>
                <a:t>製造業者等　　　</a:t>
              </a:r>
            </a:p>
          </p:txBody>
        </p:sp>
        <p:pic>
          <p:nvPicPr>
            <p:cNvPr id="13357" name="Picture 54" descr="kojy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1" y="2099"/>
              <a:ext cx="957"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45" name="テキスト ボックス 8"/>
          <p:cNvSpPr txBox="1">
            <a:spLocks noChangeArrowheads="1"/>
          </p:cNvSpPr>
          <p:nvPr/>
        </p:nvSpPr>
        <p:spPr bwMode="auto">
          <a:xfrm>
            <a:off x="5295900" y="1317600"/>
            <a:ext cx="34020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Ⅳ-11~16 p233~238</a:t>
            </a:r>
          </a:p>
        </p:txBody>
      </p:sp>
      <p:grpSp>
        <p:nvGrpSpPr>
          <p:cNvPr id="13346" name="Group 52"/>
          <p:cNvGrpSpPr>
            <a:grpSpLocks/>
          </p:cNvGrpSpPr>
          <p:nvPr/>
        </p:nvGrpSpPr>
        <p:grpSpPr bwMode="auto">
          <a:xfrm>
            <a:off x="8328025" y="2497138"/>
            <a:ext cx="687388" cy="2992437"/>
            <a:chOff x="5175" y="1479"/>
            <a:chExt cx="504" cy="1821"/>
          </a:xfrm>
        </p:grpSpPr>
        <p:sp>
          <p:nvSpPr>
            <p:cNvPr id="13350" name="Oval 47"/>
            <p:cNvSpPr>
              <a:spLocks noChangeArrowheads="1"/>
            </p:cNvSpPr>
            <p:nvPr/>
          </p:nvSpPr>
          <p:spPr bwMode="auto">
            <a:xfrm>
              <a:off x="5392" y="2464"/>
              <a:ext cx="268" cy="95"/>
            </a:xfrm>
            <a:prstGeom prst="ellipse">
              <a:avLst/>
            </a:prstGeom>
            <a:solidFill>
              <a:srgbClr val="FF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
          <p:nvSpPr>
            <p:cNvPr id="13351" name="Oval 48"/>
            <p:cNvSpPr>
              <a:spLocks noChangeArrowheads="1"/>
            </p:cNvSpPr>
            <p:nvPr/>
          </p:nvSpPr>
          <p:spPr bwMode="auto">
            <a:xfrm>
              <a:off x="5290" y="2925"/>
              <a:ext cx="215" cy="88"/>
            </a:xfrm>
            <a:prstGeom prst="ellipse">
              <a:avLst/>
            </a:prstGeom>
            <a:solidFill>
              <a:srgbClr val="FF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
          <p:nvSpPr>
            <p:cNvPr id="13352" name="Oval 49"/>
            <p:cNvSpPr>
              <a:spLocks noChangeArrowheads="1"/>
            </p:cNvSpPr>
            <p:nvPr/>
          </p:nvSpPr>
          <p:spPr bwMode="auto">
            <a:xfrm>
              <a:off x="5175" y="3246"/>
              <a:ext cx="134" cy="54"/>
            </a:xfrm>
            <a:prstGeom prst="ellipse">
              <a:avLst/>
            </a:prstGeom>
            <a:solidFill>
              <a:srgbClr val="FF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
          <p:nvSpPr>
            <p:cNvPr id="13353" name="Oval 50"/>
            <p:cNvSpPr>
              <a:spLocks noChangeArrowheads="1"/>
            </p:cNvSpPr>
            <p:nvPr/>
          </p:nvSpPr>
          <p:spPr bwMode="auto">
            <a:xfrm>
              <a:off x="5364" y="1981"/>
              <a:ext cx="315" cy="108"/>
            </a:xfrm>
            <a:prstGeom prst="ellipse">
              <a:avLst/>
            </a:prstGeom>
            <a:solidFill>
              <a:srgbClr val="FF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sp>
          <p:nvSpPr>
            <p:cNvPr id="13354" name="Oval 51"/>
            <p:cNvSpPr>
              <a:spLocks noChangeArrowheads="1"/>
            </p:cNvSpPr>
            <p:nvPr/>
          </p:nvSpPr>
          <p:spPr bwMode="auto">
            <a:xfrm>
              <a:off x="5291" y="1479"/>
              <a:ext cx="382" cy="148"/>
            </a:xfrm>
            <a:prstGeom prst="ellipse">
              <a:avLst/>
            </a:prstGeom>
            <a:solidFill>
              <a:srgbClr val="FFCC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 typeface="Arial" panose="020B0604020202020204" pitchFamily="34" charset="0"/>
                <a:buNone/>
              </a:pPr>
              <a:endParaRPr lang="ja-JP" altLang="en-US" sz="4000"/>
            </a:p>
          </p:txBody>
        </p:sp>
      </p:grpSp>
      <p:grpSp>
        <p:nvGrpSpPr>
          <p:cNvPr id="13347" name="Group 61"/>
          <p:cNvGrpSpPr>
            <a:grpSpLocks/>
          </p:cNvGrpSpPr>
          <p:nvPr/>
        </p:nvGrpSpPr>
        <p:grpSpPr bwMode="auto">
          <a:xfrm>
            <a:off x="1497013" y="2652713"/>
            <a:ext cx="1944687" cy="2384425"/>
            <a:chOff x="943" y="1671"/>
            <a:chExt cx="1225" cy="1502"/>
          </a:xfrm>
        </p:grpSpPr>
        <p:sp>
          <p:nvSpPr>
            <p:cNvPr id="13348" name="Rectangle 2"/>
            <p:cNvSpPr>
              <a:spLocks noChangeArrowheads="1"/>
            </p:cNvSpPr>
            <p:nvPr/>
          </p:nvSpPr>
          <p:spPr bwMode="auto">
            <a:xfrm>
              <a:off x="943" y="1671"/>
              <a:ext cx="1225" cy="1502"/>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2200">
                <a:latin typeface="Calibri" panose="020F0502020204030204" pitchFamily="34" charset="0"/>
              </a:endParaRPr>
            </a:p>
          </p:txBody>
        </p:sp>
        <p:sp>
          <p:nvSpPr>
            <p:cNvPr id="13349" name="Text Box 16"/>
            <p:cNvSpPr txBox="1">
              <a:spLocks noChangeArrowheads="1"/>
            </p:cNvSpPr>
            <p:nvPr/>
          </p:nvSpPr>
          <p:spPr bwMode="auto">
            <a:xfrm>
              <a:off x="1092" y="2255"/>
              <a:ext cx="10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ClrTx/>
                <a:buSzTx/>
                <a:buFontTx/>
                <a:buNone/>
              </a:pPr>
              <a:r>
                <a:rPr lang="ja-JP" altLang="en-US" sz="2400" b="1">
                  <a:solidFill>
                    <a:srgbClr val="003300"/>
                  </a:solidFill>
                  <a:latin typeface="Times New Roman" panose="02020603050405020304" pitchFamily="18" charset="0"/>
                </a:rPr>
                <a:t>調査権者</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668338" y="1441450"/>
            <a:ext cx="8293100" cy="4946650"/>
          </a:xfrm>
        </p:spPr>
        <p:txBody>
          <a:bodyPr/>
          <a:lstStyle/>
          <a:p>
            <a:pPr eaLnBrk="1" hangingPunct="1">
              <a:lnSpc>
                <a:spcPct val="80000"/>
              </a:lnSpc>
              <a:buFont typeface="Wingdings" panose="05000000000000000000" pitchFamily="2" charset="2"/>
              <a:buNone/>
            </a:pPr>
            <a:r>
              <a:rPr lang="ja-JP" altLang="en-US" sz="2000" b="1" u="sng" dirty="0"/>
              <a:t>１）申請手続き</a:t>
            </a:r>
          </a:p>
          <a:p>
            <a:pPr eaLnBrk="1" hangingPunct="1">
              <a:lnSpc>
                <a:spcPct val="80000"/>
              </a:lnSpc>
            </a:pPr>
            <a:r>
              <a:rPr lang="ja-JP" altLang="en-US" sz="1800" dirty="0"/>
              <a:t>承認に係る申請：製造販売業者</a:t>
            </a:r>
            <a:endParaRPr lang="en-US" altLang="ja-JP" sz="1800" dirty="0"/>
          </a:p>
          <a:p>
            <a:pPr eaLnBrk="1" hangingPunct="1">
              <a:lnSpc>
                <a:spcPct val="80000"/>
              </a:lnSpc>
            </a:pPr>
            <a:r>
              <a:rPr lang="ja-JP" altLang="en-US" sz="1800" dirty="0"/>
              <a:t>区分適合性調査に係る申請：製造業者</a:t>
            </a:r>
          </a:p>
          <a:p>
            <a:pPr eaLnBrk="1" hangingPunct="1">
              <a:lnSpc>
                <a:spcPct val="80000"/>
              </a:lnSpc>
            </a:pPr>
            <a:r>
              <a:rPr lang="ja-JP" altLang="en-US" sz="1800" dirty="0"/>
              <a:t>輸出に係る申請：製造業者</a:t>
            </a:r>
          </a:p>
          <a:p>
            <a:pPr eaLnBrk="1" hangingPunct="1">
              <a:lnSpc>
                <a:spcPct val="80000"/>
              </a:lnSpc>
              <a:buFont typeface="Wingdings" panose="05000000000000000000" pitchFamily="2" charset="2"/>
              <a:buNone/>
            </a:pPr>
            <a:r>
              <a:rPr lang="ja-JP" altLang="en-US" sz="2000" b="1" u="sng" dirty="0"/>
              <a:t>２）申請先、様式、提出部数、費用</a:t>
            </a:r>
          </a:p>
          <a:p>
            <a:pPr eaLnBrk="1" hangingPunct="1">
              <a:lnSpc>
                <a:spcPct val="80000"/>
              </a:lnSpc>
              <a:buFont typeface="Wingdings" panose="05000000000000000000" pitchFamily="2" charset="2"/>
              <a:buNone/>
            </a:pPr>
            <a:r>
              <a:rPr lang="ja-JP" altLang="en-US" sz="2000" b="1" dirty="0"/>
              <a:t>①申請先</a:t>
            </a:r>
          </a:p>
          <a:p>
            <a:pPr eaLnBrk="1" hangingPunct="1">
              <a:lnSpc>
                <a:spcPct val="80000"/>
              </a:lnSpc>
            </a:pPr>
            <a:r>
              <a:rPr lang="ja-JP" altLang="en-US" sz="1800" dirty="0"/>
              <a:t>適合性調査の調査権者</a:t>
            </a:r>
          </a:p>
          <a:p>
            <a:pPr eaLnBrk="1" hangingPunct="1">
              <a:lnSpc>
                <a:spcPct val="80000"/>
              </a:lnSpc>
              <a:buFont typeface="Wingdings" panose="05000000000000000000" pitchFamily="2" charset="2"/>
              <a:buNone/>
            </a:pPr>
            <a:r>
              <a:rPr lang="ja-JP" altLang="en-US" sz="2000" b="1" dirty="0"/>
              <a:t>②様式</a:t>
            </a:r>
          </a:p>
          <a:p>
            <a:pPr eaLnBrk="1" hangingPunct="1">
              <a:lnSpc>
                <a:spcPct val="80000"/>
              </a:lnSpc>
            </a:pPr>
            <a:r>
              <a:rPr lang="ja-JP" altLang="en-US" sz="1800" dirty="0"/>
              <a:t>申請書の様式は医薬品医療機器法施行規則</a:t>
            </a:r>
          </a:p>
          <a:p>
            <a:pPr eaLnBrk="1" hangingPunct="1">
              <a:lnSpc>
                <a:spcPct val="80000"/>
              </a:lnSpc>
              <a:buFont typeface="Wingdings" panose="05000000000000000000" pitchFamily="2" charset="2"/>
              <a:buNone/>
            </a:pPr>
            <a:r>
              <a:rPr lang="ja-JP" altLang="en-US" sz="1800" dirty="0"/>
              <a:t>　　様式二十五（一）を用いる</a:t>
            </a:r>
          </a:p>
          <a:p>
            <a:pPr eaLnBrk="1" hangingPunct="1">
              <a:lnSpc>
                <a:spcPct val="80000"/>
              </a:lnSpc>
              <a:buFont typeface="Wingdings" panose="05000000000000000000" pitchFamily="2" charset="2"/>
              <a:buNone/>
            </a:pPr>
            <a:r>
              <a:rPr lang="ja-JP" altLang="en-US" sz="1800" dirty="0"/>
              <a:t>　　⇒</a:t>
            </a:r>
            <a:r>
              <a:rPr lang="en-US" altLang="ja-JP" sz="1800" dirty="0"/>
              <a:t>FD</a:t>
            </a:r>
            <a:r>
              <a:rPr lang="ja-JP" altLang="en-US" sz="1800" dirty="0"/>
              <a:t>申請　様式：医薬品</a:t>
            </a:r>
            <a:r>
              <a:rPr lang="en-US" altLang="ja-JP" sz="1800" dirty="0"/>
              <a:t>E31</a:t>
            </a:r>
            <a:r>
              <a:rPr lang="ja-JP" altLang="en-US" sz="1800" dirty="0" err="1"/>
              <a:t>、</a:t>
            </a:r>
            <a:r>
              <a:rPr lang="ja-JP" altLang="en-US" sz="1800" dirty="0"/>
              <a:t>輸出用医薬品</a:t>
            </a:r>
            <a:r>
              <a:rPr lang="en-US" altLang="ja-JP" sz="1800" dirty="0"/>
              <a:t>G21</a:t>
            </a:r>
          </a:p>
          <a:p>
            <a:pPr eaLnBrk="1" hangingPunct="1">
              <a:lnSpc>
                <a:spcPct val="80000"/>
              </a:lnSpc>
              <a:buFont typeface="Wingdings" panose="05000000000000000000" pitchFamily="2" charset="2"/>
              <a:buNone/>
            </a:pPr>
            <a:r>
              <a:rPr lang="en-US" altLang="ja-JP" sz="2000" b="1" dirty="0"/>
              <a:t>③</a:t>
            </a:r>
            <a:r>
              <a:rPr lang="ja-JP" altLang="en-US" sz="2000" b="1" dirty="0"/>
              <a:t>提出部数</a:t>
            </a:r>
          </a:p>
          <a:p>
            <a:pPr eaLnBrk="1" hangingPunct="1">
              <a:lnSpc>
                <a:spcPct val="80000"/>
              </a:lnSpc>
            </a:pPr>
            <a:r>
              <a:rPr lang="ja-JP" altLang="en-US" sz="1800" dirty="0"/>
              <a:t>総合機構の場合：</a:t>
            </a:r>
            <a:r>
              <a:rPr lang="en-US" altLang="ja-JP" sz="1800" dirty="0"/>
              <a:t>1</a:t>
            </a:r>
            <a:r>
              <a:rPr lang="ja-JP" altLang="en-US" sz="1800" dirty="0"/>
              <a:t>部＋控え</a:t>
            </a:r>
          </a:p>
          <a:p>
            <a:pPr eaLnBrk="1" hangingPunct="1">
              <a:lnSpc>
                <a:spcPct val="80000"/>
              </a:lnSpc>
            </a:pPr>
            <a:r>
              <a:rPr lang="ja-JP" altLang="en-US" sz="1800" dirty="0"/>
              <a:t>都道府県の場合：都道府県により異なるので確認する</a:t>
            </a:r>
          </a:p>
          <a:p>
            <a:pPr eaLnBrk="1" hangingPunct="1">
              <a:lnSpc>
                <a:spcPct val="80000"/>
              </a:lnSpc>
              <a:buFont typeface="Wingdings" panose="05000000000000000000" pitchFamily="2" charset="2"/>
              <a:buNone/>
            </a:pPr>
            <a:r>
              <a:rPr lang="ja-JP" altLang="en-US" sz="2000" b="1" dirty="0"/>
              <a:t>④申請費用</a:t>
            </a:r>
          </a:p>
          <a:p>
            <a:pPr eaLnBrk="1" hangingPunct="1">
              <a:lnSpc>
                <a:spcPct val="80000"/>
              </a:lnSpc>
            </a:pPr>
            <a:r>
              <a:rPr lang="ja-JP" altLang="en-US" sz="1800" dirty="0"/>
              <a:t>総合機構の場合：医薬品医療機器法関係手数料令に定める額</a:t>
            </a:r>
          </a:p>
          <a:p>
            <a:pPr eaLnBrk="1" hangingPunct="1">
              <a:lnSpc>
                <a:spcPct val="80000"/>
              </a:lnSpc>
            </a:pPr>
            <a:r>
              <a:rPr lang="ja-JP" altLang="en-US" sz="1800" dirty="0"/>
              <a:t>都道府県の場合：都道府県により異なるので確認する</a:t>
            </a:r>
            <a:endParaRPr lang="en-US" altLang="ja-JP" sz="1800" dirty="0"/>
          </a:p>
        </p:txBody>
      </p:sp>
      <p:sp>
        <p:nvSpPr>
          <p:cNvPr id="15363"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5364"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CCFDFF6-E3C9-4861-BF03-8A209FD05CD7}" type="slidenum">
              <a:rPr kumimoji="0" lang="en-US" altLang="ja-JP" sz="1200">
                <a:latin typeface="Arial Black" panose="020B0A04020102020204" pitchFamily="34" charset="0"/>
              </a:rPr>
              <a:pPr>
                <a:spcBef>
                  <a:spcPct val="0"/>
                </a:spcBef>
                <a:buClrTx/>
                <a:buSzTx/>
                <a:buFontTx/>
                <a:buNone/>
              </a:pPr>
              <a:t>6</a:t>
            </a:fld>
            <a:endParaRPr kumimoji="0" lang="en-US" altLang="ja-JP" sz="1200">
              <a:latin typeface="Arial Black" panose="020B0A04020102020204" pitchFamily="34" charset="0"/>
            </a:endParaRPr>
          </a:p>
        </p:txBody>
      </p:sp>
      <p:sp>
        <p:nvSpPr>
          <p:cNvPr id="15365" name="Rectangle 2"/>
          <p:cNvSpPr>
            <a:spLocks noGrp="1" noChangeArrowheads="1"/>
          </p:cNvSpPr>
          <p:nvPr>
            <p:ph type="title"/>
          </p:nvPr>
        </p:nvSpPr>
        <p:spPr/>
        <p:txBody>
          <a:bodyPr/>
          <a:lstStyle/>
          <a:p>
            <a:pPr eaLnBrk="1" hangingPunct="1"/>
            <a:endParaRPr lang="ja-JP" altLang="ja-JP"/>
          </a:p>
        </p:txBody>
      </p:sp>
      <p:sp>
        <p:nvSpPr>
          <p:cNvPr id="15366" name="Rectangle 7"/>
          <p:cNvSpPr>
            <a:spLocks noChangeArrowheads="1"/>
          </p:cNvSpPr>
          <p:nvPr/>
        </p:nvSpPr>
        <p:spPr bwMode="auto">
          <a:xfrm>
            <a:off x="468313" y="5148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dirty="0"/>
              <a:t>GMP</a:t>
            </a:r>
            <a:r>
              <a:rPr lang="ja-JP" altLang="en-US" dirty="0"/>
              <a:t>適合性調査の申請手続き</a:t>
            </a:r>
            <a:endParaRPr lang="ja-JP" altLang="en-US" b="1" dirty="0"/>
          </a:p>
        </p:txBody>
      </p:sp>
      <p:sp>
        <p:nvSpPr>
          <p:cNvPr id="15367" name="テキスト ボックス 8"/>
          <p:cNvSpPr txBox="1">
            <a:spLocks noChangeArrowheads="1"/>
          </p:cNvSpPr>
          <p:nvPr/>
        </p:nvSpPr>
        <p:spPr bwMode="auto">
          <a:xfrm>
            <a:off x="7432675" y="1317600"/>
            <a:ext cx="1265238"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Ⅳ-18 p240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7411"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2C338C6-838A-40B6-B735-4D00C267FC11}" type="slidenum">
              <a:rPr kumimoji="0" lang="en-US" altLang="ja-JP" sz="1200">
                <a:latin typeface="Arial Black" panose="020B0A04020102020204" pitchFamily="34" charset="0"/>
              </a:rPr>
              <a:pPr>
                <a:spcBef>
                  <a:spcPct val="0"/>
                </a:spcBef>
                <a:buClrTx/>
                <a:buSzTx/>
                <a:buFontTx/>
                <a:buNone/>
              </a:pPr>
              <a:t>7</a:t>
            </a:fld>
            <a:endParaRPr kumimoji="0" lang="en-US" altLang="ja-JP" sz="1200">
              <a:latin typeface="Arial Black" panose="020B0A04020102020204" pitchFamily="34" charset="0"/>
            </a:endParaRPr>
          </a:p>
        </p:txBody>
      </p:sp>
      <p:sp>
        <p:nvSpPr>
          <p:cNvPr id="17412" name="Rectangle 2"/>
          <p:cNvSpPr>
            <a:spLocks noGrp="1" noChangeArrowheads="1"/>
          </p:cNvSpPr>
          <p:nvPr>
            <p:ph type="title"/>
          </p:nvPr>
        </p:nvSpPr>
        <p:spPr/>
        <p:txBody>
          <a:bodyPr/>
          <a:lstStyle/>
          <a:p>
            <a:pPr eaLnBrk="1" hangingPunct="1"/>
            <a:endParaRPr lang="ja-JP" altLang="ja-JP"/>
          </a:p>
        </p:txBody>
      </p:sp>
      <p:sp>
        <p:nvSpPr>
          <p:cNvPr id="17413" name="Rectangle 3"/>
          <p:cNvSpPr>
            <a:spLocks noGrp="1" noChangeArrowheads="1"/>
          </p:cNvSpPr>
          <p:nvPr>
            <p:ph type="body" idx="1"/>
          </p:nvPr>
        </p:nvSpPr>
        <p:spPr>
          <a:xfrm>
            <a:off x="581025" y="1990725"/>
            <a:ext cx="7947025" cy="3384550"/>
          </a:xfrm>
        </p:spPr>
        <p:txBody>
          <a:bodyPr/>
          <a:lstStyle/>
          <a:p>
            <a:pPr eaLnBrk="1" hangingPunct="1">
              <a:buFont typeface="Wingdings" panose="05000000000000000000" pitchFamily="2" charset="2"/>
              <a:buNone/>
            </a:pPr>
            <a:r>
              <a:rPr lang="ja-JP" altLang="en-US" dirty="0"/>
              <a:t>施行規則第</a:t>
            </a:r>
            <a:r>
              <a:rPr lang="en-US" altLang="ja-JP" dirty="0"/>
              <a:t>50</a:t>
            </a:r>
            <a:r>
              <a:rPr lang="ja-JP" altLang="en-US" dirty="0"/>
              <a:t>条第</a:t>
            </a:r>
            <a:r>
              <a:rPr lang="en-US" altLang="ja-JP" dirty="0"/>
              <a:t>2</a:t>
            </a:r>
            <a:r>
              <a:rPr lang="ja-JP" altLang="en-US" dirty="0"/>
              <a:t>項、第</a:t>
            </a:r>
            <a:r>
              <a:rPr lang="en-US" altLang="ja-JP" dirty="0"/>
              <a:t>53</a:t>
            </a:r>
            <a:r>
              <a:rPr lang="ja-JP" altLang="en-US" dirty="0"/>
              <a:t>条の</a:t>
            </a:r>
            <a:r>
              <a:rPr lang="en-US" altLang="ja-JP" dirty="0"/>
              <a:t>2</a:t>
            </a:r>
            <a:r>
              <a:rPr lang="ja-JP" altLang="en-US" dirty="0"/>
              <a:t>第</a:t>
            </a:r>
            <a:r>
              <a:rPr lang="en-US" altLang="ja-JP" dirty="0"/>
              <a:t>2</a:t>
            </a:r>
            <a:r>
              <a:rPr lang="ja-JP" altLang="en-US" dirty="0"/>
              <a:t>項</a:t>
            </a:r>
          </a:p>
          <a:p>
            <a:pPr eaLnBrk="1" hangingPunct="1"/>
            <a:r>
              <a:rPr lang="ja-JP" altLang="en-US" dirty="0"/>
              <a:t>「適合性調査に係る品目の製造管理及び品質管理に関する資料」</a:t>
            </a:r>
          </a:p>
          <a:p>
            <a:pPr eaLnBrk="1" hangingPunct="1"/>
            <a:r>
              <a:rPr lang="ja-JP" altLang="en-US" dirty="0"/>
              <a:t>「適合性調査に係る製造所の製造管理及び品質管理に関する資料」</a:t>
            </a:r>
            <a:endParaRPr lang="en-US" altLang="ja-JP" dirty="0"/>
          </a:p>
        </p:txBody>
      </p:sp>
      <p:sp>
        <p:nvSpPr>
          <p:cNvPr id="17414" name="Rectangle 4"/>
          <p:cNvSpPr>
            <a:spLocks noChangeArrowheads="1"/>
          </p:cNvSpPr>
          <p:nvPr/>
        </p:nvSpPr>
        <p:spPr bwMode="auto">
          <a:xfrm>
            <a:off x="468313" y="5148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a:t>GMP</a:t>
            </a:r>
            <a:r>
              <a:rPr lang="ja-JP" altLang="en-US"/>
              <a:t>適合性調査の添付資料</a:t>
            </a:r>
            <a:endParaRPr lang="ja-JP" altLang="en-US" b="1"/>
          </a:p>
        </p:txBody>
      </p:sp>
      <p:sp>
        <p:nvSpPr>
          <p:cNvPr id="17415" name="テキスト ボックス 8"/>
          <p:cNvSpPr txBox="1">
            <a:spLocks noChangeArrowheads="1"/>
          </p:cNvSpPr>
          <p:nvPr/>
        </p:nvSpPr>
        <p:spPr bwMode="auto">
          <a:xfrm>
            <a:off x="7432675" y="1317600"/>
            <a:ext cx="1265238"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Ⅳ-19 p241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9459"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811BBD2F-838E-4170-8D08-3D2BB5FAB4E3}" type="slidenum">
              <a:rPr kumimoji="0" lang="en-US" altLang="ja-JP" sz="1200">
                <a:latin typeface="Arial Black" panose="020B0A04020102020204" pitchFamily="34" charset="0"/>
              </a:rPr>
              <a:pPr>
                <a:spcBef>
                  <a:spcPct val="0"/>
                </a:spcBef>
                <a:buClrTx/>
                <a:buSzTx/>
                <a:buFontTx/>
                <a:buNone/>
              </a:pPr>
              <a:t>8</a:t>
            </a:fld>
            <a:endParaRPr kumimoji="0" lang="en-US" altLang="ja-JP" sz="1200">
              <a:latin typeface="Arial Black" panose="020B0A04020102020204" pitchFamily="34" charset="0"/>
            </a:endParaRPr>
          </a:p>
        </p:txBody>
      </p:sp>
      <p:sp>
        <p:nvSpPr>
          <p:cNvPr id="19460" name="Rectangle 2"/>
          <p:cNvSpPr>
            <a:spLocks noGrp="1" noChangeArrowheads="1"/>
          </p:cNvSpPr>
          <p:nvPr>
            <p:ph type="title" idx="4294967295"/>
          </p:nvPr>
        </p:nvSpPr>
        <p:spPr>
          <a:xfrm>
            <a:off x="431800" y="434975"/>
            <a:ext cx="8326438" cy="746125"/>
          </a:xfrm>
        </p:spPr>
        <p:txBody>
          <a:bodyPr/>
          <a:lstStyle/>
          <a:p>
            <a:pPr eaLnBrk="1" hangingPunct="1"/>
            <a:endParaRPr lang="ja-JP" altLang="ja-JP"/>
          </a:p>
        </p:txBody>
      </p:sp>
      <p:sp>
        <p:nvSpPr>
          <p:cNvPr id="19461" name="Rectangle 54"/>
          <p:cNvSpPr>
            <a:spLocks noChangeArrowheads="1"/>
          </p:cNvSpPr>
          <p:nvPr/>
        </p:nvSpPr>
        <p:spPr bwMode="auto">
          <a:xfrm>
            <a:off x="223838" y="1278846"/>
            <a:ext cx="8477250"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 typeface="Wingdings" panose="05000000000000000000" pitchFamily="2" charset="2"/>
              <a:buNone/>
            </a:pPr>
            <a:r>
              <a:rPr lang="ja-JP" altLang="en-US" sz="1600" dirty="0"/>
              <a:t>令和</a:t>
            </a:r>
            <a:r>
              <a:rPr lang="en-US" altLang="ja-JP" sz="1600" dirty="0"/>
              <a:t>3</a:t>
            </a:r>
            <a:r>
              <a:rPr lang="ja-JP" altLang="en-US" sz="1600" dirty="0"/>
              <a:t>年</a:t>
            </a:r>
            <a:r>
              <a:rPr lang="en-US" altLang="ja-JP" sz="1600" dirty="0"/>
              <a:t>7</a:t>
            </a:r>
            <a:r>
              <a:rPr lang="ja-JP" altLang="en-US" sz="1600" dirty="0"/>
              <a:t>月</a:t>
            </a:r>
            <a:r>
              <a:rPr lang="en-US" altLang="ja-JP" sz="1600" dirty="0"/>
              <a:t>13</a:t>
            </a:r>
            <a:r>
              <a:rPr lang="ja-JP" altLang="en-US" sz="1600" dirty="0"/>
              <a:t>日付薬生監麻発第</a:t>
            </a:r>
            <a:r>
              <a:rPr lang="en-US" altLang="ja-JP" sz="1600" dirty="0"/>
              <a:t>0713</a:t>
            </a:r>
            <a:r>
              <a:rPr lang="ja-JP" altLang="en-US" sz="1600" dirty="0"/>
              <a:t>第</a:t>
            </a:r>
            <a:r>
              <a:rPr lang="en-US" altLang="ja-JP" sz="1600" dirty="0"/>
              <a:t>12</a:t>
            </a:r>
            <a:r>
              <a:rPr lang="ja-JP" altLang="en-US" sz="1600" dirty="0"/>
              <a:t>号通知　記の第</a:t>
            </a:r>
            <a:r>
              <a:rPr lang="en-US" altLang="ja-JP" sz="1600" dirty="0"/>
              <a:t>2</a:t>
            </a:r>
            <a:r>
              <a:rPr lang="ja-JP" altLang="en-US" sz="1600" dirty="0"/>
              <a:t>章第</a:t>
            </a:r>
            <a:r>
              <a:rPr lang="en-US" altLang="ja-JP" sz="1600" dirty="0"/>
              <a:t>2</a:t>
            </a:r>
            <a:r>
              <a:rPr lang="ja-JP" altLang="en-US" sz="1600" dirty="0"/>
              <a:t>の</a:t>
            </a:r>
            <a:r>
              <a:rPr lang="en-US" altLang="ja-JP" sz="1600" dirty="0"/>
              <a:t>8</a:t>
            </a:r>
          </a:p>
        </p:txBody>
      </p:sp>
      <p:sp>
        <p:nvSpPr>
          <p:cNvPr id="19462" name="Rectangle 59"/>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a:t>調査申請時の添付資料</a:t>
            </a:r>
            <a:endParaRPr lang="ja-JP" altLang="en-US" b="1"/>
          </a:p>
        </p:txBody>
      </p:sp>
      <p:sp>
        <p:nvSpPr>
          <p:cNvPr id="19463" name="Rectangle 89"/>
          <p:cNvSpPr>
            <a:spLocks noChangeArrowheads="1"/>
          </p:cNvSpPr>
          <p:nvPr/>
        </p:nvSpPr>
        <p:spPr bwMode="auto">
          <a:xfrm>
            <a:off x="295275" y="6343650"/>
            <a:ext cx="286385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 typeface="Wingdings" panose="05000000000000000000" pitchFamily="2" charset="2"/>
              <a:buNone/>
            </a:pPr>
            <a:r>
              <a:rPr lang="ja-JP" altLang="en-US" sz="1200"/>
              <a:t>*</a:t>
            </a:r>
            <a:r>
              <a:rPr lang="en-US" altLang="ja-JP" sz="1200"/>
              <a:t>1 </a:t>
            </a:r>
            <a:r>
              <a:rPr lang="ja-JP" altLang="en-US" sz="1200"/>
              <a:t>区分適合性調査の場合は、前者のみ</a:t>
            </a:r>
          </a:p>
          <a:p>
            <a:pPr eaLnBrk="1" hangingPunct="1">
              <a:lnSpc>
                <a:spcPct val="80000"/>
              </a:lnSpc>
              <a:buFont typeface="Wingdings" panose="05000000000000000000" pitchFamily="2" charset="2"/>
              <a:buNone/>
            </a:pPr>
            <a:r>
              <a:rPr lang="ja-JP" altLang="en-US" sz="1200"/>
              <a:t>*</a:t>
            </a:r>
            <a:r>
              <a:rPr lang="en-US" altLang="ja-JP" sz="1200"/>
              <a:t>2 </a:t>
            </a:r>
            <a:r>
              <a:rPr lang="ja-JP" altLang="en-US" sz="1200"/>
              <a:t>区分適合性調査の場合は、過去</a:t>
            </a:r>
            <a:r>
              <a:rPr lang="en-US" altLang="ja-JP" sz="1200"/>
              <a:t>3</a:t>
            </a:r>
            <a:r>
              <a:rPr lang="ja-JP" altLang="en-US" sz="1200"/>
              <a:t>年間</a:t>
            </a:r>
          </a:p>
        </p:txBody>
      </p:sp>
      <p:sp>
        <p:nvSpPr>
          <p:cNvPr id="19464" name="テキスト ボックス 8"/>
          <p:cNvSpPr txBox="1">
            <a:spLocks noChangeArrowheads="1"/>
          </p:cNvSpPr>
          <p:nvPr/>
        </p:nvSpPr>
        <p:spPr bwMode="auto">
          <a:xfrm>
            <a:off x="6421125" y="1317600"/>
            <a:ext cx="22764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latin typeface="+mn-lt"/>
              </a:rPr>
              <a:t>Ⅳ-19〜22 p241〜244</a:t>
            </a:r>
          </a:p>
        </p:txBody>
      </p:sp>
      <p:graphicFrame>
        <p:nvGraphicFramePr>
          <p:cNvPr id="4" name="表 3"/>
          <p:cNvGraphicFramePr>
            <a:graphicFrameLocks noGrp="1"/>
          </p:cNvGraphicFramePr>
          <p:nvPr/>
        </p:nvGraphicFramePr>
        <p:xfrm>
          <a:off x="292100" y="1539875"/>
          <a:ext cx="8589963" cy="4743454"/>
        </p:xfrm>
        <a:graphic>
          <a:graphicData uri="http://schemas.openxmlformats.org/drawingml/2006/table">
            <a:tbl>
              <a:tblPr firstRow="1" bandRow="1">
                <a:tableStyleId>{5940675A-B579-460E-94D1-54222C63F5DA}</a:tableStyleId>
              </a:tblPr>
              <a:tblGrid>
                <a:gridCol w="5623884">
                  <a:extLst>
                    <a:ext uri="{9D8B030D-6E8A-4147-A177-3AD203B41FA5}">
                      <a16:colId xmlns:a16="http://schemas.microsoft.com/office/drawing/2014/main" val="20000"/>
                    </a:ext>
                  </a:extLst>
                </a:gridCol>
                <a:gridCol w="2047165">
                  <a:extLst>
                    <a:ext uri="{9D8B030D-6E8A-4147-A177-3AD203B41FA5}">
                      <a16:colId xmlns:a16="http://schemas.microsoft.com/office/drawing/2014/main" val="20001"/>
                    </a:ext>
                  </a:extLst>
                </a:gridCol>
                <a:gridCol w="471830">
                  <a:extLst>
                    <a:ext uri="{9D8B030D-6E8A-4147-A177-3AD203B41FA5}">
                      <a16:colId xmlns:a16="http://schemas.microsoft.com/office/drawing/2014/main" val="20002"/>
                    </a:ext>
                  </a:extLst>
                </a:gridCol>
                <a:gridCol w="447084">
                  <a:extLst>
                    <a:ext uri="{9D8B030D-6E8A-4147-A177-3AD203B41FA5}">
                      <a16:colId xmlns:a16="http://schemas.microsoft.com/office/drawing/2014/main" val="20003"/>
                    </a:ext>
                  </a:extLst>
                </a:gridCol>
              </a:tblGrid>
              <a:tr h="518132">
                <a:tc>
                  <a:txBody>
                    <a:bodyPr/>
                    <a:lstStyle/>
                    <a:p>
                      <a:endParaRPr kumimoji="1" lang="ja-JP" altLang="en-US" sz="1400" dirty="0"/>
                    </a:p>
                  </a:txBody>
                  <a:tcPr marT="45706" marB="45706"/>
                </a:tc>
                <a:tc>
                  <a:txBody>
                    <a:bodyPr/>
                    <a:lstStyle/>
                    <a:p>
                      <a:r>
                        <a:rPr kumimoji="1" lang="zh-TW" altLang="en-US" sz="1400" dirty="0"/>
                        <a:t>承認申請時、一変承認申請時、輸出届出時</a:t>
                      </a:r>
                    </a:p>
                  </a:txBody>
                  <a:tcPr marT="45706" marB="45706"/>
                </a:tc>
                <a:tc>
                  <a:txBody>
                    <a:bodyPr/>
                    <a:lstStyle/>
                    <a:p>
                      <a:pPr algn="ctr"/>
                      <a:r>
                        <a:rPr kumimoji="1" lang="ja-JP" altLang="en-US" sz="1400" dirty="0"/>
                        <a:t>定期</a:t>
                      </a:r>
                    </a:p>
                  </a:txBody>
                  <a:tcPr marT="45706" marB="45706"/>
                </a:tc>
                <a:tc>
                  <a:txBody>
                    <a:bodyPr/>
                    <a:lstStyle/>
                    <a:p>
                      <a:pPr algn="ctr"/>
                      <a:r>
                        <a:rPr kumimoji="1" lang="ja-JP" altLang="en-US" sz="1400" dirty="0"/>
                        <a:t>区分</a:t>
                      </a:r>
                    </a:p>
                  </a:txBody>
                  <a:tcPr marT="45706" marB="45706"/>
                </a:tc>
                <a:extLst>
                  <a:ext uri="{0D108BD9-81ED-4DB2-BD59-A6C34878D82A}">
                    <a16:rowId xmlns:a16="http://schemas.microsoft.com/office/drawing/2014/main" val="10000"/>
                  </a:ext>
                </a:extLst>
              </a:tr>
              <a:tr h="370719">
                <a:tc>
                  <a:txBody>
                    <a:bodyPr/>
                    <a:lstStyle/>
                    <a:p>
                      <a:r>
                        <a:rPr kumimoji="1" lang="ja-JP" altLang="en-US" sz="1400" dirty="0"/>
                        <a:t>過去</a:t>
                      </a:r>
                      <a:r>
                        <a:rPr kumimoji="1" lang="en-US" altLang="ja-JP" sz="1400" dirty="0"/>
                        <a:t>2</a:t>
                      </a:r>
                      <a:r>
                        <a:rPr kumimoji="1" lang="ja-JP" altLang="en-US" sz="1400" dirty="0"/>
                        <a:t>年以内の適合性調査結果通知書又は調査報告書の写し</a:t>
                      </a:r>
                      <a:r>
                        <a:rPr kumimoji="1" lang="ja-JP" altLang="en-US" sz="1400" baseline="30000" dirty="0"/>
                        <a:t>*</a:t>
                      </a:r>
                      <a:r>
                        <a:rPr kumimoji="1" lang="en-US" altLang="ja-JP" sz="1400" baseline="30000" dirty="0"/>
                        <a:t>1</a:t>
                      </a:r>
                      <a:endParaRPr kumimoji="1" lang="ja-JP" altLang="en-US" sz="1400" baseline="30000" dirty="0"/>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1"/>
                  </a:ext>
                </a:extLst>
              </a:tr>
              <a:tr h="370719">
                <a:tc>
                  <a:txBody>
                    <a:bodyPr/>
                    <a:lstStyle/>
                    <a:p>
                      <a:r>
                        <a:rPr kumimoji="1" lang="ja-JP" altLang="en-US" sz="1400" dirty="0"/>
                        <a:t>承認</a:t>
                      </a:r>
                      <a:r>
                        <a:rPr kumimoji="1" lang="en-US" altLang="ja-JP" sz="1400" dirty="0"/>
                        <a:t>(</a:t>
                      </a:r>
                      <a:r>
                        <a:rPr kumimoji="1" lang="ja-JP" altLang="en-US" sz="1400" dirty="0"/>
                        <a:t>申請</a:t>
                      </a:r>
                      <a:r>
                        <a:rPr kumimoji="1" lang="en-US" altLang="ja-JP" sz="1400" dirty="0"/>
                        <a:t>)</a:t>
                      </a:r>
                      <a:r>
                        <a:rPr kumimoji="1" lang="ja-JP" altLang="en-US" sz="1400" dirty="0"/>
                        <a:t>書</a:t>
                      </a:r>
                      <a:r>
                        <a:rPr kumimoji="1" lang="en-US" altLang="ja-JP" sz="1400" dirty="0"/>
                        <a:t>(</a:t>
                      </a:r>
                      <a:r>
                        <a:rPr kumimoji="1" lang="ja-JP" altLang="en-US" sz="1400" dirty="0"/>
                        <a:t>輸出届書</a:t>
                      </a:r>
                      <a:r>
                        <a:rPr kumimoji="1" lang="en-US" altLang="ja-JP" sz="1400" dirty="0"/>
                        <a:t>)</a:t>
                      </a:r>
                      <a:r>
                        <a:rPr kumimoji="1" lang="ja-JP" altLang="en-US" sz="1400" dirty="0"/>
                        <a:t>の写し</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2"/>
                  </a:ext>
                </a:extLst>
              </a:tr>
              <a:tr h="370719">
                <a:tc>
                  <a:txBody>
                    <a:bodyPr/>
                    <a:lstStyle/>
                    <a:p>
                      <a:r>
                        <a:rPr kumimoji="1" lang="ja-JP" altLang="en-US" sz="1400" dirty="0"/>
                        <a:t>過去</a:t>
                      </a:r>
                      <a:r>
                        <a:rPr kumimoji="1" lang="en-US" altLang="ja-JP" sz="1400" dirty="0"/>
                        <a:t>5</a:t>
                      </a:r>
                      <a:r>
                        <a:rPr kumimoji="1" lang="ja-JP" altLang="en-US" sz="1400" dirty="0"/>
                        <a:t>年間の一変承認書・軽微変更届書の写し</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a:t>
                      </a:r>
                    </a:p>
                  </a:txBody>
                  <a:tcPr marT="45706" marB="45706"/>
                </a:tc>
                <a:extLst>
                  <a:ext uri="{0D108BD9-81ED-4DB2-BD59-A6C34878D82A}">
                    <a16:rowId xmlns:a16="http://schemas.microsoft.com/office/drawing/2014/main" val="10003"/>
                  </a:ext>
                </a:extLst>
              </a:tr>
              <a:tr h="370719">
                <a:tc>
                  <a:txBody>
                    <a:bodyPr/>
                    <a:lstStyle/>
                    <a:p>
                      <a:r>
                        <a:rPr kumimoji="1" lang="ja-JP" altLang="en-US" sz="1400" dirty="0"/>
                        <a:t>代表品目の選定根拠</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a:t>
                      </a:r>
                    </a:p>
                  </a:txBody>
                  <a:tcPr marT="45706" marB="45706"/>
                </a:tc>
                <a:extLst>
                  <a:ext uri="{0D108BD9-81ED-4DB2-BD59-A6C34878D82A}">
                    <a16:rowId xmlns:a16="http://schemas.microsoft.com/office/drawing/2014/main" val="10004"/>
                  </a:ext>
                </a:extLst>
              </a:tr>
              <a:tr h="370719">
                <a:tc>
                  <a:txBody>
                    <a:bodyPr/>
                    <a:lstStyle/>
                    <a:p>
                      <a:r>
                        <a:rPr kumimoji="1" lang="ja-JP" altLang="en-US" sz="1400" dirty="0"/>
                        <a:t>製造する品目リスト、当該品目リストに係る査察履歴</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5"/>
                  </a:ext>
                </a:extLst>
              </a:tr>
              <a:tr h="370719">
                <a:tc>
                  <a:txBody>
                    <a:bodyPr/>
                    <a:lstStyle/>
                    <a:p>
                      <a:r>
                        <a:rPr kumimoji="1" lang="ja-JP" altLang="en-US" sz="1400" dirty="0"/>
                        <a:t>過去</a:t>
                      </a:r>
                      <a:r>
                        <a:rPr kumimoji="1" lang="en-US" altLang="ja-JP" sz="1400" dirty="0"/>
                        <a:t>5</a:t>
                      </a:r>
                      <a:r>
                        <a:rPr kumimoji="1" lang="ja-JP" altLang="en-US" sz="1400" dirty="0"/>
                        <a:t>年間</a:t>
                      </a:r>
                      <a:r>
                        <a:rPr kumimoji="1" lang="ja-JP" altLang="en-US" sz="1400" baseline="30000" dirty="0"/>
                        <a:t>*</a:t>
                      </a:r>
                      <a:r>
                        <a:rPr kumimoji="1" lang="en-US" altLang="ja-JP" sz="1400" baseline="30000" dirty="0"/>
                        <a:t>2</a:t>
                      </a:r>
                      <a:r>
                        <a:rPr kumimoji="1" lang="ja-JP" altLang="en-US" sz="1400" dirty="0"/>
                        <a:t>の申請品目に係る回収の有無（有の場合）</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6"/>
                  </a:ext>
                </a:extLst>
              </a:tr>
              <a:tr h="370719">
                <a:tc>
                  <a:txBody>
                    <a:bodyPr/>
                    <a:lstStyle/>
                    <a:p>
                      <a:r>
                        <a:rPr kumimoji="1" lang="ja-JP" altLang="en-US" sz="1400" dirty="0"/>
                        <a:t>過去</a:t>
                      </a:r>
                      <a:r>
                        <a:rPr kumimoji="1" lang="en-US" altLang="ja-JP" sz="1400" dirty="0"/>
                        <a:t>3</a:t>
                      </a:r>
                      <a:r>
                        <a:rPr kumimoji="1" lang="ja-JP" altLang="en-US" sz="1400" dirty="0"/>
                        <a:t>年間の申請品目に係る</a:t>
                      </a:r>
                      <a:r>
                        <a:rPr kumimoji="1" lang="en-US" altLang="ja-JP" sz="1400" dirty="0"/>
                        <a:t>GMP</a:t>
                      </a:r>
                      <a:r>
                        <a:rPr kumimoji="1" lang="ja-JP" altLang="en-US" sz="1400" dirty="0"/>
                        <a:t>不適合の有無（有の場合：その概要）</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7"/>
                  </a:ext>
                </a:extLst>
              </a:tr>
              <a:tr h="518132">
                <a:tc>
                  <a:txBody>
                    <a:bodyPr/>
                    <a:lstStyle/>
                    <a:p>
                      <a:r>
                        <a:rPr kumimoji="1" lang="ja-JP" altLang="en-US" sz="1400" dirty="0"/>
                        <a:t>過去</a:t>
                      </a:r>
                      <a:r>
                        <a:rPr kumimoji="1" lang="en-US" altLang="ja-JP" sz="1400" dirty="0"/>
                        <a:t>3</a:t>
                      </a:r>
                      <a:r>
                        <a:rPr kumimoji="1" lang="ja-JP" altLang="en-US" sz="1400" dirty="0"/>
                        <a:t>年間の申請品目に係る海外規制当局によるワーニングレター、インポートアラート等の有無（有の場合：その概要）</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8"/>
                  </a:ext>
                </a:extLst>
              </a:tr>
              <a:tr h="370719">
                <a:tc>
                  <a:txBody>
                    <a:bodyPr/>
                    <a:lstStyle/>
                    <a:p>
                      <a:r>
                        <a:rPr kumimoji="1" lang="ja-JP" altLang="en-US" sz="1400" dirty="0"/>
                        <a:t>宣誓書</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09"/>
                  </a:ext>
                </a:extLst>
              </a:tr>
              <a:tr h="370719">
                <a:tc>
                  <a:txBody>
                    <a:bodyPr/>
                    <a:lstStyle/>
                    <a:p>
                      <a:r>
                        <a:rPr kumimoji="1" lang="ja-JP" altLang="en-US" sz="1400" dirty="0"/>
                        <a:t>サイトマスターファイル又は同等の資料</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10"/>
                  </a:ext>
                </a:extLst>
              </a:tr>
              <a:tr h="370719">
                <a:tc>
                  <a:txBody>
                    <a:bodyPr/>
                    <a:lstStyle/>
                    <a:p>
                      <a:r>
                        <a:rPr kumimoji="1" lang="ja-JP" altLang="en-US" sz="1400" dirty="0"/>
                        <a:t>その他、適合性調査権者が必要とする資料</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tc>
                  <a:txBody>
                    <a:bodyPr/>
                    <a:lstStyle/>
                    <a:p>
                      <a:pPr algn="ctr"/>
                      <a:r>
                        <a:rPr kumimoji="1" lang="ja-JP" altLang="en-US" sz="1400" dirty="0"/>
                        <a:t>〇</a:t>
                      </a:r>
                    </a:p>
                  </a:txBody>
                  <a:tcPr marT="45706" marB="45706"/>
                </a:tc>
                <a:extLst>
                  <a:ext uri="{0D108BD9-81ED-4DB2-BD59-A6C34878D82A}">
                    <a16:rowId xmlns:a16="http://schemas.microsoft.com/office/drawing/2014/main" val="1001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1507"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4DB14D9-4369-456F-B687-2589311CE72C}" type="slidenum">
              <a:rPr kumimoji="0" lang="en-US" altLang="ja-JP" sz="1200">
                <a:latin typeface="Arial Black" panose="020B0A04020102020204" pitchFamily="34" charset="0"/>
              </a:rPr>
              <a:pPr>
                <a:spcBef>
                  <a:spcPct val="0"/>
                </a:spcBef>
                <a:buClrTx/>
                <a:buSzTx/>
                <a:buFontTx/>
                <a:buNone/>
              </a:pPr>
              <a:t>9</a:t>
            </a:fld>
            <a:endParaRPr kumimoji="0" lang="en-US" altLang="ja-JP" sz="1200">
              <a:latin typeface="Arial Black" panose="020B0A04020102020204" pitchFamily="34" charset="0"/>
            </a:endParaRPr>
          </a:p>
        </p:txBody>
      </p:sp>
      <p:sp>
        <p:nvSpPr>
          <p:cNvPr id="21508" name="Rectangle 2"/>
          <p:cNvSpPr>
            <a:spLocks noGrp="1" noChangeArrowheads="1"/>
          </p:cNvSpPr>
          <p:nvPr>
            <p:ph type="title" idx="4294967295"/>
          </p:nvPr>
        </p:nvSpPr>
        <p:spPr>
          <a:xfrm>
            <a:off x="431800" y="434975"/>
            <a:ext cx="8326438" cy="746125"/>
          </a:xfrm>
        </p:spPr>
        <p:txBody>
          <a:bodyPr/>
          <a:lstStyle/>
          <a:p>
            <a:pPr eaLnBrk="1" hangingPunct="1"/>
            <a:endParaRPr lang="ja-JP" altLang="ja-JP"/>
          </a:p>
        </p:txBody>
      </p:sp>
      <p:sp>
        <p:nvSpPr>
          <p:cNvPr id="21509" name="Rectangle 59"/>
          <p:cNvSpPr>
            <a:spLocks noChangeArrowheads="1"/>
          </p:cNvSpPr>
          <p:nvPr/>
        </p:nvSpPr>
        <p:spPr bwMode="auto">
          <a:xfrm>
            <a:off x="468000" y="514800"/>
            <a:ext cx="8229600" cy="7540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a:t>調査申請時の添付資料</a:t>
            </a:r>
            <a:endParaRPr lang="ja-JP" altLang="en-US" b="1"/>
          </a:p>
        </p:txBody>
      </p:sp>
      <p:sp>
        <p:nvSpPr>
          <p:cNvPr id="21510" name="テキスト ボックス 8"/>
          <p:cNvSpPr txBox="1">
            <a:spLocks noChangeArrowheads="1"/>
          </p:cNvSpPr>
          <p:nvPr/>
        </p:nvSpPr>
        <p:spPr bwMode="auto">
          <a:xfrm>
            <a:off x="6421125" y="1317600"/>
            <a:ext cx="22764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Ⅳ-20 p242</a:t>
            </a:r>
          </a:p>
        </p:txBody>
      </p:sp>
      <p:sp>
        <p:nvSpPr>
          <p:cNvPr id="21511" name="Rectangle 88"/>
          <p:cNvSpPr>
            <a:spLocks noChangeArrowheads="1"/>
          </p:cNvSpPr>
          <p:nvPr/>
        </p:nvSpPr>
        <p:spPr bwMode="auto">
          <a:xfrm>
            <a:off x="295275" y="1889125"/>
            <a:ext cx="8712200" cy="1355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 typeface="Wingdings" panose="05000000000000000000" pitchFamily="2" charset="2"/>
              <a:buChar char="l"/>
            </a:pPr>
            <a:r>
              <a:rPr lang="ja-JP" altLang="en-US" sz="2400" dirty="0"/>
              <a:t>調査権者が総合機構の場合、下記の資料も申請時に提出する</a:t>
            </a:r>
          </a:p>
          <a:p>
            <a:pPr lvl="1" eaLnBrk="1" hangingPunct="1">
              <a:lnSpc>
                <a:spcPct val="80000"/>
              </a:lnSpc>
              <a:buFont typeface="Wingdings" panose="05000000000000000000" pitchFamily="2" charset="2"/>
              <a:buChar char="l"/>
            </a:pPr>
            <a:r>
              <a:rPr lang="ja-JP" altLang="en-US" sz="2400" dirty="0"/>
              <a:t>調査対象品目等に関する概要（様式１）</a:t>
            </a:r>
          </a:p>
          <a:p>
            <a:pPr lvl="1" eaLnBrk="1" hangingPunct="1">
              <a:lnSpc>
                <a:spcPct val="80000"/>
              </a:lnSpc>
              <a:buFont typeface="Wingdings" panose="05000000000000000000" pitchFamily="2" charset="2"/>
              <a:buChar char="l"/>
            </a:pPr>
            <a:r>
              <a:rPr lang="ja-JP" altLang="en-US" sz="2400" dirty="0"/>
              <a:t>医薬品製造所概要</a:t>
            </a:r>
          </a:p>
          <a:p>
            <a:pPr lvl="1" eaLnBrk="1" hangingPunct="1">
              <a:lnSpc>
                <a:spcPct val="80000"/>
              </a:lnSpc>
              <a:buFont typeface="Wingdings" panose="05000000000000000000" pitchFamily="2" charset="2"/>
              <a:buNone/>
            </a:pPr>
            <a:r>
              <a:rPr lang="ja-JP" altLang="en-US" sz="2400" dirty="0"/>
              <a:t>　　　（国内：様式２、外国：様式３）</a:t>
            </a:r>
            <a:endParaRPr lang="ja-JP" altLang="ja-JP" sz="2400" dirty="0"/>
          </a:p>
        </p:txBody>
      </p:sp>
      <p:sp>
        <p:nvSpPr>
          <p:cNvPr id="21512" name="Rectangle 89"/>
          <p:cNvSpPr>
            <a:spLocks noChangeArrowheads="1"/>
          </p:cNvSpPr>
          <p:nvPr/>
        </p:nvSpPr>
        <p:spPr bwMode="auto">
          <a:xfrm>
            <a:off x="295275" y="3748088"/>
            <a:ext cx="8391525" cy="2201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 typeface="Wingdings" panose="05000000000000000000" pitchFamily="2" charset="2"/>
              <a:buChar char="l"/>
            </a:pPr>
            <a:r>
              <a:rPr lang="ja-JP" altLang="en-US" sz="2400"/>
              <a:t>外国製造所の場合、下記の資料も提出する</a:t>
            </a:r>
          </a:p>
          <a:p>
            <a:pPr lvl="1" eaLnBrk="1" hangingPunct="1">
              <a:lnSpc>
                <a:spcPct val="80000"/>
              </a:lnSpc>
              <a:buFont typeface="Wingdings" panose="05000000000000000000" pitchFamily="2" charset="2"/>
              <a:buChar char="l"/>
            </a:pPr>
            <a:r>
              <a:rPr lang="ja-JP" altLang="en-US" sz="2400"/>
              <a:t>（</a:t>
            </a:r>
            <a:r>
              <a:rPr lang="en-US" altLang="ja-JP" sz="2400"/>
              <a:t>MRA</a:t>
            </a:r>
            <a:r>
              <a:rPr lang="ja-JP" altLang="en-US" sz="2400"/>
              <a:t>、</a:t>
            </a:r>
            <a:r>
              <a:rPr lang="en-US" altLang="ja-JP" sz="2400"/>
              <a:t>MOU</a:t>
            </a:r>
            <a:r>
              <a:rPr lang="ja-JP" altLang="en-US" sz="2400"/>
              <a:t>対象品目）相手国等の適合性証明書</a:t>
            </a:r>
          </a:p>
          <a:p>
            <a:pPr lvl="1" eaLnBrk="1" hangingPunct="1">
              <a:lnSpc>
                <a:spcPct val="80000"/>
              </a:lnSpc>
              <a:buFont typeface="Wingdings" panose="05000000000000000000" pitchFamily="2" charset="2"/>
              <a:buNone/>
            </a:pPr>
            <a:r>
              <a:rPr lang="ja-JP" altLang="en-US" sz="2400"/>
              <a:t>　　又は</a:t>
            </a:r>
            <a:r>
              <a:rPr lang="en-US" altLang="ja-JP" sz="2400"/>
              <a:t>GMP</a:t>
            </a:r>
            <a:r>
              <a:rPr lang="ja-JP" altLang="en-US" sz="2400"/>
              <a:t>調査報告書の写し等</a:t>
            </a:r>
          </a:p>
          <a:p>
            <a:pPr lvl="1" eaLnBrk="1" hangingPunct="1">
              <a:lnSpc>
                <a:spcPct val="80000"/>
              </a:lnSpc>
              <a:buFont typeface="Wingdings" panose="05000000000000000000" pitchFamily="2" charset="2"/>
              <a:buChar char="l"/>
            </a:pPr>
            <a:r>
              <a:rPr lang="en-US" altLang="ja-JP" sz="2400"/>
              <a:t>WHO</a:t>
            </a:r>
            <a:r>
              <a:rPr lang="zh-TW" altLang="en-US" sz="2400"/>
              <a:t>証明書</a:t>
            </a:r>
            <a:endParaRPr lang="zh-TW" altLang="ja-JP" sz="2400"/>
          </a:p>
          <a:p>
            <a:pPr lvl="1" eaLnBrk="1" hangingPunct="1">
              <a:lnSpc>
                <a:spcPct val="80000"/>
              </a:lnSpc>
              <a:buFont typeface="Wingdings" panose="05000000000000000000" pitchFamily="2" charset="2"/>
              <a:buChar char="l"/>
            </a:pPr>
            <a:r>
              <a:rPr lang="ja-JP" altLang="en-US" sz="2400"/>
              <a:t>その国の当局による適合性証明書等</a:t>
            </a:r>
          </a:p>
        </p:txBody>
      </p:sp>
    </p:spTree>
  </p:cSld>
  <p:clrMapOvr>
    <a:masterClrMapping/>
  </p:clrMapOvr>
</p:sld>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CC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1" lang="ja-JP" altLang="en-US" sz="4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CC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1" lang="ja-JP" altLang="en-US" sz="40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5165</TotalTime>
  <Words>4502</Words>
  <Application>Microsoft Office PowerPoint</Application>
  <PresentationFormat>画面に合わせる (4:3)</PresentationFormat>
  <Paragraphs>382</Paragraphs>
  <Slides>17</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Arial</vt:lpstr>
      <vt:lpstr>Arial Black</vt:lpstr>
      <vt:lpstr>Calibri</vt:lpstr>
      <vt:lpstr>Times New Roman</vt:lpstr>
      <vt:lpstr>Wingdings</vt:lpstr>
      <vt:lpstr>原薬工　報告</vt:lpstr>
      <vt:lpstr>ＧＭＰ適合性の調査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一般用医薬品の承認審査</dc:title>
  <dc:creator>E923120</dc:creator>
  <cp:lastModifiedBy>Katsura Chemical</cp:lastModifiedBy>
  <cp:revision>173</cp:revision>
  <cp:lastPrinted>2024-01-18T10:38:17Z</cp:lastPrinted>
  <dcterms:created xsi:type="dcterms:W3CDTF">2004-08-17T06:39:06Z</dcterms:created>
  <dcterms:modified xsi:type="dcterms:W3CDTF">2024-03-05T03:08:10Z</dcterms:modified>
</cp:coreProperties>
</file>