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2"/>
  </p:notesMasterIdLst>
  <p:handoutMasterIdLst>
    <p:handoutMasterId r:id="rId13"/>
  </p:handoutMasterIdLst>
  <p:sldIdLst>
    <p:sldId id="313" r:id="rId2"/>
    <p:sldId id="314" r:id="rId3"/>
    <p:sldId id="316" r:id="rId4"/>
    <p:sldId id="318" r:id="rId5"/>
    <p:sldId id="317" r:id="rId6"/>
    <p:sldId id="319" r:id="rId7"/>
    <p:sldId id="320" r:id="rId8"/>
    <p:sldId id="321" r:id="rId9"/>
    <p:sldId id="322" r:id="rId10"/>
    <p:sldId id="323" r:id="rId11"/>
  </p:sldIdLst>
  <p:sldSz cx="9144000" cy="6858000" type="screen4x3"/>
  <p:notesSz cx="6807200" cy="9939338"/>
  <p:defaultTextStyle>
    <a:defPPr>
      <a:defRPr lang="ja-JP"/>
    </a:defPPr>
    <a:lvl1pPr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66"/>
    <a:srgbClr val="FFFF66"/>
    <a:srgbClr val="FF9900"/>
    <a:srgbClr val="FFFF00"/>
    <a:srgbClr val="F9FECC"/>
    <a:srgbClr val="07C8C8"/>
    <a:srgbClr val="44E8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91" autoAdjust="0"/>
    <p:restoredTop sz="73054" autoAdjust="0"/>
  </p:normalViewPr>
  <p:slideViewPr>
    <p:cSldViewPr snapToGrid="0">
      <p:cViewPr varScale="1">
        <p:scale>
          <a:sx n="66" d="100"/>
          <a:sy n="66" d="100"/>
        </p:scale>
        <p:origin x="46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12"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defTabSz="914076"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1" name="Rectangle 3"/>
          <p:cNvSpPr>
            <a:spLocks noGrp="1" noChangeArrowheads="1"/>
          </p:cNvSpPr>
          <p:nvPr>
            <p:ph type="dt" sz="quarter" idx="1"/>
          </p:nvPr>
        </p:nvSpPr>
        <p:spPr bwMode="auto">
          <a:xfrm>
            <a:off x="3857625"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algn="r" defTabSz="914076"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2" name="Rectangle 4"/>
          <p:cNvSpPr>
            <a:spLocks noGrp="1" noChangeArrowheads="1"/>
          </p:cNvSpPr>
          <p:nvPr>
            <p:ph type="ftr" sz="quarter" idx="2"/>
          </p:nvPr>
        </p:nvSpPr>
        <p:spPr bwMode="auto">
          <a:xfrm>
            <a:off x="0" y="9442450"/>
            <a:ext cx="2949575" cy="496888"/>
          </a:xfrm>
          <a:prstGeom prst="rect">
            <a:avLst/>
          </a:prstGeom>
          <a:noFill/>
          <a:ln>
            <a:noFill/>
          </a:ln>
          <a:effectLst/>
        </p:spPr>
        <p:txBody>
          <a:bodyPr vert="horz" wrap="square" lIns="91432" tIns="45716" rIns="91432" bIns="45716" numCol="1" anchor="b" anchorCtr="0" compatLnSpc="1">
            <a:prstTxWarp prst="textNoShape">
              <a:avLst/>
            </a:prstTxWarp>
          </a:bodyPr>
          <a:lstStyle>
            <a:lvl1pPr defTabSz="914076"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3" name="Rectangle 5"/>
          <p:cNvSpPr>
            <a:spLocks noGrp="1" noChangeArrowheads="1"/>
          </p:cNvSpPr>
          <p:nvPr>
            <p:ph type="sldNum" sz="quarter" idx="3"/>
          </p:nvPr>
        </p:nvSpPr>
        <p:spPr bwMode="auto">
          <a:xfrm>
            <a:off x="3857625" y="9442450"/>
            <a:ext cx="2949575" cy="496888"/>
          </a:xfrm>
          <a:prstGeom prst="rect">
            <a:avLst/>
          </a:prstGeom>
          <a:noFill/>
          <a:ln>
            <a:noFill/>
          </a:ln>
          <a:effectLst/>
        </p:spPr>
        <p:txBody>
          <a:bodyPr vert="horz" wrap="square" lIns="91432" tIns="45716" rIns="91432" bIns="45716" numCol="1" anchor="b" anchorCtr="0" compatLnSpc="1">
            <a:prstTxWarp prst="textNoShape">
              <a:avLst/>
            </a:prstTxWarp>
          </a:bodyPr>
          <a:lstStyle>
            <a:lvl1pPr algn="r" defTabSz="912813" eaLnBrk="1" hangingPunct="1">
              <a:defRPr sz="1200">
                <a:latin typeface="Times New Roman" panose="02020603050405020304" pitchFamily="18" charset="0"/>
              </a:defRPr>
            </a:lvl1pPr>
          </a:lstStyle>
          <a:p>
            <a:pPr>
              <a:defRPr/>
            </a:pPr>
            <a:fld id="{B8269E44-9357-49AC-B7F5-FFF853E5E6D3}"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defTabSz="914076"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67"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91432" tIns="45716" rIns="91432" bIns="45716" numCol="1" anchor="t" anchorCtr="0" compatLnSpc="1">
            <a:prstTxWarp prst="textNoShape">
              <a:avLst/>
            </a:prstTxWarp>
          </a:bodyPr>
          <a:lstStyle>
            <a:lvl1pPr algn="r" defTabSz="914076"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1038" y="4721225"/>
            <a:ext cx="5445125" cy="4471988"/>
          </a:xfrm>
          <a:prstGeom prst="rect">
            <a:avLst/>
          </a:prstGeom>
          <a:noFill/>
          <a:ln>
            <a:noFill/>
          </a:ln>
          <a:effectLst/>
        </p:spPr>
        <p:txBody>
          <a:bodyPr vert="horz" wrap="square" lIns="91432" tIns="45716" rIns="91432" bIns="4571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91432" tIns="45716" rIns="91432" bIns="45716" numCol="1" anchor="b" anchorCtr="0" compatLnSpc="1">
            <a:prstTxWarp prst="textNoShape">
              <a:avLst/>
            </a:prstTxWarp>
          </a:bodyPr>
          <a:lstStyle>
            <a:lvl1pPr defTabSz="914076"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71"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91432" tIns="45716" rIns="91432" bIns="45716" numCol="1" anchor="b" anchorCtr="0" compatLnSpc="1">
            <a:prstTxWarp prst="textNoShape">
              <a:avLst/>
            </a:prstTxWarp>
          </a:bodyPr>
          <a:lstStyle>
            <a:lvl1pPr algn="r" defTabSz="912813" eaLnBrk="1" hangingPunct="1">
              <a:defRPr sz="1200">
                <a:latin typeface="Times New Roman" panose="02020603050405020304" pitchFamily="18" charset="0"/>
              </a:defRPr>
            </a:lvl1pPr>
          </a:lstStyle>
          <a:p>
            <a:pPr>
              <a:defRPr/>
            </a:pPr>
            <a:fld id="{3CE4201A-C88D-47E9-8965-9C8B993E831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noChangeArrowheads="1"/>
          </p:cNvSpPr>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nchor="b"/>
          <a:lstStyle>
            <a:lvl1pPr defTabSz="94615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461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4615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4615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4615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4615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4615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4615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4615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0"/>
              </a:spcBef>
            </a:pPr>
            <a:fld id="{B64AE5DC-B9AA-4911-8092-5BCAB9B8C451}" type="slidenum">
              <a:rPr lang="en-US" altLang="ja-JP">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この資料では、原薬を含む医薬品を輸出する際の薬事業務、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・医薬品の輸出の概要</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・行わなければならない届出や申請業務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a:t>
            </a:r>
            <a:r>
              <a:rPr lang="zh-TW" altLang="en-US">
                <a:latin typeface="ＭＳ Ｐ明朝" panose="02020600040205080304" pitchFamily="18" charset="-128"/>
              </a:rPr>
              <a:t>輸出用医薬品製造等（輸入）届書</a:t>
            </a:r>
            <a:r>
              <a:rPr lang="ja-JP" altLang="en-US">
                <a:latin typeface="ＭＳ Ｐ明朝" panose="02020600040205080304" pitchFamily="18" charset="-128"/>
              </a:rPr>
              <a:t>の記載内容</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・ＧＭＰ証明書の発行申請</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について説明します。</a:t>
            </a:r>
            <a:endParaRPr lang="en-US" altLang="ja-JP">
              <a:latin typeface="ＭＳ Ｐ明朝" panose="02020600040205080304" pitchFamily="18"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543199FC-B4E5-4E6F-99DE-69159DE6DE9A}" type="slidenum">
              <a:rPr lang="en-US" altLang="ja-JP" smtClean="0">
                <a:solidFill>
                  <a:srgbClr val="000000"/>
                </a:solidFill>
                <a:ea typeface="ＭＳ Ｐゴシック" panose="020B0600070205080204" pitchFamily="50" charset="-128"/>
              </a:rPr>
              <a:pPr>
                <a:spcBef>
                  <a:spcPct val="0"/>
                </a:spcBef>
              </a:pPr>
              <a:t>10</a:t>
            </a:fld>
            <a:endParaRPr lang="en-US" altLang="ja-JP">
              <a:solidFill>
                <a:srgbClr val="000000"/>
              </a:solidFill>
              <a:ea typeface="ＭＳ Ｐゴシック" panose="020B0600070205080204" pitchFamily="50"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sz="1000" dirty="0">
                <a:latin typeface="ＭＳ Ｐ明朝" panose="02020600040205080304" pitchFamily="18" charset="-128"/>
              </a:rPr>
              <a:t>提出された文書は、総合機構により調査確認をうけた後、厚労省の担当課（室）にて、スライドに示されるような証明書が発行されます。</a:t>
            </a:r>
            <a:endParaRPr lang="en-US" altLang="ja-JP" sz="1000" dirty="0">
              <a:latin typeface="ＭＳ Ｐ明朝" panose="02020600040205080304" pitchFamily="18" charset="-128"/>
            </a:endParaRPr>
          </a:p>
          <a:p>
            <a:pPr eaLnBrk="1" hangingPunct="1"/>
            <a:r>
              <a:rPr lang="ja-JP" altLang="en-US" sz="1000" dirty="0">
                <a:latin typeface="ＭＳ Ｐ明朝" panose="02020600040205080304" pitchFamily="18" charset="-128"/>
              </a:rPr>
              <a:t>原則として証明書は、総合機構を経由して申請者へ発給されます。</a:t>
            </a:r>
            <a:endParaRPr lang="en-US" altLang="ja-JP" sz="1000" dirty="0">
              <a:latin typeface="ＭＳ Ｐ明朝" panose="02020600040205080304" pitchFamily="18" charset="-128"/>
            </a:endParaRPr>
          </a:p>
          <a:p>
            <a:pPr eaLnBrk="1" hangingPunct="1"/>
            <a:endParaRPr lang="en-US" altLang="ja-JP" sz="1000" dirty="0">
              <a:latin typeface="ＭＳ Ｐ明朝" panose="02020600040205080304" pitchFamily="18" charset="-128"/>
            </a:endParaRPr>
          </a:p>
          <a:p>
            <a:pPr eaLnBrk="1" hangingPunct="1"/>
            <a:r>
              <a:rPr lang="ja-JP" altLang="en-US" sz="1000" dirty="0">
                <a:latin typeface="ＭＳ Ｐ明朝" panose="02020600040205080304" pitchFamily="18" charset="-128"/>
              </a:rPr>
              <a:t>輸出に関する説明は以上です。</a:t>
            </a:r>
            <a:endParaRPr lang="en-US" altLang="ja-JP" sz="1000" dirty="0">
              <a:latin typeface="ＭＳ Ｐ明朝" panose="02020600040205080304"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0E337AA-4BBA-4F71-BACD-82F430EFF7F4}"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まずはじめに、輸出用医薬品の概要です。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輸出用医薬品は、医薬品医療機器法上、国内流通医薬品に適用される規定が一部免除される特例が設けられています。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免除対象は、販売、授与、貯蔵、陳列に関することですが、常識的に免除不可能な事項以外の内容について免除されることになります。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免除不可能な事項としては、毒劇薬を</a:t>
            </a:r>
            <a:r>
              <a:rPr lang="en-US" altLang="ja-JP">
                <a:latin typeface="ＭＳ Ｐ明朝" panose="02020600040205080304" pitchFamily="18" charset="-128"/>
              </a:rPr>
              <a:t>14</a:t>
            </a:r>
            <a:r>
              <a:rPr lang="ja-JP" altLang="en-US">
                <a:latin typeface="ＭＳ Ｐ明朝" panose="02020600040205080304" pitchFamily="18" charset="-128"/>
              </a:rPr>
              <a:t>歳未満に交付不可、異物混入品や汚染医薬品の販売禁止、模造品の販売・授与禁止などがあります。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56E47CAC-732D-47C2-AFD1-DDCD7A016924}" type="slidenum">
              <a:rPr lang="en-US" altLang="ja-JP" smtClean="0">
                <a:solidFill>
                  <a:srgbClr val="000000"/>
                </a:solidFill>
                <a:ea typeface="ＭＳ Ｐゴシック" panose="020B0600070205080204" pitchFamily="50" charset="-128"/>
              </a:rPr>
              <a:pPr>
                <a:spcBef>
                  <a:spcPct val="0"/>
                </a:spcBef>
              </a:pPr>
              <a:t>3</a:t>
            </a:fld>
            <a:endParaRPr lang="en-US" altLang="ja-JP">
              <a:solidFill>
                <a:srgbClr val="000000"/>
              </a:solidFill>
              <a:ea typeface="ＭＳ Ｐゴシック" panose="020B0600070205080204" pitchFamily="50" charset="-128"/>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②輸出用医薬品を製造、または輸入しようとする場合には、事前に総合機構を経由して厚生労働省に届け出を行う必要があります。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③輸出用医薬品の製造業者で</a:t>
            </a:r>
            <a:r>
              <a:rPr lang="en-US" altLang="ja-JP">
                <a:latin typeface="ＭＳ Ｐ明朝" panose="02020600040205080304" pitchFamily="18" charset="-128"/>
              </a:rPr>
              <a:t>GMP</a:t>
            </a:r>
            <a:r>
              <a:rPr lang="ja-JP" altLang="en-US">
                <a:latin typeface="ＭＳ Ｐ明朝" panose="02020600040205080304" pitchFamily="18" charset="-128"/>
              </a:rPr>
              <a:t>証明書の取得の必要性がある場合は、製造をしようとするとき、及び定期調査として</a:t>
            </a:r>
            <a:r>
              <a:rPr lang="en-US" altLang="ja-JP">
                <a:latin typeface="ＭＳ Ｐ明朝" panose="02020600040205080304" pitchFamily="18" charset="-128"/>
              </a:rPr>
              <a:t>5</a:t>
            </a:r>
            <a:r>
              <a:rPr lang="ja-JP" altLang="en-US">
                <a:latin typeface="ＭＳ Ｐ明朝" panose="02020600040205080304" pitchFamily="18" charset="-128"/>
              </a:rPr>
              <a:t>年毎に</a:t>
            </a:r>
            <a:r>
              <a:rPr lang="en-US" altLang="ja-JP">
                <a:latin typeface="ＭＳ Ｐ明朝" panose="02020600040205080304" pitchFamily="18" charset="-128"/>
              </a:rPr>
              <a:t>GMP</a:t>
            </a:r>
            <a:r>
              <a:rPr lang="ja-JP" altLang="en-US">
                <a:latin typeface="ＭＳ Ｐ明朝" panose="02020600040205080304" pitchFamily="18" charset="-128"/>
              </a:rPr>
              <a:t>適合性調査を受ける必要があります。ただし、厚生労働省に</a:t>
            </a:r>
            <a:r>
              <a:rPr lang="en-US" altLang="ja-JP">
                <a:latin typeface="ＭＳ Ｐ明朝" panose="02020600040205080304" pitchFamily="18" charset="-128"/>
              </a:rPr>
              <a:t>GMP</a:t>
            </a:r>
            <a:r>
              <a:rPr lang="ja-JP" altLang="en-US">
                <a:latin typeface="ＭＳ Ｐ明朝" panose="02020600040205080304" pitchFamily="18" charset="-128"/>
              </a:rPr>
              <a:t>証明書を発行してもらうためには、対象医薬品に関して、</a:t>
            </a:r>
            <a:r>
              <a:rPr lang="en-US" altLang="ja-JP">
                <a:latin typeface="ＭＳ Ｐ明朝" panose="02020600040205080304" pitchFamily="18" charset="-128"/>
              </a:rPr>
              <a:t>2</a:t>
            </a:r>
            <a:r>
              <a:rPr lang="ja-JP" altLang="en-US">
                <a:latin typeface="ＭＳ Ｐ明朝" panose="02020600040205080304" pitchFamily="18" charset="-128"/>
              </a:rPr>
              <a:t>年以内に行政による</a:t>
            </a:r>
            <a:r>
              <a:rPr lang="en-US" altLang="ja-JP">
                <a:latin typeface="ＭＳ Ｐ明朝" panose="02020600040205080304" pitchFamily="18" charset="-128"/>
              </a:rPr>
              <a:t>GMP</a:t>
            </a:r>
            <a:r>
              <a:rPr lang="ja-JP" altLang="en-US">
                <a:latin typeface="ＭＳ Ｐ明朝" panose="02020600040205080304" pitchFamily="18" charset="-128"/>
              </a:rPr>
              <a:t>適合性調査に適合している必要があるため、</a:t>
            </a:r>
            <a:r>
              <a:rPr lang="en-US" altLang="ja-JP">
                <a:latin typeface="ＭＳ Ｐ明朝" panose="02020600040205080304" pitchFamily="18" charset="-128"/>
              </a:rPr>
              <a:t>GMP</a:t>
            </a:r>
            <a:r>
              <a:rPr lang="ja-JP" altLang="en-US">
                <a:latin typeface="ＭＳ Ｐ明朝" panose="02020600040205080304" pitchFamily="18" charset="-128"/>
              </a:rPr>
              <a:t>証明書の発行が必要な場合は、</a:t>
            </a:r>
            <a:r>
              <a:rPr lang="en-US" altLang="ja-JP">
                <a:latin typeface="ＭＳ Ｐ明朝" panose="02020600040205080304" pitchFamily="18" charset="-128"/>
              </a:rPr>
              <a:t>2</a:t>
            </a:r>
            <a:r>
              <a:rPr lang="ja-JP" altLang="en-US">
                <a:latin typeface="ＭＳ Ｐ明朝" panose="02020600040205080304" pitchFamily="18" charset="-128"/>
              </a:rPr>
              <a:t>年毎に医薬品の種類によって総合機構または製造所の所在する都道府県による</a:t>
            </a:r>
            <a:r>
              <a:rPr lang="en-US" altLang="ja-JP">
                <a:latin typeface="ＭＳ Ｐ明朝" panose="02020600040205080304" pitchFamily="18" charset="-128"/>
              </a:rPr>
              <a:t>GMP</a:t>
            </a:r>
            <a:r>
              <a:rPr lang="ja-JP" altLang="en-US">
                <a:latin typeface="ＭＳ Ｐ明朝" panose="02020600040205080304" pitchFamily="18" charset="-128"/>
              </a:rPr>
              <a:t>適合性調査を受審することが推奨されます。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また、輸出用医薬品</a:t>
            </a:r>
            <a:r>
              <a:rPr lang="en-US" altLang="ja-JP">
                <a:latin typeface="ＭＳ Ｐ明朝" panose="02020600040205080304" pitchFamily="18" charset="-128"/>
              </a:rPr>
              <a:t>GMP</a:t>
            </a:r>
            <a:r>
              <a:rPr lang="ja-JP" altLang="en-US">
                <a:latin typeface="ＭＳ Ｐ明朝" panose="02020600040205080304" pitchFamily="18" charset="-128"/>
              </a:rPr>
              <a:t>適合性調査の申請者は製造業者です。</a:t>
            </a:r>
            <a:endParaRPr lang="en-US" altLang="ja-JP">
              <a:latin typeface="ＭＳ Ｐ明朝" panose="02020600040205080304" pitchFamily="18"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B6C0E0E-917F-4B5C-ACEE-3BD2C6346134}" type="slidenum">
              <a:rPr lang="en-US" altLang="ja-JP" smtClean="0">
                <a:solidFill>
                  <a:srgbClr val="000000"/>
                </a:solidFill>
                <a:ea typeface="ＭＳ Ｐゴシック" panose="020B0600070205080204" pitchFamily="50" charset="-128"/>
              </a:rPr>
              <a:pPr>
                <a:spcBef>
                  <a:spcPct val="0"/>
                </a:spcBef>
              </a:pPr>
              <a:t>4</a:t>
            </a:fld>
            <a:endParaRPr lang="en-US" altLang="ja-JP">
              <a:solidFill>
                <a:srgbClr val="000000"/>
              </a:solidFill>
              <a:ea typeface="ＭＳ Ｐゴシック" panose="020B0600070205080204" pitchFamily="50" charset="-128"/>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このスライドは輸出用医薬品の製造または輸入の届出フローです。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輸出用医薬品は、国内流通医薬品と同形態の製剤や商用外品である治験薬、試験研究用サンプル、輸入品返品、見本等を輸出する場合を除いて、</a:t>
            </a:r>
            <a:endParaRPr lang="en-US" altLang="ja-JP">
              <a:latin typeface="ＭＳ Ｐ明朝" panose="02020600040205080304" pitchFamily="18" charset="-128"/>
            </a:endParaRPr>
          </a:p>
          <a:p>
            <a:pPr eaLnBrk="1" hangingPunct="1"/>
            <a:r>
              <a:rPr lang="zh-TW" altLang="en-US">
                <a:latin typeface="ＭＳ Ｐ明朝" panose="02020600040205080304" pitchFamily="18" charset="-128"/>
              </a:rPr>
              <a:t>輸出用医薬品製造等（輸入）届書</a:t>
            </a:r>
            <a:r>
              <a:rPr lang="ja-JP" altLang="en-US">
                <a:latin typeface="ＭＳ Ｐ明朝" panose="02020600040205080304" pitchFamily="18" charset="-128"/>
              </a:rPr>
              <a:t>（輸出届）を総合機構を経由して厚生労働省に提出しなくてはなりません。</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solidFill>
                  <a:srgbClr val="FF0000"/>
                </a:solidFill>
                <a:latin typeface="ＭＳ Ｐ明朝" panose="02020600040205080304" pitchFamily="18" charset="-128"/>
              </a:rPr>
              <a:t>輸出届は、輸出証明の発給や輸出用医薬品</a:t>
            </a:r>
            <a:r>
              <a:rPr lang="en-US" altLang="ja-JP">
                <a:solidFill>
                  <a:srgbClr val="FF0000"/>
                </a:solidFill>
                <a:latin typeface="ＭＳ Ｐ明朝" panose="02020600040205080304" pitchFamily="18" charset="-128"/>
              </a:rPr>
              <a:t>/</a:t>
            </a:r>
            <a:r>
              <a:rPr lang="ja-JP" altLang="en-US">
                <a:solidFill>
                  <a:srgbClr val="FF0000"/>
                </a:solidFill>
                <a:latin typeface="ＭＳ Ｐ明朝" panose="02020600040205080304" pitchFamily="18" charset="-128"/>
              </a:rPr>
              <a:t>医薬部外品の適合性調査 等の関連手続の要否及び処理期間を十分に考慮したうえで、輸出開始 前の適切な時期に届け出る必要があります。</a:t>
            </a:r>
            <a:endParaRPr lang="en-US" altLang="ja-JP">
              <a:solidFill>
                <a:srgbClr val="FF0000"/>
              </a:solidFill>
              <a:latin typeface="ＭＳ Ｐ明朝" panose="02020600040205080304" pitchFamily="18" charset="-128"/>
            </a:endParaRPr>
          </a:p>
          <a:p>
            <a:pPr eaLnBrk="1" hangingPunct="1"/>
            <a:r>
              <a:rPr lang="ja-JP" altLang="en-US">
                <a:latin typeface="ＭＳ Ｐ明朝" panose="02020600040205080304" pitchFamily="18" charset="-128"/>
              </a:rPr>
              <a:t>商用外品である治験薬、試験研究用サンプル、輸入品返品、見本等サンプル、国内</a:t>
            </a:r>
            <a:r>
              <a:rPr lang="ja-JP" altLang="en-US" u="sng">
                <a:latin typeface="ＭＳ Ｐ明朝" panose="02020600040205080304" pitchFamily="18" charset="-128"/>
              </a:rPr>
              <a:t>流通医薬品と同形態の製剤を輸出する場合には輸出届の提出は不要ですが、</a:t>
            </a:r>
            <a:endParaRPr lang="en-US" altLang="ja-JP" u="sng">
              <a:latin typeface="ＭＳ Ｐ明朝" panose="02020600040205080304" pitchFamily="18" charset="-128"/>
            </a:endParaRPr>
          </a:p>
          <a:p>
            <a:pPr eaLnBrk="1" hangingPunct="1"/>
            <a:r>
              <a:rPr lang="ja-JP" altLang="en-US" u="sng">
                <a:latin typeface="ＭＳ Ｐ明朝" panose="02020600040205080304" pitchFamily="18" charset="-128"/>
              </a:rPr>
              <a:t>国内流通医薬品と同形態であっても、原薬の場合は</a:t>
            </a:r>
            <a:r>
              <a:rPr lang="zh-TW" altLang="en-US">
                <a:latin typeface="ＭＳ Ｐ明朝" panose="02020600040205080304" pitchFamily="18" charset="-128"/>
              </a:rPr>
              <a:t>輸出</a:t>
            </a:r>
            <a:r>
              <a:rPr lang="ja-JP" altLang="en-US">
                <a:latin typeface="ＭＳ Ｐ明朝" panose="02020600040205080304" pitchFamily="18" charset="-128"/>
              </a:rPr>
              <a:t>届</a:t>
            </a:r>
            <a:r>
              <a:rPr lang="ja-JP" altLang="en-US" u="sng">
                <a:latin typeface="ＭＳ Ｐ明朝" panose="02020600040205080304" pitchFamily="18" charset="-128"/>
              </a:rPr>
              <a:t>を届け出る必要があるので注意して</a:t>
            </a:r>
            <a:r>
              <a:rPr lang="ja-JP" altLang="en-US">
                <a:latin typeface="ＭＳ Ｐ明朝" panose="02020600040205080304" pitchFamily="18" charset="-128"/>
              </a:rPr>
              <a:t>下さい。</a:t>
            </a:r>
            <a:endParaRPr lang="en-US" altLang="ja-JP">
              <a:latin typeface="ＭＳ Ｐ明朝" panose="02020600040205080304" pitchFamily="18"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6C60C62-79DC-43F6-85BE-D80B8143BDD1}"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ja-JP">
                <a:latin typeface="ＭＳ Ｐ明朝" panose="02020600040205080304" pitchFamily="18" charset="-128"/>
              </a:rPr>
              <a:t>輸出用医薬品は</a:t>
            </a:r>
            <a:r>
              <a:rPr lang="ja-JP" altLang="en-US">
                <a:latin typeface="ＭＳ Ｐ明朝" panose="02020600040205080304" pitchFamily="18" charset="-128"/>
              </a:rPr>
              <a:t>、</a:t>
            </a:r>
            <a:endParaRPr lang="en-US" altLang="ja-JP">
              <a:latin typeface="ＭＳ Ｐ明朝" panose="02020600040205080304" pitchFamily="18" charset="-128"/>
            </a:endParaRPr>
          </a:p>
          <a:p>
            <a:r>
              <a:rPr lang="ja-JP" altLang="ja-JP">
                <a:latin typeface="ＭＳ Ｐ明朝" panose="02020600040205080304" pitchFamily="18" charset="-128"/>
              </a:rPr>
              <a:t>製造販売承認</a:t>
            </a:r>
            <a:r>
              <a:rPr lang="ja-JP" altLang="en-US">
                <a:latin typeface="ＭＳ Ｐ明朝" panose="02020600040205080304" pitchFamily="18" charset="-128"/>
              </a:rPr>
              <a:t>（</a:t>
            </a:r>
            <a:r>
              <a:rPr lang="ja-JP" altLang="ja-JP">
                <a:latin typeface="ＭＳ Ｐ明朝" panose="02020600040205080304" pitchFamily="18" charset="-128"/>
              </a:rPr>
              <a:t>届出</a:t>
            </a:r>
            <a:r>
              <a:rPr lang="ja-JP" altLang="en-US">
                <a:latin typeface="ＭＳ Ｐ明朝" panose="02020600040205080304" pitchFamily="18" charset="-128"/>
              </a:rPr>
              <a:t>）</a:t>
            </a:r>
            <a:r>
              <a:rPr lang="ja-JP" altLang="ja-JP">
                <a:latin typeface="ＭＳ Ｐ明朝" panose="02020600040205080304" pitchFamily="18" charset="-128"/>
              </a:rPr>
              <a:t>の対象ではなくなった製造専用の原薬</a:t>
            </a:r>
            <a:r>
              <a:rPr lang="ja-JP" altLang="en-US">
                <a:latin typeface="ＭＳ Ｐ明朝" panose="02020600040205080304" pitchFamily="18" charset="-128"/>
              </a:rPr>
              <a:t>（</a:t>
            </a:r>
            <a:r>
              <a:rPr lang="ja-JP" altLang="ja-JP">
                <a:latin typeface="ＭＳ Ｐ明朝" panose="02020600040205080304" pitchFamily="18" charset="-128"/>
              </a:rPr>
              <a:t>製剤中間体及び製剤バルクを含む</a:t>
            </a:r>
            <a:r>
              <a:rPr lang="ja-JP" altLang="en-US">
                <a:latin typeface="ＭＳ Ｐ明朝" panose="02020600040205080304" pitchFamily="18" charset="-128"/>
              </a:rPr>
              <a:t>）、</a:t>
            </a:r>
            <a:r>
              <a:rPr lang="ja-JP" altLang="ja-JP">
                <a:latin typeface="ＭＳ Ｐ明朝" panose="02020600040205080304" pitchFamily="18" charset="-128"/>
              </a:rPr>
              <a:t>製造販売承認</a:t>
            </a:r>
            <a:r>
              <a:rPr lang="ja-JP" altLang="en-US">
                <a:latin typeface="ＭＳ Ｐ明朝" panose="02020600040205080304" pitchFamily="18" charset="-128"/>
              </a:rPr>
              <a:t>（</a:t>
            </a:r>
            <a:r>
              <a:rPr lang="ja-JP" altLang="ja-JP">
                <a:latin typeface="ＭＳ Ｐ明朝" panose="02020600040205080304" pitchFamily="18" charset="-128"/>
              </a:rPr>
              <a:t>届出</a:t>
            </a:r>
            <a:r>
              <a:rPr lang="ja-JP" altLang="en-US">
                <a:latin typeface="ＭＳ Ｐ明朝" panose="02020600040205080304" pitchFamily="18" charset="-128"/>
              </a:rPr>
              <a:t>）</a:t>
            </a:r>
            <a:r>
              <a:rPr lang="ja-JP" altLang="ja-JP">
                <a:latin typeface="ＭＳ Ｐ明朝" panose="02020600040205080304" pitchFamily="18" charset="-128"/>
              </a:rPr>
              <a:t>医薬品の輸出用名称が異なる医薬品又は製造方法</a:t>
            </a:r>
            <a:r>
              <a:rPr lang="ja-JP" altLang="en-US">
                <a:latin typeface="ＭＳ Ｐ明朝" panose="02020600040205080304" pitchFamily="18" charset="-128"/>
              </a:rPr>
              <a:t>、</a:t>
            </a:r>
            <a:r>
              <a:rPr lang="ja-JP" altLang="ja-JP">
                <a:latin typeface="ＭＳ Ｐ明朝" panose="02020600040205080304" pitchFamily="18" charset="-128"/>
              </a:rPr>
              <a:t>製造場所</a:t>
            </a:r>
            <a:r>
              <a:rPr lang="ja-JP" altLang="en-US">
                <a:latin typeface="ＭＳ Ｐ明朝" panose="02020600040205080304" pitchFamily="18" charset="-128"/>
              </a:rPr>
              <a:t>、</a:t>
            </a:r>
            <a:r>
              <a:rPr lang="ja-JP" altLang="ja-JP">
                <a:latin typeface="ＭＳ Ｐ明朝" panose="02020600040205080304" pitchFamily="18" charset="-128"/>
              </a:rPr>
              <a:t>保管場所</a:t>
            </a:r>
            <a:r>
              <a:rPr lang="ja-JP" altLang="en-US">
                <a:latin typeface="ＭＳ Ｐ明朝" panose="02020600040205080304" pitchFamily="18" charset="-128"/>
              </a:rPr>
              <a:t>、</a:t>
            </a:r>
            <a:r>
              <a:rPr lang="ja-JP" altLang="ja-JP">
                <a:latin typeface="ＭＳ Ｐ明朝" panose="02020600040205080304" pitchFamily="18" charset="-128"/>
              </a:rPr>
              <a:t>包装・容器などの承認</a:t>
            </a:r>
            <a:r>
              <a:rPr lang="ja-JP" altLang="en-US">
                <a:latin typeface="ＭＳ Ｐ明朝" panose="02020600040205080304" pitchFamily="18" charset="-128"/>
              </a:rPr>
              <a:t>（</a:t>
            </a:r>
            <a:r>
              <a:rPr lang="ja-JP" altLang="ja-JP">
                <a:latin typeface="ＭＳ Ｐ明朝" panose="02020600040205080304" pitchFamily="18" charset="-128"/>
              </a:rPr>
              <a:t>届出</a:t>
            </a:r>
            <a:r>
              <a:rPr lang="ja-JP" altLang="en-US">
                <a:latin typeface="ＭＳ Ｐ明朝" panose="02020600040205080304" pitchFamily="18" charset="-128"/>
              </a:rPr>
              <a:t>）</a:t>
            </a:r>
            <a:r>
              <a:rPr lang="ja-JP" altLang="ja-JP">
                <a:latin typeface="ＭＳ Ｐ明朝" panose="02020600040205080304" pitchFamily="18" charset="-128"/>
              </a:rPr>
              <a:t>事項の一部が異なる医薬品等の</a:t>
            </a:r>
            <a:r>
              <a:rPr lang="zh-TW" altLang="en-US">
                <a:latin typeface="ＭＳ Ｐ明朝" panose="02020600040205080304" pitchFamily="18" charset="-128"/>
              </a:rPr>
              <a:t>輸出用医薬品製造等（輸入）届書</a:t>
            </a:r>
            <a:r>
              <a:rPr lang="ja-JP" altLang="ja-JP">
                <a:latin typeface="ＭＳ Ｐ明朝" panose="02020600040205080304" pitchFamily="18" charset="-128"/>
              </a:rPr>
              <a:t>により届け出た医薬品が該当</a:t>
            </a:r>
            <a:r>
              <a:rPr lang="ja-JP" altLang="en-US">
                <a:latin typeface="ＭＳ Ｐ明朝" panose="02020600040205080304" pitchFamily="18" charset="-128"/>
              </a:rPr>
              <a:t>します</a:t>
            </a:r>
            <a:r>
              <a:rPr lang="ja-JP" altLang="ja-JP">
                <a:latin typeface="ＭＳ Ｐ明朝" panose="02020600040205080304" pitchFamily="18" charset="-128"/>
              </a:rPr>
              <a:t>。</a:t>
            </a:r>
          </a:p>
          <a:p>
            <a:r>
              <a:rPr lang="ja-JP" altLang="ja-JP">
                <a:latin typeface="ＭＳ Ｐ明朝" panose="02020600040205080304" pitchFamily="18" charset="-128"/>
              </a:rPr>
              <a:t>国内で製造販売承認又は製造販売届出された医薬品を国内で流通する形態のまま輸出する場合には</a:t>
            </a:r>
            <a:r>
              <a:rPr lang="ja-JP" altLang="en-US">
                <a:latin typeface="ＭＳ Ｐ明朝" panose="02020600040205080304" pitchFamily="18" charset="-128"/>
              </a:rPr>
              <a:t>、</a:t>
            </a:r>
            <a:r>
              <a:rPr lang="ja-JP" altLang="ja-JP">
                <a:latin typeface="ＭＳ Ｐ明朝" panose="02020600040205080304" pitchFamily="18" charset="-128"/>
              </a:rPr>
              <a:t>輸出用医薬品における医薬品医療機器法の適用除外を受ける必要がないので</a:t>
            </a:r>
            <a:r>
              <a:rPr lang="ja-JP" altLang="en-US">
                <a:latin typeface="ＭＳ Ｐ明朝" panose="02020600040205080304" pitchFamily="18" charset="-128"/>
              </a:rPr>
              <a:t>、</a:t>
            </a:r>
            <a:r>
              <a:rPr lang="ja-JP" altLang="ja-JP">
                <a:latin typeface="ＭＳ Ｐ明朝" panose="02020600040205080304" pitchFamily="18" charset="-128"/>
              </a:rPr>
              <a:t>輸出用医薬品には該当し</a:t>
            </a:r>
            <a:r>
              <a:rPr lang="ja-JP" altLang="en-US">
                <a:latin typeface="ＭＳ Ｐ明朝" panose="02020600040205080304" pitchFamily="18" charset="-128"/>
              </a:rPr>
              <a:t>ません</a:t>
            </a:r>
            <a:r>
              <a:rPr lang="ja-JP" altLang="ja-JP">
                <a:latin typeface="ＭＳ Ｐ明朝" panose="02020600040205080304" pitchFamily="18" charset="-128"/>
              </a:rPr>
              <a:t>。</a:t>
            </a:r>
            <a:endParaRPr lang="en-US" altLang="ja-JP">
              <a:latin typeface="ＭＳ Ｐ明朝" panose="02020600040205080304" pitchFamily="18" charset="-128"/>
            </a:endParaRPr>
          </a:p>
          <a:p>
            <a:r>
              <a:rPr lang="ja-JP" altLang="ja-JP">
                <a:latin typeface="ＭＳ Ｐ明朝" panose="02020600040205080304" pitchFamily="18" charset="-128"/>
              </a:rPr>
              <a:t>また</a:t>
            </a:r>
            <a:r>
              <a:rPr lang="ja-JP" altLang="en-US">
                <a:latin typeface="ＭＳ Ｐ明朝" panose="02020600040205080304" pitchFamily="18" charset="-128"/>
              </a:rPr>
              <a:t>、</a:t>
            </a:r>
            <a:r>
              <a:rPr lang="ja-JP" altLang="ja-JP">
                <a:latin typeface="ＭＳ Ｐ明朝" panose="02020600040205080304" pitchFamily="18" charset="-128"/>
              </a:rPr>
              <a:t>治験薬</a:t>
            </a:r>
            <a:r>
              <a:rPr lang="ja-JP" altLang="en-US">
                <a:latin typeface="ＭＳ Ｐ明朝" panose="02020600040205080304" pitchFamily="18" charset="-128"/>
              </a:rPr>
              <a:t>、</a:t>
            </a:r>
            <a:r>
              <a:rPr lang="ja-JP" altLang="ja-JP">
                <a:latin typeface="ＭＳ Ｐ明朝" panose="02020600040205080304" pitchFamily="18" charset="-128"/>
              </a:rPr>
              <a:t>輸入品返品</a:t>
            </a:r>
            <a:r>
              <a:rPr lang="ja-JP" altLang="en-US">
                <a:latin typeface="ＭＳ Ｐ明朝" panose="02020600040205080304" pitchFamily="18" charset="-128"/>
              </a:rPr>
              <a:t>、</a:t>
            </a:r>
            <a:r>
              <a:rPr lang="ja-JP" altLang="ja-JP">
                <a:latin typeface="ＭＳ Ｐ明朝" panose="02020600040205080304" pitchFamily="18" charset="-128"/>
              </a:rPr>
              <a:t>試験研究用サンプル及び見本等も業にあたらないため輸出用医薬品に該当し</a:t>
            </a:r>
            <a:r>
              <a:rPr lang="ja-JP" altLang="en-US">
                <a:latin typeface="ＭＳ Ｐ明朝" panose="02020600040205080304" pitchFamily="18" charset="-128"/>
              </a:rPr>
              <a:t>ません</a:t>
            </a:r>
            <a:r>
              <a:rPr lang="ja-JP" altLang="ja-JP">
                <a:latin typeface="ＭＳ Ｐ明朝" panose="02020600040205080304" pitchFamily="18" charset="-128"/>
              </a:rPr>
              <a:t>。</a:t>
            </a:r>
            <a:endParaRPr lang="ja-JP" altLang="en-US">
              <a:latin typeface="ＭＳ Ｐ明朝" panose="02020600040205080304" pitchFamily="18"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79CF159-5998-403C-881B-348BDCABDF30}"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輸出用医薬品製造等（輸入）届書の提出方法は、総合機構への直接持参、郵送、オンラインの三通りがありますが、なるべく郵送またはオンラインとの記載があります。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各提出方法については、本資料に記載の</a:t>
            </a:r>
            <a:r>
              <a:rPr lang="en-US" altLang="ja-JP">
                <a:latin typeface="ＭＳ Ｐ明朝" panose="02020600040205080304" pitchFamily="18" charset="-128"/>
              </a:rPr>
              <a:t>URL</a:t>
            </a:r>
            <a:r>
              <a:rPr lang="ja-JP" altLang="en-US">
                <a:latin typeface="ＭＳ Ｐ明朝" panose="02020600040205080304" pitchFamily="18" charset="-128"/>
              </a:rPr>
              <a:t>を参照してください。</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なお、これまでは、輸出届については、最初に輸出用医薬品を製造する</a:t>
            </a:r>
            <a:r>
              <a:rPr lang="en-US" altLang="ja-JP">
                <a:latin typeface="ＭＳ Ｐ明朝" panose="02020600040205080304" pitchFamily="18" charset="-128"/>
              </a:rPr>
              <a:t>3</a:t>
            </a:r>
            <a:r>
              <a:rPr lang="ja-JP" altLang="en-US">
                <a:latin typeface="ＭＳ Ｐ明朝" panose="02020600040205080304" pitchFamily="18" charset="-128"/>
              </a:rPr>
              <a:t>か月前までに提出となっていましたが、「</a:t>
            </a:r>
            <a:r>
              <a:rPr lang="en-US" altLang="ja-JP">
                <a:latin typeface="ＭＳ Ｐ明朝" panose="02020600040205080304" pitchFamily="18" charset="-128"/>
              </a:rPr>
              <a:t>R4.6.22</a:t>
            </a:r>
            <a:r>
              <a:rPr lang="ja-JP" altLang="en-US">
                <a:latin typeface="ＭＳ Ｐ明朝" panose="02020600040205080304" pitchFamily="18" charset="-128"/>
              </a:rPr>
              <a:t>の</a:t>
            </a:r>
            <a:r>
              <a:rPr lang="ja-JP" altLang="ja-JP">
                <a:latin typeface="ＭＳ Ｐ明朝" panose="02020600040205080304" pitchFamily="18" charset="-128"/>
              </a:rPr>
              <a:t>審査管理課事務連絡</a:t>
            </a:r>
            <a:r>
              <a:rPr lang="ja-JP" altLang="en-US">
                <a:latin typeface="ＭＳ Ｐ明朝" panose="02020600040205080304" pitchFamily="18" charset="-128"/>
              </a:rPr>
              <a:t>の</a:t>
            </a:r>
            <a:r>
              <a:rPr lang="ja-JP" altLang="ja-JP">
                <a:latin typeface="ＭＳ Ｐ明朝" panose="02020600040205080304" pitchFamily="18" charset="-128"/>
              </a:rPr>
              <a:t>輸出用医薬品等の届出の取扱いに関する</a:t>
            </a:r>
            <a:r>
              <a:rPr lang="en-US" altLang="ja-JP">
                <a:latin typeface="ＭＳ Ｐ明朝" panose="02020600040205080304" pitchFamily="18" charset="-128"/>
              </a:rPr>
              <a:t>Q</a:t>
            </a:r>
            <a:r>
              <a:rPr lang="ja-JP" altLang="ja-JP">
                <a:latin typeface="ＭＳ Ｐ明朝" panose="02020600040205080304" pitchFamily="18" charset="-128"/>
              </a:rPr>
              <a:t>＆</a:t>
            </a:r>
            <a:r>
              <a:rPr lang="en-US" altLang="ja-JP">
                <a:latin typeface="ＭＳ Ｐ明朝" panose="02020600040205080304" pitchFamily="18" charset="-128"/>
              </a:rPr>
              <a:t>A</a:t>
            </a:r>
            <a:r>
              <a:rPr lang="ja-JP" altLang="en-US">
                <a:latin typeface="ＭＳ Ｐ明朝" panose="02020600040205080304" pitchFamily="18" charset="-128"/>
              </a:rPr>
              <a:t>」において、</a:t>
            </a:r>
            <a:r>
              <a:rPr lang="ja-JP" altLang="ja-JP">
                <a:latin typeface="ＭＳ Ｐ明朝" panose="02020600040205080304" pitchFamily="18" charset="-128"/>
              </a:rPr>
              <a:t>輸出証明の発給や輸出用医薬品／医薬部外品の適合性調査等の関連手続きの要否及び処理期間を十分に考慮したうえで、輸出開始前の適切</a:t>
            </a:r>
            <a:r>
              <a:rPr lang="ja-JP" altLang="en-US">
                <a:latin typeface="ＭＳ Ｐ明朝" panose="02020600040205080304" pitchFamily="18" charset="-128"/>
              </a:rPr>
              <a:t>な</a:t>
            </a:r>
            <a:r>
              <a:rPr lang="ja-JP" altLang="ja-JP">
                <a:latin typeface="ＭＳ Ｐ明朝" panose="02020600040205080304" pitchFamily="18" charset="-128"/>
              </a:rPr>
              <a:t>時期に届け出る</a:t>
            </a:r>
            <a:r>
              <a:rPr lang="ja-JP" altLang="en-US">
                <a:latin typeface="ＭＳ Ｐ明朝" panose="02020600040205080304" pitchFamily="18" charset="-128"/>
              </a:rPr>
              <a:t>こととなっております。</a:t>
            </a:r>
            <a:endParaRPr lang="en-US" altLang="ja-JP">
              <a:latin typeface="ＭＳ Ｐ明朝" panose="02020600040205080304" pitchFamily="18"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6BCABB3-7D64-4533-89EF-4C20DF679E80}"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輸出届への記載項目は</a:t>
            </a:r>
            <a:r>
              <a:rPr lang="en-US" altLang="ja-JP">
                <a:latin typeface="ＭＳ Ｐ明朝" panose="02020600040205080304" pitchFamily="18" charset="-128"/>
              </a:rPr>
              <a:t>10</a:t>
            </a:r>
            <a:r>
              <a:rPr lang="ja-JP" altLang="en-US">
                <a:latin typeface="ＭＳ Ｐ明朝" panose="02020600040205080304" pitchFamily="18" charset="-128"/>
              </a:rPr>
              <a:t>項目です。その内容は、</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①許可番号及び年月日</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②許可の及び区分</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③製造所の名種類称</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④製造所の所在地</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⑤一般的名称（日局に収載されているものは日局名称、日局に収載されていないものは、国際一般名（</a:t>
            </a:r>
            <a:r>
              <a:rPr lang="en-US" altLang="ja-JP">
                <a:latin typeface="ＭＳ Ｐ明朝" panose="02020600040205080304" pitchFamily="18" charset="-128"/>
              </a:rPr>
              <a:t>INN</a:t>
            </a:r>
            <a:r>
              <a:rPr lang="ja-JP" altLang="en-US">
                <a:latin typeface="ＭＳ Ｐ明朝" panose="02020600040205080304" pitchFamily="18" charset="-128"/>
              </a:rPr>
              <a:t>）を記載。）</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⑥輸出用名称（輸出先国において実際に使用する名称）</a:t>
            </a:r>
            <a:endParaRPr lang="en-US" altLang="ja-JP">
              <a:latin typeface="ＭＳ Ｐ明朝" panose="02020600040205080304" pitchFamily="18" charset="-128"/>
            </a:endParaRPr>
          </a:p>
          <a:p>
            <a:pPr eaLnBrk="1" hangingPunct="1"/>
            <a:r>
              <a:rPr lang="ja-JP" altLang="en-US">
                <a:solidFill>
                  <a:srgbClr val="000000"/>
                </a:solidFill>
                <a:latin typeface="ＭＳ Ｐ明朝" panose="02020600040205080304" pitchFamily="18" charset="-128"/>
              </a:rPr>
              <a:t>⑦成分及び分量又は本質、製造方法、用法及び用量、効能又は効果、規格及び試験方法</a:t>
            </a:r>
            <a:endParaRPr lang="en-US" altLang="ja-JP">
              <a:solidFill>
                <a:srgbClr val="000000"/>
              </a:solidFill>
              <a:latin typeface="ＭＳ Ｐ明朝" panose="02020600040205080304" pitchFamily="18" charset="-128"/>
            </a:endParaRPr>
          </a:p>
          <a:p>
            <a:pPr eaLnBrk="1" hangingPunct="1"/>
            <a:r>
              <a:rPr lang="ja-JP" altLang="en-US">
                <a:latin typeface="ＭＳ Ｐ明朝" panose="02020600040205080304" pitchFamily="18" charset="-128"/>
              </a:rPr>
              <a:t>⑧輸出先</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⑨備考</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⑩その他になります。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同じ原薬でも国によって承認規格が異なってしまう場合があり、規格が変われば違う製品扱いとなります。その場合、輸出届も各々提出しなくてはならないので注意が必要です。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なお、輸出国の追加など、</a:t>
            </a:r>
            <a:r>
              <a:rPr lang="ja-JP" altLang="ja-JP">
                <a:latin typeface="ＭＳ Ｐ明朝" panose="02020600040205080304" pitchFamily="18" charset="-128"/>
              </a:rPr>
              <a:t>輸出届内容の変更であれば、変更届の提出</a:t>
            </a:r>
            <a:r>
              <a:rPr lang="ja-JP" altLang="en-US">
                <a:latin typeface="ＭＳ Ｐ明朝" panose="02020600040205080304" pitchFamily="18" charset="-128"/>
              </a:rPr>
              <a:t>を行います</a:t>
            </a:r>
            <a:r>
              <a:rPr lang="ja-JP" altLang="ja-JP">
                <a:latin typeface="ＭＳ Ｐ明朝" panose="02020600040205080304" pitchFamily="18" charset="-128"/>
              </a:rPr>
              <a:t>。</a:t>
            </a:r>
            <a:endParaRPr lang="ja-JP" altLang="en-US">
              <a:latin typeface="ＭＳ Ｐ明朝" panose="02020600040205080304" pitchFamily="18"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446D4D3-8EE1-4839-8E5F-EE8CE52BD0D8}" type="slidenum">
              <a:rPr lang="en-US" altLang="ja-JP" smtClean="0">
                <a:solidFill>
                  <a:srgbClr val="000000"/>
                </a:solidFill>
                <a:ea typeface="ＭＳ Ｐゴシック" panose="020B0600070205080204" pitchFamily="50" charset="-128"/>
              </a:rPr>
              <a:pPr>
                <a:spcBef>
                  <a:spcPct val="0"/>
                </a:spcBef>
              </a:pPr>
              <a:t>8</a:t>
            </a:fld>
            <a:endParaRPr lang="en-US" altLang="ja-JP">
              <a:solidFill>
                <a:srgbClr val="000000"/>
              </a:solidFill>
              <a:ea typeface="ＭＳ Ｐゴシック" panose="020B0600070205080204" pitchFamily="50"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latin typeface="ＭＳ Ｐ明朝" panose="02020600040205080304" pitchFamily="18" charset="-128"/>
              </a:rPr>
              <a:t>このスライドは</a:t>
            </a:r>
            <a:r>
              <a:rPr lang="en-US" altLang="ja-JP" dirty="0">
                <a:latin typeface="ＭＳ Ｐ明朝" panose="02020600040205080304" pitchFamily="18" charset="-128"/>
              </a:rPr>
              <a:t>GMP</a:t>
            </a:r>
            <a:r>
              <a:rPr lang="ja-JP" altLang="en-US" dirty="0">
                <a:latin typeface="ＭＳ Ｐ明朝" panose="02020600040205080304" pitchFamily="18" charset="-128"/>
              </a:rPr>
              <a:t>証明書の発行フローです。</a:t>
            </a:r>
            <a:endParaRPr lang="en-US" altLang="ja-JP" dirty="0">
              <a:latin typeface="ＭＳ Ｐ明朝" panose="02020600040205080304" pitchFamily="18" charset="-128"/>
            </a:endParaRPr>
          </a:p>
          <a:p>
            <a:pPr eaLnBrk="1" hangingPunct="1"/>
            <a:r>
              <a:rPr lang="en-US" altLang="ja-JP" dirty="0">
                <a:latin typeface="ＭＳ Ｐ明朝" panose="02020600040205080304" pitchFamily="18" charset="-128"/>
              </a:rPr>
              <a:t>GMP</a:t>
            </a:r>
            <a:r>
              <a:rPr lang="ja-JP" altLang="en-US" dirty="0">
                <a:latin typeface="ＭＳ Ｐ明朝" panose="02020600040205080304" pitchFamily="18" charset="-128"/>
              </a:rPr>
              <a:t>証明書とは、輸出先国等の要求に応じて提出する、輸出される医薬品、医薬部外品又は医療機器が</a:t>
            </a:r>
            <a:r>
              <a:rPr lang="ja-JP" altLang="en-US" dirty="0">
                <a:solidFill>
                  <a:srgbClr val="FF0000"/>
                </a:solidFill>
                <a:latin typeface="ＭＳ Ｐ明朝" panose="02020600040205080304" pitchFamily="18" charset="-128"/>
              </a:rPr>
              <a:t>医薬品医療機器法</a:t>
            </a:r>
            <a:r>
              <a:rPr lang="ja-JP" altLang="en-US" dirty="0">
                <a:latin typeface="ＭＳ Ｐ明朝" panose="02020600040205080304" pitchFamily="18" charset="-128"/>
              </a:rPr>
              <a:t>に基づき製造されたものである旨の</a:t>
            </a:r>
            <a:r>
              <a:rPr lang="en-US" altLang="ja-JP" dirty="0">
                <a:latin typeface="ＭＳ Ｐ明朝" panose="02020600040205080304" pitchFamily="18" charset="-128"/>
              </a:rPr>
              <a:t>GMP</a:t>
            </a:r>
            <a:r>
              <a:rPr lang="ja-JP" altLang="en-US" dirty="0">
                <a:latin typeface="ＭＳ Ｐ明朝" panose="02020600040205080304" pitchFamily="18" charset="-128"/>
              </a:rPr>
              <a:t>省令要求事項適合状況に関する証明のことです。</a:t>
            </a:r>
            <a:endParaRPr lang="en-US" altLang="ja-JP" dirty="0">
              <a:latin typeface="ＭＳ Ｐ明朝" panose="02020600040205080304" pitchFamily="18" charset="-128"/>
            </a:endParaRPr>
          </a:p>
          <a:p>
            <a:pPr eaLnBrk="1" hangingPunct="1"/>
            <a:r>
              <a:rPr lang="ja-JP" altLang="en-US" dirty="0">
                <a:latin typeface="ＭＳ Ｐ明朝" panose="02020600040205080304" pitchFamily="18" charset="-128"/>
              </a:rPr>
              <a:t>まず、輸出製品の</a:t>
            </a:r>
            <a:r>
              <a:rPr lang="en-US" altLang="ja-JP" dirty="0">
                <a:latin typeface="ＭＳ Ｐ明朝" panose="02020600040205080304" pitchFamily="18" charset="-128"/>
              </a:rPr>
              <a:t>GMP</a:t>
            </a:r>
            <a:r>
              <a:rPr lang="ja-JP" altLang="en-US" dirty="0">
                <a:latin typeface="ＭＳ Ｐ明朝" panose="02020600040205080304" pitchFamily="18" charset="-128"/>
              </a:rPr>
              <a:t>証明書を取得したい申請者が総合機構に</a:t>
            </a:r>
            <a:r>
              <a:rPr lang="en-US" altLang="ja-JP" dirty="0">
                <a:latin typeface="ＭＳ Ｐ明朝" panose="02020600040205080304" pitchFamily="18" charset="-128"/>
              </a:rPr>
              <a:t>GMP</a:t>
            </a:r>
            <a:r>
              <a:rPr lang="ja-JP" altLang="en-US" dirty="0">
                <a:latin typeface="ＭＳ Ｐ明朝" panose="02020600040205080304" pitchFamily="18" charset="-128"/>
              </a:rPr>
              <a:t>証明書の発行申請を行います。</a:t>
            </a:r>
            <a:endParaRPr lang="en-US" altLang="ja-JP" dirty="0">
              <a:latin typeface="ＭＳ Ｐ明朝" panose="02020600040205080304" pitchFamily="18" charset="-128"/>
            </a:endParaRPr>
          </a:p>
          <a:p>
            <a:pPr eaLnBrk="1" hangingPunct="1"/>
            <a:r>
              <a:rPr lang="ja-JP" altLang="en-US" dirty="0">
                <a:latin typeface="ＭＳ Ｐ明朝" panose="02020600040205080304" pitchFamily="18" charset="-128"/>
              </a:rPr>
              <a:t>総合機構は、当該輸出製品の調査権者に当該輸出製品の</a:t>
            </a:r>
            <a:r>
              <a:rPr lang="en-US" altLang="ja-JP" dirty="0">
                <a:latin typeface="ＭＳ Ｐ明朝" panose="02020600040205080304" pitchFamily="18" charset="-128"/>
              </a:rPr>
              <a:t>GMP</a:t>
            </a:r>
            <a:r>
              <a:rPr lang="ja-JP" altLang="en-US" dirty="0">
                <a:latin typeface="ＭＳ Ｐ明朝" panose="02020600040205080304" pitchFamily="18" charset="-128"/>
              </a:rPr>
              <a:t>適合性調査状況の照会を行います。</a:t>
            </a:r>
            <a:endParaRPr lang="en-US" altLang="ja-JP" dirty="0">
              <a:latin typeface="ＭＳ Ｐ明朝" panose="02020600040205080304" pitchFamily="18" charset="-128"/>
            </a:endParaRPr>
          </a:p>
          <a:p>
            <a:pPr eaLnBrk="1" hangingPunct="1"/>
            <a:r>
              <a:rPr lang="ja-JP" altLang="en-US" dirty="0">
                <a:latin typeface="ＭＳ Ｐ明朝" panose="02020600040205080304" pitchFamily="18" charset="-128"/>
              </a:rPr>
              <a:t>輸出先国によっては、定期的に</a:t>
            </a:r>
            <a:r>
              <a:rPr lang="en-US" altLang="ja-JP" dirty="0">
                <a:latin typeface="ＭＳ Ｐ明朝" panose="02020600040205080304" pitchFamily="18" charset="-128"/>
              </a:rPr>
              <a:t>GMP</a:t>
            </a:r>
            <a:r>
              <a:rPr lang="ja-JP" altLang="en-US" dirty="0">
                <a:latin typeface="ＭＳ Ｐ明朝" panose="02020600040205080304" pitchFamily="18" charset="-128"/>
              </a:rPr>
              <a:t>証明書の提出を要求する場合があるので、</a:t>
            </a:r>
            <a:r>
              <a:rPr lang="en-US" altLang="ja-JP" dirty="0">
                <a:latin typeface="ＭＳ Ｐ明朝" panose="02020600040205080304" pitchFamily="18" charset="-128"/>
              </a:rPr>
              <a:t>2</a:t>
            </a:r>
            <a:r>
              <a:rPr lang="ja-JP" altLang="en-US" dirty="0">
                <a:latin typeface="ＭＳ Ｐ明朝" panose="02020600040205080304" pitchFamily="18" charset="-128"/>
              </a:rPr>
              <a:t>年毎に当該輸出品に関する</a:t>
            </a:r>
            <a:r>
              <a:rPr lang="en-US" altLang="ja-JP" dirty="0">
                <a:latin typeface="ＭＳ Ｐ明朝" panose="02020600040205080304" pitchFamily="18" charset="-128"/>
              </a:rPr>
              <a:t>GMP</a:t>
            </a:r>
            <a:r>
              <a:rPr lang="ja-JP" altLang="en-US" dirty="0">
                <a:latin typeface="ＭＳ Ｐ明朝" panose="02020600040205080304" pitchFamily="18" charset="-128"/>
              </a:rPr>
              <a:t>適合性調査を受審することが推奨されます。</a:t>
            </a:r>
            <a:endParaRPr lang="en-US" altLang="ja-JP" dirty="0">
              <a:latin typeface="ＭＳ Ｐ明朝" panose="02020600040205080304" pitchFamily="18" charset="-128"/>
            </a:endParaRPr>
          </a:p>
          <a:p>
            <a:pPr eaLnBrk="1" hangingPunct="1"/>
            <a:r>
              <a:rPr lang="ja-JP" altLang="en-US" dirty="0">
                <a:latin typeface="ＭＳ Ｐ明朝" panose="02020600040205080304" pitchFamily="18" charset="-128"/>
              </a:rPr>
              <a:t>結果として、調査権者から総合機構に</a:t>
            </a:r>
            <a:r>
              <a:rPr lang="en-US" altLang="ja-JP" dirty="0">
                <a:latin typeface="ＭＳ Ｐ明朝" panose="02020600040205080304" pitchFamily="18" charset="-128"/>
              </a:rPr>
              <a:t>GMP</a:t>
            </a:r>
            <a:r>
              <a:rPr lang="ja-JP" altLang="en-US" dirty="0">
                <a:latin typeface="ＭＳ Ｐ明朝" panose="02020600040205080304" pitchFamily="18" charset="-128"/>
              </a:rPr>
              <a:t>調査結果状況が報告され、</a:t>
            </a:r>
            <a:r>
              <a:rPr lang="en-US" altLang="ja-JP" dirty="0">
                <a:latin typeface="ＭＳ Ｐ明朝" panose="02020600040205080304" pitchFamily="18" charset="-128"/>
              </a:rPr>
              <a:t>GMP</a:t>
            </a:r>
            <a:r>
              <a:rPr lang="ja-JP" altLang="en-US" dirty="0">
                <a:latin typeface="ＭＳ Ｐ明朝" panose="02020600040205080304" pitchFamily="18" charset="-128"/>
              </a:rPr>
              <a:t>証明書が遅滞なく発行されます。</a:t>
            </a:r>
            <a:endParaRPr lang="en-US" altLang="ja-JP" dirty="0">
              <a:latin typeface="ＭＳ Ｐ明朝" panose="02020600040205080304" pitchFamily="18" charset="-128"/>
            </a:endParaRPr>
          </a:p>
          <a:p>
            <a:pPr eaLnBrk="1" hangingPunct="1"/>
            <a:endParaRPr lang="en-US" altLang="ja-JP" dirty="0">
              <a:latin typeface="ＭＳ Ｐ明朝" panose="02020600040205080304" pitchFamily="18" charset="-128"/>
            </a:endParaRPr>
          </a:p>
          <a:p>
            <a:pPr eaLnBrk="1" hangingPunct="1"/>
            <a:r>
              <a:rPr lang="ja-JP" altLang="en-US" dirty="0">
                <a:latin typeface="ＭＳ Ｐ明朝" panose="02020600040205080304" pitchFamily="18" charset="-128"/>
              </a:rPr>
              <a:t>総合機構は調査権者から当該輸出品に関する</a:t>
            </a:r>
            <a:r>
              <a:rPr lang="en-US" altLang="ja-JP" dirty="0">
                <a:latin typeface="ＭＳ Ｐ明朝" panose="02020600040205080304" pitchFamily="18" charset="-128"/>
              </a:rPr>
              <a:t>GMP</a:t>
            </a:r>
            <a:r>
              <a:rPr lang="ja-JP" altLang="en-US" dirty="0">
                <a:latin typeface="ＭＳ Ｐ明朝" panose="02020600040205080304" pitchFamily="18" charset="-128"/>
              </a:rPr>
              <a:t>適合性調査結果に問題ないとの報告を受けた後、監視指導・麻薬対策課に</a:t>
            </a:r>
            <a:r>
              <a:rPr lang="en-US" altLang="ja-JP" dirty="0">
                <a:latin typeface="ＭＳ Ｐ明朝" panose="02020600040205080304" pitchFamily="18" charset="-128"/>
              </a:rPr>
              <a:t>GMP</a:t>
            </a:r>
            <a:r>
              <a:rPr lang="ja-JP" altLang="en-US" dirty="0">
                <a:latin typeface="ＭＳ Ｐ明朝" panose="02020600040205080304" pitchFamily="18" charset="-128"/>
              </a:rPr>
              <a:t>証明書の発行申請を行います。</a:t>
            </a:r>
            <a:endParaRPr lang="en-US" altLang="ja-JP" dirty="0">
              <a:latin typeface="ＭＳ Ｐ明朝" panose="02020600040205080304" pitchFamily="18" charset="-128"/>
            </a:endParaRPr>
          </a:p>
          <a:p>
            <a:pPr eaLnBrk="1" hangingPunct="1"/>
            <a:r>
              <a:rPr lang="ja-JP" altLang="en-US" dirty="0">
                <a:latin typeface="ＭＳ Ｐ明朝" panose="02020600040205080304" pitchFamily="18" charset="-128"/>
              </a:rPr>
              <a:t>監視指導・麻薬対策課は、総合機構からの申請を受け、</a:t>
            </a:r>
            <a:r>
              <a:rPr lang="en-US" altLang="ja-JP" dirty="0">
                <a:latin typeface="ＭＳ Ｐ明朝" panose="02020600040205080304" pitchFamily="18" charset="-128"/>
              </a:rPr>
              <a:t>GMP</a:t>
            </a:r>
            <a:r>
              <a:rPr lang="ja-JP" altLang="en-US" dirty="0">
                <a:latin typeface="ＭＳ Ｐ明朝" panose="02020600040205080304" pitchFamily="18" charset="-128"/>
              </a:rPr>
              <a:t>証明書を発行します。</a:t>
            </a:r>
            <a:endParaRPr lang="en-US" altLang="ja-JP" dirty="0">
              <a:latin typeface="ＭＳ Ｐ明朝" panose="02020600040205080304" pitchFamily="18" charset="-128"/>
            </a:endParaRPr>
          </a:p>
          <a:p>
            <a:pPr eaLnBrk="1" hangingPunct="1"/>
            <a:r>
              <a:rPr lang="ja-JP" altLang="en-US" dirty="0">
                <a:latin typeface="ＭＳ Ｐ明朝" panose="02020600040205080304" pitchFamily="18" charset="-128"/>
              </a:rPr>
              <a:t>総合機構は、監視指導・麻薬対策課が発行した</a:t>
            </a:r>
            <a:r>
              <a:rPr lang="en-US" altLang="ja-JP" dirty="0">
                <a:latin typeface="ＭＳ Ｐ明朝" panose="02020600040205080304" pitchFamily="18" charset="-128"/>
              </a:rPr>
              <a:t>GMP</a:t>
            </a:r>
            <a:r>
              <a:rPr lang="ja-JP" altLang="en-US" dirty="0">
                <a:latin typeface="ＭＳ Ｐ明朝" panose="02020600040205080304" pitchFamily="18" charset="-128"/>
              </a:rPr>
              <a:t>証明書を申請者に交付します。</a:t>
            </a:r>
            <a:endParaRPr lang="en-US" altLang="ja-JP" dirty="0">
              <a:latin typeface="ＭＳ Ｐ明朝" panose="02020600040205080304" pitchFamily="18"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4638"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3313"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4638"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7550" indent="-220663" defTabSz="9128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47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19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591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6350" indent="-220663" defTabSz="9128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AF36FEF-F06B-4FC1-AF09-C8BD5185DAC0}" type="slidenum">
              <a:rPr lang="en-US" altLang="ja-JP" smtClean="0">
                <a:solidFill>
                  <a:srgbClr val="000000"/>
                </a:solidFill>
                <a:ea typeface="ＭＳ Ｐゴシック" panose="020B0600070205080204" pitchFamily="50" charset="-128"/>
              </a:rPr>
              <a:pPr>
                <a:spcBef>
                  <a:spcPct val="0"/>
                </a:spcBef>
              </a:pPr>
              <a:t>9</a:t>
            </a:fld>
            <a:endParaRPr lang="en-US" altLang="ja-JP">
              <a:solidFill>
                <a:srgbClr val="000000"/>
              </a:solidFill>
              <a:ea typeface="ＭＳ Ｐゴシック" panose="020B0600070205080204" pitchFamily="50" charset="-128"/>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明朝" panose="02020600040205080304" pitchFamily="18" charset="-128"/>
              </a:rPr>
              <a:t>実際の申請手順について一例を説明します。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まず、総合機構ホームページから様式をダウンロードし、令和</a:t>
            </a:r>
            <a:r>
              <a:rPr lang="en-US" altLang="ja-JP">
                <a:latin typeface="ＭＳ Ｐ明朝" panose="02020600040205080304" pitchFamily="18" charset="-128"/>
              </a:rPr>
              <a:t>3</a:t>
            </a:r>
            <a:r>
              <a:rPr lang="ja-JP" altLang="en-US">
                <a:latin typeface="ＭＳ Ｐ明朝" panose="02020600040205080304" pitchFamily="18" charset="-128"/>
              </a:rPr>
              <a:t>年</a:t>
            </a:r>
            <a:r>
              <a:rPr lang="en-US" altLang="ja-JP">
                <a:latin typeface="ＭＳ Ｐ明朝" panose="02020600040205080304" pitchFamily="18" charset="-128"/>
              </a:rPr>
              <a:t>8</a:t>
            </a:r>
            <a:r>
              <a:rPr lang="ja-JP" altLang="en-US">
                <a:latin typeface="ＭＳ Ｐ明朝" panose="02020600040205080304" pitchFamily="18" charset="-128"/>
              </a:rPr>
              <a:t>月</a:t>
            </a:r>
            <a:r>
              <a:rPr lang="en-US" altLang="ja-JP">
                <a:latin typeface="ＭＳ Ｐ明朝" panose="02020600040205080304" pitchFamily="18" charset="-128"/>
              </a:rPr>
              <a:t>2</a:t>
            </a:r>
            <a:r>
              <a:rPr lang="ja-JP" altLang="en-US">
                <a:latin typeface="ＭＳ Ｐ明朝" panose="02020600040205080304" pitchFamily="18" charset="-128"/>
              </a:rPr>
              <a:t>日付け薬生発</a:t>
            </a:r>
            <a:r>
              <a:rPr lang="en-US" altLang="ja-JP">
                <a:latin typeface="ＭＳ Ｐ明朝" panose="02020600040205080304" pitchFamily="18" charset="-128"/>
              </a:rPr>
              <a:t>0802</a:t>
            </a:r>
            <a:r>
              <a:rPr lang="ja-JP" altLang="en-US">
                <a:latin typeface="ＭＳ Ｐ明朝" panose="02020600040205080304" pitchFamily="18" charset="-128"/>
              </a:rPr>
              <a:t>第</a:t>
            </a:r>
            <a:r>
              <a:rPr lang="en-US" altLang="ja-JP">
                <a:latin typeface="ＭＳ Ｐ明朝" panose="02020600040205080304" pitchFamily="18" charset="-128"/>
              </a:rPr>
              <a:t>4</a:t>
            </a:r>
            <a:r>
              <a:rPr lang="ja-JP" altLang="en-US">
                <a:latin typeface="ＭＳ Ｐ明朝" panose="02020600040205080304" pitchFamily="18" charset="-128"/>
              </a:rPr>
              <a:t>号</a:t>
            </a:r>
            <a:r>
              <a:rPr lang="zh-TW" altLang="en-US">
                <a:latin typeface="ＭＳ Ｐ明朝" panose="02020600040205080304" pitchFamily="18" charset="-128"/>
              </a:rPr>
              <a:t>通知</a:t>
            </a:r>
            <a:r>
              <a:rPr lang="ja-JP" altLang="en-US">
                <a:latin typeface="ＭＳ Ｐ明朝" panose="02020600040205080304" pitchFamily="18" charset="-128"/>
              </a:rPr>
              <a:t>を参考にして必要事項を記入します。</a:t>
            </a:r>
            <a:endParaRPr lang="en-US" altLang="ja-JP">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所定の手数料を振込、振込用紙のコピーを様式</a:t>
            </a:r>
            <a:r>
              <a:rPr lang="en-US" altLang="ja-JP">
                <a:latin typeface="ＭＳ Ｐ明朝" panose="02020600040205080304" pitchFamily="18" charset="-128"/>
              </a:rPr>
              <a:t>26</a:t>
            </a:r>
            <a:r>
              <a:rPr lang="ja-JP" altLang="en-US">
                <a:latin typeface="ＭＳ Ｐ明朝" panose="02020600040205080304" pitchFamily="18" charset="-128"/>
              </a:rPr>
              <a:t>の裏面に貼付します。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これらの文書と返信用封筒を併せて、郵送等で、総合機構　</a:t>
            </a:r>
            <a:r>
              <a:rPr lang="zh-TW" altLang="en-US">
                <a:latin typeface="ＭＳ Ｐ明朝" panose="02020600040205080304" pitchFamily="18" charset="-128"/>
              </a:rPr>
              <a:t>審査業務部業務第一課</a:t>
            </a:r>
            <a:r>
              <a:rPr lang="ja-JP" altLang="en-US">
                <a:latin typeface="ＭＳ Ｐ明朝" panose="02020600040205080304" pitchFamily="18" charset="-128"/>
              </a:rPr>
              <a:t>宛に送付します。</a:t>
            </a:r>
            <a:endParaRPr lang="zh-TW" altLang="en-US">
              <a:latin typeface="ＭＳ Ｐ明朝" panose="02020600040205080304" pitchFamily="18" charset="-128"/>
            </a:endParaRPr>
          </a:p>
          <a:p>
            <a:pPr eaLnBrk="1" hangingPunct="1"/>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一部の文書は電子文書として提出できます。</a:t>
            </a:r>
            <a:endParaRPr lang="en-US" altLang="ja-JP">
              <a:latin typeface="ＭＳ Ｐ明朝" panose="02020600040205080304" pitchFamily="18" charset="-128"/>
            </a:endParaRPr>
          </a:p>
          <a:p>
            <a:pPr eaLnBrk="1" hangingPunct="1"/>
            <a:r>
              <a:rPr lang="ja-JP" altLang="en-US">
                <a:latin typeface="ＭＳ Ｐ明朝" panose="02020600040205080304" pitchFamily="18" charset="-128"/>
              </a:rPr>
              <a:t>詳細は原薬取扱いの手引きを参考にしてください。</a:t>
            </a:r>
            <a:endParaRPr lang="en-US" altLang="ja-JP">
              <a:latin typeface="ＭＳ Ｐ明朝" panose="02020600040205080304" pitchFamily="18" charset="-128"/>
            </a:endParaRPr>
          </a:p>
          <a:p>
            <a:pPr eaLnBrk="1" hangingPunct="1"/>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vl1pPr>
          </a:lstStyle>
          <a:p>
            <a:pPr lvl="0"/>
            <a:r>
              <a:rPr lang="ja-JP" altLang="en-US" noProof="0"/>
              <a:t>マスタ タイトルの書式設定</a:t>
            </a:r>
          </a:p>
        </p:txBody>
      </p:sp>
      <p:sp>
        <p:nvSpPr>
          <p:cNvPr id="3"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ja-JP" altLang="en-US"/>
              <a:t>第９回　原薬工研修・懇談会</a:t>
            </a:r>
            <a:endParaRPr lang="en-US" altLang="ja-JP"/>
          </a:p>
        </p:txBody>
      </p:sp>
      <p:sp>
        <p:nvSpPr>
          <p:cNvPr id="4" name="Rectangle 17"/>
          <p:cNvSpPr>
            <a:spLocks noGrp="1" noChangeArrowheads="1"/>
          </p:cNvSpPr>
          <p:nvPr>
            <p:ph type="ftr" sz="quarter" idx="11"/>
          </p:nvPr>
        </p:nvSpPr>
        <p:spPr/>
        <p:txBody>
          <a:bodyPr/>
          <a:lstStyle>
            <a:lvl1pPr>
              <a:defRPr/>
            </a:lvl1pPr>
          </a:lstStyle>
          <a:p>
            <a:pPr>
              <a:defRPr/>
            </a:pPr>
            <a:r>
              <a:rPr lang="en-US" altLang="ja-JP"/>
              <a:t>日本医薬品原薬工業会　法規委員会</a:t>
            </a:r>
          </a:p>
        </p:txBody>
      </p:sp>
      <p:sp>
        <p:nvSpPr>
          <p:cNvPr id="5" name="Rectangle 18"/>
          <p:cNvSpPr>
            <a:spLocks noGrp="1" noChangeArrowheads="1"/>
          </p:cNvSpPr>
          <p:nvPr>
            <p:ph type="sldNum" sz="quarter" idx="12"/>
          </p:nvPr>
        </p:nvSpPr>
        <p:spPr/>
        <p:txBody>
          <a:bodyPr/>
          <a:lstStyle>
            <a:lvl1pPr>
              <a:defRPr/>
            </a:lvl1pPr>
          </a:lstStyle>
          <a:p>
            <a:pPr>
              <a:defRPr/>
            </a:pPr>
            <a:fld id="{C8FAB53A-BF80-48AC-8E02-9B82B7B2C4E4}" type="slidenum">
              <a:rPr lang="en-US" altLang="ja-JP"/>
              <a:pPr>
                <a:defRPr/>
              </a:pPr>
              <a:t>‹#›</a:t>
            </a:fld>
            <a:endParaRPr lang="en-US" altLang="ja-JP"/>
          </a:p>
        </p:txBody>
      </p:sp>
    </p:spTree>
    <p:extLst>
      <p:ext uri="{BB962C8B-B14F-4D97-AF65-F5344CB8AC3E}">
        <p14:creationId xmlns:p14="http://schemas.microsoft.com/office/powerpoint/2010/main" val="267527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D6AD2D5F-5172-4EA2-B72D-82C228F44D25}"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24854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457200"/>
            <a:ext cx="6019800" cy="56721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1D1A0AA0-16B8-4FA5-AFF3-B3605F7427C9}"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286202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457200"/>
            <a:ext cx="8229600" cy="56721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pPr>
              <a:defRPr/>
            </a:pPr>
            <a:fld id="{E5A3F845-8B93-4518-ADBD-7B946CF783CF}"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591278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BB17388B-F858-439F-AA8F-D5775BB2D886}"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705116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pPr>
              <a:defRPr/>
            </a:pPr>
            <a:fld id="{3A0355A6-A95A-4571-9D1E-A9CE067B5EFC}" type="slidenum">
              <a:rPr lang="en-US" altLang="ja-JP"/>
              <a:pPr>
                <a:defRPr/>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20825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E7A9BCDA-E556-45B6-B00C-E204CA8ACC66}"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693534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p:cNvSpPr>
            <a:spLocks noGrp="1" noChangeArrowheads="1"/>
          </p:cNvSpPr>
          <p:nvPr>
            <p:ph type="sldNum" sz="quarter" idx="11"/>
          </p:nvPr>
        </p:nvSpPr>
        <p:spPr>
          <a:ln/>
        </p:spPr>
        <p:txBody>
          <a:bodyPr/>
          <a:lstStyle>
            <a:lvl1pPr>
              <a:defRPr/>
            </a:lvl1pPr>
          </a:lstStyle>
          <a:p>
            <a:pPr>
              <a:defRPr/>
            </a:pPr>
            <a:fld id="{B135D944-7E2E-44B4-BEA9-3B87E0CCEE3E}" type="slidenum">
              <a:rPr lang="en-US" altLang="ja-JP"/>
              <a:pPr>
                <a:defRPr/>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784998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pPr>
              <a:defRPr/>
            </a:pPr>
            <a:fld id="{E1EE2695-A2C7-4536-9D3A-E3CFD29BCEE5}" type="slidenum">
              <a:rPr lang="en-US" altLang="ja-JP"/>
              <a:pPr>
                <a:defRPr/>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736347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p:cNvSpPr>
            <a:spLocks noGrp="1" noChangeArrowheads="1"/>
          </p:cNvSpPr>
          <p:nvPr>
            <p:ph type="sldNum" sz="quarter" idx="11"/>
          </p:nvPr>
        </p:nvSpPr>
        <p:spPr>
          <a:ln/>
        </p:spPr>
        <p:txBody>
          <a:bodyPr/>
          <a:lstStyle>
            <a:lvl1pPr>
              <a:defRPr/>
            </a:lvl1pPr>
          </a:lstStyle>
          <a:p>
            <a:pPr>
              <a:defRPr/>
            </a:pPr>
            <a:fld id="{12ED2F5C-1B44-4F20-9F6E-84EDCCAD6210}" type="slidenum">
              <a:rPr lang="en-US" altLang="ja-JP"/>
              <a:pPr>
                <a:defRPr/>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759364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D07B762B-0645-4442-93A5-5BA4F2484B17}"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250648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pPr>
              <a:defRPr/>
            </a:pPr>
            <a:fld id="{97EC7978-D521-4A96-A889-054420130846}"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570035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SzTx/>
              <a:buFontTx/>
              <a:buNone/>
              <a:defRPr kumimoji="0" sz="1200">
                <a:latin typeface="Arial" pitchFamily="34" charset="0"/>
                <a:ea typeface="ＭＳ Ｐゴシック" pitchFamily="50" charset="-128"/>
              </a:defRPr>
            </a:lvl1pPr>
          </a:lstStyle>
          <a:p>
            <a:pPr>
              <a:defRPr/>
            </a:pPr>
            <a:r>
              <a:rPr lang="en-US" altLang="ja-JP"/>
              <a:t>日本医薬品原薬工業会　法規委員会</a:t>
            </a:r>
          </a:p>
        </p:txBody>
      </p:sp>
      <p:sp>
        <p:nvSpPr>
          <p:cNvPr id="95235" name="Rectangle 3"/>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200">
                <a:latin typeface="Arial Black" panose="020B0A04020102020204" pitchFamily="34" charset="0"/>
              </a:defRPr>
            </a:lvl1pPr>
          </a:lstStyle>
          <a:p>
            <a:pPr>
              <a:defRPr/>
            </a:pPr>
            <a:fld id="{AE10ECE0-15C5-444A-84F6-2A3483221EA5}" type="slidenum">
              <a:rPr lang="en-US" altLang="ja-JP"/>
              <a:pPr>
                <a:defRPr/>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p:spPr>
          <p:txBody>
            <a:bodyPr wrap="none"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kumimoji="0" lang="ja-JP" altLang="ja-JP" sz="240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accent2"/>
                </a:solidFill>
              </a:endParaRPr>
            </a:p>
          </p:txBody>
        </p:sp>
      </p:grpSp>
      <p:sp>
        <p:nvSpPr>
          <p:cNvPr id="1029" name="Rectangle 14"/>
          <p:cNvSpPr>
            <a:spLocks noGrp="1" noChangeArrowheads="1"/>
          </p:cNvSpPr>
          <p:nvPr>
            <p:ph type="title"/>
          </p:nvPr>
        </p:nvSpPr>
        <p:spPr bwMode="auto">
          <a:xfrm>
            <a:off x="457200" y="457200"/>
            <a:ext cx="82296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160463"/>
            <a:ext cx="82296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kumimoji="0" sz="1200">
                <a:latin typeface="Arial" pitchFamily="34" charset="0"/>
                <a:ea typeface="ＭＳ Ｐゴシック" pitchFamily="50" charset="-128"/>
              </a:defRPr>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4638" r:id="rId1"/>
    <p:sldLayoutId id="2147484627" r:id="rId2"/>
    <p:sldLayoutId id="2147484628" r:id="rId3"/>
    <p:sldLayoutId id="2147484629" r:id="rId4"/>
    <p:sldLayoutId id="2147484630" r:id="rId5"/>
    <p:sldLayoutId id="2147484631" r:id="rId6"/>
    <p:sldLayoutId id="2147484632" r:id="rId7"/>
    <p:sldLayoutId id="2147484633" r:id="rId8"/>
    <p:sldLayoutId id="2147484634" r:id="rId9"/>
    <p:sldLayoutId id="2147484635" r:id="rId10"/>
    <p:sldLayoutId id="2147484636" r:id="rId11"/>
    <p:sldLayoutId id="2147484637" r:id="rId12"/>
  </p:sldLayoutIdLst>
  <p:hf hdr="0" dt="0"/>
  <p:txStyles>
    <p:titleStyle>
      <a:lvl1pPr algn="l" rtl="0" eaLnBrk="0" fontAlgn="base" hangingPunct="0">
        <a:spcBef>
          <a:spcPct val="0"/>
        </a:spcBef>
        <a:spcAft>
          <a:spcPct val="0"/>
        </a:spcAft>
        <a:defRPr kumimoji="1" sz="3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pitchFamily="34" charset="0"/>
          <a:ea typeface="ＭＳ Ｐゴシック" pitchFamily="50" charset="-128"/>
        </a:defRPr>
      </a:lvl2pPr>
      <a:lvl3pPr algn="l" rtl="0" eaLnBrk="0" fontAlgn="base" hangingPunct="0">
        <a:spcBef>
          <a:spcPct val="0"/>
        </a:spcBef>
        <a:spcAft>
          <a:spcPct val="0"/>
        </a:spcAft>
        <a:defRPr kumimoji="1" sz="3200">
          <a:solidFill>
            <a:schemeClr val="tx1"/>
          </a:solidFill>
          <a:latin typeface="Arial" pitchFamily="34" charset="0"/>
          <a:ea typeface="ＭＳ Ｐゴシック" pitchFamily="50" charset="-128"/>
        </a:defRPr>
      </a:lvl3pPr>
      <a:lvl4pPr algn="l" rtl="0" eaLnBrk="0" fontAlgn="base" hangingPunct="0">
        <a:spcBef>
          <a:spcPct val="0"/>
        </a:spcBef>
        <a:spcAft>
          <a:spcPct val="0"/>
        </a:spcAft>
        <a:defRPr kumimoji="1" sz="3200">
          <a:solidFill>
            <a:schemeClr val="tx1"/>
          </a:solidFill>
          <a:latin typeface="Arial" pitchFamily="34" charset="0"/>
          <a:ea typeface="ＭＳ Ｐゴシック" pitchFamily="50" charset="-128"/>
        </a:defRPr>
      </a:lvl4pPr>
      <a:lvl5pPr algn="l" rtl="0" eaLnBrk="0" fontAlgn="base" hangingPunct="0">
        <a:spcBef>
          <a:spcPct val="0"/>
        </a:spcBef>
        <a:spcAft>
          <a:spcPct val="0"/>
        </a:spcAft>
        <a:defRPr kumimoji="1" sz="3200">
          <a:solidFill>
            <a:schemeClr val="tx1"/>
          </a:solidFill>
          <a:latin typeface="Arial" pitchFamily="34" charset="0"/>
          <a:ea typeface="ＭＳ Ｐゴシック" pitchFamily="50" charset="-128"/>
        </a:defRPr>
      </a:lvl5pPr>
      <a:lvl6pPr marL="457200" algn="l" rtl="0" fontAlgn="base">
        <a:spcBef>
          <a:spcPct val="0"/>
        </a:spcBef>
        <a:spcAft>
          <a:spcPct val="0"/>
        </a:spcAft>
        <a:defRPr kumimoji="1" sz="3200">
          <a:solidFill>
            <a:schemeClr val="tx1"/>
          </a:solidFill>
          <a:latin typeface="Arial" pitchFamily="34" charset="0"/>
          <a:ea typeface="ＭＳ Ｐゴシック" pitchFamily="50" charset="-128"/>
        </a:defRPr>
      </a:lvl6pPr>
      <a:lvl7pPr marL="914400" algn="l" rtl="0" fontAlgn="base">
        <a:spcBef>
          <a:spcPct val="0"/>
        </a:spcBef>
        <a:spcAft>
          <a:spcPct val="0"/>
        </a:spcAft>
        <a:defRPr kumimoji="1" sz="3200">
          <a:solidFill>
            <a:schemeClr val="tx1"/>
          </a:solidFill>
          <a:latin typeface="Arial" pitchFamily="34" charset="0"/>
          <a:ea typeface="ＭＳ Ｐゴシック" pitchFamily="50" charset="-128"/>
        </a:defRPr>
      </a:lvl7pPr>
      <a:lvl8pPr marL="1371600" algn="l" rtl="0" fontAlgn="base">
        <a:spcBef>
          <a:spcPct val="0"/>
        </a:spcBef>
        <a:spcAft>
          <a:spcPct val="0"/>
        </a:spcAft>
        <a:defRPr kumimoji="1" sz="3200">
          <a:solidFill>
            <a:schemeClr val="tx1"/>
          </a:solidFill>
          <a:latin typeface="Arial" pitchFamily="34" charset="0"/>
          <a:ea typeface="ＭＳ Ｐゴシック" pitchFamily="50" charset="-128"/>
        </a:defRPr>
      </a:lvl8pPr>
      <a:lvl9pPr marL="1828800" algn="l" rtl="0" fontAlgn="base">
        <a:spcBef>
          <a:spcPct val="0"/>
        </a:spcBef>
        <a:spcAft>
          <a:spcPct val="0"/>
        </a:spcAft>
        <a:defRPr kumimoji="1" sz="3200">
          <a:solidFill>
            <a:schemeClr val="tx1"/>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mda.go.jp/files/000242972.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eb.fd-shinsei.mhlw.go.jp/notice/onlinesubmission.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txBox="1">
            <a:spLocks noGrp="1" noChangeArrowheads="1"/>
          </p:cNvSpPr>
          <p:nvPr/>
        </p:nvSpPr>
        <p:spPr bwMode="auto">
          <a:xfrm>
            <a:off x="3124200" y="6248400"/>
            <a:ext cx="2895600" cy="457200"/>
          </a:xfrm>
          <a:prstGeom prst="rect">
            <a:avLst/>
          </a:prstGeom>
          <a:noFill/>
          <a:ln>
            <a:noFill/>
          </a:ln>
          <a:effec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kumimoji="0" lang="en-US" altLang="ja-JP" sz="1200">
                <a:latin typeface="+mn-lt"/>
                <a:ea typeface="+mn-ea"/>
              </a:rPr>
              <a:t>日本医薬品原薬工業会　法規委員会</a:t>
            </a:r>
          </a:p>
        </p:txBody>
      </p:sp>
      <p:sp>
        <p:nvSpPr>
          <p:cNvPr id="5123" name="Rectangle 18"/>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EE9B891B-8887-446E-B6BF-C40A3A54EC94}" type="slidenum">
              <a:rPr kumimoji="0" lang="en-US" altLang="ja-JP" sz="1200"/>
              <a:pPr algn="r" eaLnBrk="1" hangingPunct="1">
                <a:spcBef>
                  <a:spcPct val="0"/>
                </a:spcBef>
                <a:buClrTx/>
                <a:buSzTx/>
                <a:buFontTx/>
                <a:buNone/>
              </a:pPr>
              <a:t>1</a:t>
            </a:fld>
            <a:endParaRPr kumimoji="0" lang="en-US" altLang="ja-JP" sz="1200"/>
          </a:p>
        </p:txBody>
      </p:sp>
      <p:sp>
        <p:nvSpPr>
          <p:cNvPr id="5124" name="Rectangle 2"/>
          <p:cNvSpPr>
            <a:spLocks noChangeArrowheads="1"/>
          </p:cNvSpPr>
          <p:nvPr/>
        </p:nvSpPr>
        <p:spPr bwMode="auto">
          <a:xfrm>
            <a:off x="979488" y="1247775"/>
            <a:ext cx="7173912" cy="2305050"/>
          </a:xfrm>
          <a:prstGeom prst="rect">
            <a:avLst/>
          </a:prstGeom>
          <a:solidFill>
            <a:schemeClr val="accent1"/>
          </a:solidFill>
          <a:ln>
            <a:noFill/>
          </a:ln>
          <a:effectLst/>
        </p:spPr>
        <p:txBody>
          <a:bodyPr lIns="90000" tIns="46800" rIns="90000" bIns="468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30000"/>
              </a:lnSpc>
              <a:spcBef>
                <a:spcPct val="0"/>
              </a:spcBef>
              <a:buClrTx/>
              <a:buSzTx/>
              <a:buFontTx/>
              <a:buNone/>
              <a:defRPr/>
            </a:pPr>
            <a:r>
              <a:rPr lang="ja-JP" altLang="en-US" sz="4400" b="1">
                <a:latin typeface="+mn-lt"/>
                <a:ea typeface="+mn-ea"/>
              </a:rPr>
              <a:t>輸　出</a:t>
            </a:r>
            <a:endParaRPr lang="ja-JP" altLang="en-US" sz="4000" b="1" i="1">
              <a:latin typeface="+mn-lt"/>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図 3"/>
          <p:cNvPicPr>
            <a:picLocks noChangeAspect="1"/>
          </p:cNvPicPr>
          <p:nvPr/>
        </p:nvPicPr>
        <p:blipFill>
          <a:blip r:embed="rId3">
            <a:extLst>
              <a:ext uri="{28A0092B-C50C-407E-A947-70E740481C1C}">
                <a14:useLocalDpi xmlns:a14="http://schemas.microsoft.com/office/drawing/2010/main" val="0"/>
              </a:ext>
            </a:extLst>
          </a:blip>
          <a:srcRect l="4778" t="7256" r="-806"/>
          <a:stretch>
            <a:fillRect/>
          </a:stretch>
        </p:blipFill>
        <p:spPr bwMode="auto">
          <a:xfrm>
            <a:off x="385763" y="1724025"/>
            <a:ext cx="5737225" cy="4733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3555"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b="1">
                <a:solidFill>
                  <a:srgbClr val="000000"/>
                </a:solidFill>
                <a:latin typeface="+mn-lt"/>
                <a:ea typeface="+mn-ea"/>
              </a:rPr>
              <a:t>GMP</a:t>
            </a:r>
            <a:r>
              <a:rPr lang="ja-JP" altLang="en-US" b="1">
                <a:solidFill>
                  <a:srgbClr val="000000"/>
                </a:solidFill>
                <a:latin typeface="+mn-lt"/>
                <a:ea typeface="+mn-ea"/>
              </a:rPr>
              <a:t>証明書の発給申請</a:t>
            </a:r>
          </a:p>
        </p:txBody>
      </p:sp>
      <p:sp>
        <p:nvSpPr>
          <p:cNvPr id="23557" name="テキスト ボックス 15"/>
          <p:cNvSpPr txBox="1">
            <a:spLocks noChangeArrowheads="1"/>
          </p:cNvSpPr>
          <p:nvPr/>
        </p:nvSpPr>
        <p:spPr bwMode="auto">
          <a:xfrm>
            <a:off x="468313" y="1300163"/>
            <a:ext cx="5159375" cy="369887"/>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1800" dirty="0">
                <a:latin typeface="+mn-lt"/>
                <a:ea typeface="+mn-ea"/>
              </a:rPr>
              <a:t>例（</a:t>
            </a:r>
            <a:r>
              <a:rPr lang="en-US" altLang="ja-JP" sz="1800" dirty="0">
                <a:latin typeface="+mn-lt"/>
                <a:ea typeface="+mn-ea"/>
              </a:rPr>
              <a:t>2</a:t>
            </a:r>
            <a:r>
              <a:rPr lang="ja-JP" altLang="en-US" sz="1800" dirty="0">
                <a:latin typeface="+mn-lt"/>
                <a:ea typeface="+mn-ea"/>
              </a:rPr>
              <a:t>） 公布される</a:t>
            </a:r>
            <a:r>
              <a:rPr lang="en-US" altLang="ja-JP" sz="1800" dirty="0">
                <a:latin typeface="+mn-lt"/>
                <a:ea typeface="+mn-ea"/>
              </a:rPr>
              <a:t>GMP</a:t>
            </a:r>
            <a:r>
              <a:rPr lang="ja-JP" altLang="en-US" sz="1800" dirty="0">
                <a:latin typeface="+mn-lt"/>
                <a:ea typeface="+mn-ea"/>
              </a:rPr>
              <a:t>証明書</a:t>
            </a:r>
            <a:endParaRPr lang="en-US" altLang="ja-JP" sz="1800" dirty="0">
              <a:latin typeface="+mn-lt"/>
              <a:ea typeface="+mn-ea"/>
            </a:endParaRPr>
          </a:p>
        </p:txBody>
      </p:sp>
      <p:sp>
        <p:nvSpPr>
          <p:cNvPr id="3" name="四角形吹き出し 2"/>
          <p:cNvSpPr/>
          <p:nvPr/>
        </p:nvSpPr>
        <p:spPr bwMode="auto">
          <a:xfrm>
            <a:off x="234950" y="5473700"/>
            <a:ext cx="2889250" cy="774700"/>
          </a:xfrm>
          <a:prstGeom prst="wedgeRectCallout">
            <a:avLst>
              <a:gd name="adj1" fmla="val -14459"/>
              <a:gd name="adj2" fmla="val -120520"/>
            </a:avLst>
          </a:prstGeom>
          <a:solidFill>
            <a:schemeClr val="bg1">
              <a:lumMod val="95000"/>
            </a:schemeClr>
          </a:solidFill>
          <a:ln w="9525" cap="flat" cmpd="sng" algn="ctr">
            <a:solidFill>
              <a:schemeClr val="tx1"/>
            </a:solidFill>
            <a:prstDash val="sysDash"/>
            <a:round/>
            <a:headEnd type="none" w="med" len="med"/>
            <a:tailEnd type="none" w="med" len="med"/>
          </a:ln>
          <a:effectLst/>
        </p:spPr>
        <p:txBody>
          <a:bodyPr anchor="ctr"/>
          <a:lstStyle/>
          <a:p>
            <a:pPr eaLnBrk="1" hangingPunct="1">
              <a:lnSpc>
                <a:spcPct val="80000"/>
              </a:lnSpc>
              <a:spcBef>
                <a:spcPct val="20000"/>
              </a:spcBef>
              <a:buSzPct val="100000"/>
              <a:buFont typeface="Wingdings" pitchFamily="2" charset="2"/>
              <a:buNone/>
              <a:defRPr/>
            </a:pPr>
            <a:r>
              <a:rPr lang="ja-JP" altLang="en-US" dirty="0">
                <a:solidFill>
                  <a:schemeClr val="accent5">
                    <a:lumMod val="50000"/>
                  </a:schemeClr>
                </a:solidFill>
                <a:latin typeface="+mn-lt"/>
                <a:ea typeface="+mn-ea"/>
              </a:rPr>
              <a:t>様式</a:t>
            </a:r>
            <a:r>
              <a:rPr lang="en-US" altLang="ja-JP" dirty="0">
                <a:solidFill>
                  <a:schemeClr val="accent5">
                    <a:lumMod val="50000"/>
                  </a:schemeClr>
                </a:solidFill>
                <a:latin typeface="+mn-lt"/>
                <a:ea typeface="+mn-ea"/>
              </a:rPr>
              <a:t>14</a:t>
            </a:r>
            <a:r>
              <a:rPr lang="ja-JP" altLang="en-US" dirty="0">
                <a:solidFill>
                  <a:schemeClr val="accent5">
                    <a:lumMod val="50000"/>
                  </a:schemeClr>
                </a:solidFill>
                <a:latin typeface="+mn-lt"/>
                <a:ea typeface="+mn-ea"/>
              </a:rPr>
              <a:t>－</a:t>
            </a:r>
            <a:r>
              <a:rPr lang="en-US" altLang="ja-JP" dirty="0">
                <a:solidFill>
                  <a:schemeClr val="accent5">
                    <a:lumMod val="50000"/>
                  </a:schemeClr>
                </a:solidFill>
                <a:latin typeface="+mn-lt"/>
                <a:ea typeface="+mn-ea"/>
              </a:rPr>
              <a:t>1</a:t>
            </a:r>
            <a:r>
              <a:rPr lang="ja-JP" altLang="en-US" dirty="0">
                <a:solidFill>
                  <a:schemeClr val="accent5">
                    <a:lumMod val="50000"/>
                  </a:schemeClr>
                </a:solidFill>
                <a:latin typeface="+mn-lt"/>
                <a:ea typeface="+mn-ea"/>
              </a:rPr>
              <a:t>に、</a:t>
            </a:r>
            <a:r>
              <a:rPr lang="en-US" altLang="ja-JP" dirty="0">
                <a:solidFill>
                  <a:schemeClr val="accent5">
                    <a:lumMod val="50000"/>
                  </a:schemeClr>
                </a:solidFill>
                <a:latin typeface="+mn-lt"/>
                <a:ea typeface="+mn-ea"/>
              </a:rPr>
              <a:t>No. </a:t>
            </a:r>
            <a:r>
              <a:rPr lang="ja-JP" altLang="en-US" dirty="0">
                <a:solidFill>
                  <a:schemeClr val="accent5">
                    <a:lumMod val="50000"/>
                  </a:schemeClr>
                </a:solidFill>
                <a:latin typeface="+mn-lt"/>
                <a:ea typeface="+mn-ea"/>
              </a:rPr>
              <a:t>が付与され、</a:t>
            </a:r>
            <a:r>
              <a:rPr lang="en-US" altLang="ja-JP" dirty="0">
                <a:solidFill>
                  <a:schemeClr val="accent5">
                    <a:lumMod val="50000"/>
                  </a:schemeClr>
                </a:solidFill>
                <a:latin typeface="+mn-lt"/>
                <a:ea typeface="+mn-ea"/>
              </a:rPr>
              <a:t>GMP</a:t>
            </a:r>
            <a:r>
              <a:rPr lang="ja-JP" altLang="en-US" dirty="0">
                <a:solidFill>
                  <a:schemeClr val="accent5">
                    <a:lumMod val="50000"/>
                  </a:schemeClr>
                </a:solidFill>
                <a:latin typeface="+mn-lt"/>
                <a:ea typeface="+mn-ea"/>
              </a:rPr>
              <a:t>証明書が交付されます。</a:t>
            </a:r>
          </a:p>
        </p:txBody>
      </p:sp>
      <p:pic>
        <p:nvPicPr>
          <p:cNvPr id="23558" name="図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57638" y="3194050"/>
            <a:ext cx="4772025"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フッター プレースホルダー 3"/>
          <p:cNvSpPr>
            <a:spLocks noGrp="1"/>
          </p:cNvSpPr>
          <p:nvPr>
            <p:ph type="ftr" sz="quarter" idx="10"/>
          </p:nvPr>
        </p:nvSpPr>
        <p:spPr>
          <a:xfrm>
            <a:off x="3124200" y="6457950"/>
            <a:ext cx="2895600" cy="247650"/>
          </a:xfrm>
          <a:solidFill>
            <a:schemeClr val="bg1"/>
          </a:solid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0" name="テキスト ボックス 8"/>
          <p:cNvSpPr txBox="1">
            <a:spLocks noChangeArrowheads="1"/>
          </p:cNvSpPr>
          <p:nvPr/>
        </p:nvSpPr>
        <p:spPr bwMode="auto">
          <a:xfrm>
            <a:off x="7075488" y="1317625"/>
            <a:ext cx="1611312"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Ⅳ-81 p303</a:t>
            </a:r>
            <a:endParaRPr lang="ja-JP" altLang="en-US" sz="1600" b="1" dirty="0">
              <a:latin typeface="+mn-lt"/>
              <a:ea typeface="+mn-ea"/>
            </a:endParaRPr>
          </a:p>
        </p:txBody>
      </p:sp>
      <p:sp>
        <p:nvSpPr>
          <p:cNvPr id="23561"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257488F-0D8F-4422-98B3-3DD703483D28}" type="slidenum">
              <a:rPr kumimoji="0" lang="en-US" altLang="ja-JP" sz="1200" smtClean="0">
                <a:solidFill>
                  <a:srgbClr val="000000"/>
                </a:solidFill>
              </a:rPr>
              <a:pPr>
                <a:spcBef>
                  <a:spcPct val="0"/>
                </a:spcBef>
                <a:buClrTx/>
                <a:buSzTx/>
                <a:buFontTx/>
                <a:buNone/>
              </a:pPr>
              <a:t>10</a:t>
            </a:fld>
            <a:endParaRPr kumimoji="0" lang="en-US" altLang="ja-JP" sz="12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7171"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92B8D77-E3E3-4B34-9CFE-D835D55650C7}" type="slidenum">
              <a:rPr kumimoji="0" lang="en-US" altLang="ja-JP" sz="1200" smtClean="0"/>
              <a:pPr>
                <a:spcBef>
                  <a:spcPct val="0"/>
                </a:spcBef>
                <a:buClrTx/>
                <a:buSzTx/>
                <a:buFontTx/>
                <a:buNone/>
              </a:pPr>
              <a:t>2</a:t>
            </a:fld>
            <a:endParaRPr kumimoji="0" lang="en-US" altLang="ja-JP" sz="1200"/>
          </a:p>
        </p:txBody>
      </p:sp>
      <p:sp>
        <p:nvSpPr>
          <p:cNvPr id="717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dirty="0">
                <a:latin typeface="+mn-lt"/>
                <a:ea typeface="+mn-ea"/>
              </a:rPr>
              <a:t>輸出用医薬品の概要</a:t>
            </a:r>
          </a:p>
        </p:txBody>
      </p:sp>
      <p:sp>
        <p:nvSpPr>
          <p:cNvPr id="7173" name="正方形/長方形 2"/>
          <p:cNvSpPr>
            <a:spLocks noChangeArrowheads="1"/>
          </p:cNvSpPr>
          <p:nvPr/>
        </p:nvSpPr>
        <p:spPr bwMode="auto">
          <a:xfrm>
            <a:off x="468312" y="1743075"/>
            <a:ext cx="8218487" cy="2887663"/>
          </a:xfrm>
          <a:prstGeom prst="rect">
            <a:avLst/>
          </a:prstGeom>
          <a:noFill/>
          <a:ln>
            <a:noFill/>
          </a:ln>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Tx/>
              <a:buSzPct val="100000"/>
              <a:buFont typeface="Wingdings" panose="05000000000000000000" pitchFamily="2" charset="2"/>
              <a:buNone/>
              <a:defRPr/>
            </a:pPr>
            <a:r>
              <a:rPr lang="ja-JP" altLang="en-US" sz="2800" b="1" u="sng" dirty="0">
                <a:latin typeface="+mn-lt"/>
                <a:ea typeface="+mn-ea"/>
              </a:rPr>
              <a:t>①輸出用医薬品に関する特例</a:t>
            </a:r>
            <a:endParaRPr lang="en-US" altLang="ja-JP" sz="2800" b="1" u="sng" dirty="0">
              <a:latin typeface="+mn-lt"/>
              <a:ea typeface="+mn-ea"/>
            </a:endParaRPr>
          </a:p>
          <a:p>
            <a:pPr eaLnBrk="1" hangingPunct="1">
              <a:buClrTx/>
              <a:buSzPct val="100000"/>
              <a:buFont typeface="Wingdings" panose="05000000000000000000" pitchFamily="2" charset="2"/>
              <a:buNone/>
              <a:defRPr/>
            </a:pPr>
            <a:r>
              <a:rPr lang="ja-JP" altLang="ja-JP" sz="2400" dirty="0">
                <a:latin typeface="+mn-lt"/>
                <a:ea typeface="+mn-ea"/>
              </a:rPr>
              <a:t>専ら輸出の用に供される医薬品</a:t>
            </a:r>
            <a:r>
              <a:rPr lang="ja-JP" altLang="en-US" sz="2400" dirty="0">
                <a:latin typeface="+mn-lt"/>
                <a:ea typeface="+mn-ea"/>
              </a:rPr>
              <a:t>、</a:t>
            </a:r>
            <a:r>
              <a:rPr lang="ja-JP" altLang="ja-JP" sz="2400" dirty="0">
                <a:latin typeface="+mn-lt"/>
                <a:ea typeface="+mn-ea"/>
              </a:rPr>
              <a:t>すなわち輸出用医薬品であっても法の規制を受けるが</a:t>
            </a:r>
            <a:r>
              <a:rPr lang="ja-JP" altLang="en-US" sz="2400" dirty="0">
                <a:latin typeface="+mn-lt"/>
                <a:ea typeface="+mn-ea"/>
              </a:rPr>
              <a:t>、</a:t>
            </a:r>
            <a:r>
              <a:rPr lang="ja-JP" altLang="ja-JP" sz="2400" dirty="0">
                <a:latin typeface="+mn-lt"/>
                <a:ea typeface="+mn-ea"/>
              </a:rPr>
              <a:t>その表示等については輸出先国の制度に適合しなければならない等</a:t>
            </a:r>
            <a:r>
              <a:rPr lang="ja-JP" altLang="en-US" sz="2400" dirty="0">
                <a:latin typeface="+mn-lt"/>
                <a:ea typeface="+mn-ea"/>
              </a:rPr>
              <a:t>、</a:t>
            </a:r>
            <a:r>
              <a:rPr lang="ja-JP" altLang="ja-JP" sz="2400" dirty="0">
                <a:latin typeface="+mn-lt"/>
                <a:ea typeface="+mn-ea"/>
              </a:rPr>
              <a:t>国内向けのものと同一に取り扱うことが適当でない面があるので</a:t>
            </a:r>
            <a:r>
              <a:rPr lang="ja-JP" altLang="en-US" sz="2400" dirty="0">
                <a:latin typeface="+mn-lt"/>
                <a:ea typeface="+mn-ea"/>
              </a:rPr>
              <a:t>、</a:t>
            </a:r>
            <a:r>
              <a:rPr lang="ja-JP" altLang="ja-JP" sz="2400" dirty="0">
                <a:latin typeface="+mn-lt"/>
                <a:ea typeface="+mn-ea"/>
              </a:rPr>
              <a:t>法律の一部の適用を除外し</a:t>
            </a:r>
            <a:r>
              <a:rPr lang="ja-JP" altLang="en-US" sz="2400" dirty="0">
                <a:latin typeface="+mn-lt"/>
                <a:ea typeface="+mn-ea"/>
              </a:rPr>
              <a:t>、</a:t>
            </a:r>
            <a:r>
              <a:rPr lang="ja-JP" altLang="ja-JP" sz="2400" dirty="0">
                <a:latin typeface="+mn-lt"/>
                <a:ea typeface="+mn-ea"/>
              </a:rPr>
              <a:t>その他必要な</a:t>
            </a:r>
            <a:r>
              <a:rPr lang="ja-JP" altLang="ja-JP" sz="2400" dirty="0">
                <a:solidFill>
                  <a:srgbClr val="FF0000"/>
                </a:solidFill>
                <a:latin typeface="+mn-lt"/>
                <a:ea typeface="+mn-ea"/>
              </a:rPr>
              <a:t>特例が定められている。</a:t>
            </a:r>
            <a:endParaRPr lang="en-US" altLang="ja-JP" sz="2400" dirty="0">
              <a:latin typeface="+mn-lt"/>
              <a:ea typeface="+mn-ea"/>
            </a:endParaRPr>
          </a:p>
          <a:p>
            <a:pPr algn="r" eaLnBrk="1" hangingPunct="1">
              <a:buClrTx/>
              <a:buSzPct val="100000"/>
              <a:buFont typeface="Wingdings" panose="05000000000000000000" pitchFamily="2" charset="2"/>
              <a:buNone/>
              <a:defRPr/>
            </a:pPr>
            <a:r>
              <a:rPr lang="ja-JP" altLang="en-US" sz="2400" dirty="0">
                <a:latin typeface="+mn-lt"/>
                <a:ea typeface="+mn-ea"/>
              </a:rPr>
              <a:t>（</a:t>
            </a:r>
            <a:r>
              <a:rPr lang="ja-JP" altLang="ja-JP" sz="2400" dirty="0">
                <a:latin typeface="+mn-lt"/>
                <a:ea typeface="+mn-ea"/>
              </a:rPr>
              <a:t>令第</a:t>
            </a:r>
            <a:r>
              <a:rPr lang="en-US" altLang="ja-JP" sz="2400" dirty="0">
                <a:latin typeface="+mn-lt"/>
                <a:ea typeface="+mn-ea"/>
              </a:rPr>
              <a:t>74</a:t>
            </a:r>
            <a:r>
              <a:rPr lang="ja-JP" altLang="ja-JP" sz="2400" dirty="0">
                <a:latin typeface="+mn-lt"/>
                <a:ea typeface="+mn-ea"/>
              </a:rPr>
              <a:t>条第</a:t>
            </a:r>
            <a:r>
              <a:rPr lang="en-US" altLang="ja-JP" sz="2400" dirty="0">
                <a:latin typeface="+mn-lt"/>
                <a:ea typeface="+mn-ea"/>
              </a:rPr>
              <a:t>2</a:t>
            </a:r>
            <a:r>
              <a:rPr lang="ja-JP" altLang="ja-JP" sz="2400" dirty="0">
                <a:latin typeface="+mn-lt"/>
                <a:ea typeface="+mn-ea"/>
              </a:rPr>
              <a:t>項</a:t>
            </a:r>
            <a:r>
              <a:rPr lang="ja-JP" altLang="en-US" sz="2400" dirty="0">
                <a:latin typeface="+mn-lt"/>
                <a:ea typeface="+mn-ea"/>
              </a:rPr>
              <a:t>）　</a:t>
            </a:r>
            <a:endParaRPr lang="en-US" altLang="ja-JP" sz="2400" dirty="0">
              <a:latin typeface="+mn-lt"/>
              <a:ea typeface="+mn-ea"/>
            </a:endParaRPr>
          </a:p>
        </p:txBody>
      </p:sp>
      <p:sp>
        <p:nvSpPr>
          <p:cNvPr id="7174" name="テキスト ボックス 8"/>
          <p:cNvSpPr txBox="1">
            <a:spLocks noChangeArrowheads="1"/>
          </p:cNvSpPr>
          <p:nvPr/>
        </p:nvSpPr>
        <p:spPr bwMode="auto">
          <a:xfrm>
            <a:off x="6896100" y="1317625"/>
            <a:ext cx="1790700" cy="288925"/>
          </a:xfrm>
          <a:prstGeom prst="rect">
            <a:avLst/>
          </a:prstGeom>
          <a:solidFill>
            <a:schemeClr val="bg1"/>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cs typeface="Arial" panose="020B0604020202020204" pitchFamily="34" charset="0"/>
              </a:rPr>
              <a:t>Ⅳ</a:t>
            </a:r>
            <a:r>
              <a:rPr lang="en-US" altLang="ja-JP" sz="1600" b="1" dirty="0">
                <a:latin typeface="+mn-lt"/>
                <a:ea typeface="+mn-ea"/>
              </a:rPr>
              <a:t>-68</a:t>
            </a:r>
            <a:r>
              <a:rPr lang="ja-JP" altLang="en-US" sz="1600" b="1" dirty="0">
                <a:latin typeface="+mn-lt"/>
                <a:ea typeface="+mn-ea"/>
              </a:rPr>
              <a:t> </a:t>
            </a:r>
            <a:r>
              <a:rPr lang="en-US" altLang="ja-JP" sz="1600" b="1" dirty="0">
                <a:latin typeface="+mn-lt"/>
                <a:ea typeface="+mn-ea"/>
              </a:rPr>
              <a:t>p290</a:t>
            </a:r>
            <a:endParaRPr lang="ja-JP" altLang="en-US" sz="1600" b="1" dirty="0">
              <a:latin typeface="+mn-lt"/>
              <a:ea typeface="+mn-ea"/>
            </a:endParaRPr>
          </a:p>
        </p:txBody>
      </p:sp>
      <p:sp>
        <p:nvSpPr>
          <p:cNvPr id="7175" name="正方形/長方形 1"/>
          <p:cNvSpPr>
            <a:spLocks noChangeArrowheads="1"/>
          </p:cNvSpPr>
          <p:nvPr/>
        </p:nvSpPr>
        <p:spPr bwMode="auto">
          <a:xfrm>
            <a:off x="468313" y="4660900"/>
            <a:ext cx="6802437" cy="461963"/>
          </a:xfrm>
          <a:prstGeom prst="rect">
            <a:avLst/>
          </a:prstGeom>
          <a:noFill/>
          <a:ln>
            <a:noFill/>
          </a:ln>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2400" dirty="0">
                <a:latin typeface="+mn-lt"/>
                <a:ea typeface="+mn-ea"/>
              </a:rPr>
              <a:t>輸出用医薬品には、次に記す②、③が求められる。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6"/>
          <p:cNvSpPr txBox="1">
            <a:spLocks noChangeArrowheads="1"/>
          </p:cNvSpPr>
          <p:nvPr/>
        </p:nvSpPr>
        <p:spPr bwMode="auto">
          <a:xfrm>
            <a:off x="468313" y="1300163"/>
            <a:ext cx="8207375" cy="4868862"/>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defRPr/>
            </a:pPr>
            <a:r>
              <a:rPr lang="ja-JP" altLang="en-US" sz="2800" b="1" u="sng" dirty="0">
                <a:latin typeface="+mn-lt"/>
                <a:ea typeface="+mn-ea"/>
              </a:rPr>
              <a:t>②</a:t>
            </a:r>
            <a:r>
              <a:rPr lang="zh-TW" altLang="en-US" sz="2800" b="1" u="sng" dirty="0">
                <a:latin typeface="+mn-lt"/>
                <a:ea typeface="+mn-ea"/>
              </a:rPr>
              <a:t>輸出用医薬品製造等（輸入）届書</a:t>
            </a:r>
            <a:endParaRPr lang="en-US" altLang="zh-TW" sz="2800" b="1" u="sng" dirty="0">
              <a:latin typeface="+mn-lt"/>
              <a:ea typeface="+mn-ea"/>
            </a:endParaRPr>
          </a:p>
          <a:p>
            <a:pPr eaLnBrk="1" hangingPunct="1">
              <a:lnSpc>
                <a:spcPct val="80000"/>
              </a:lnSpc>
              <a:buClrTx/>
              <a:buSzPct val="100000"/>
              <a:buFont typeface="Wingdings" panose="05000000000000000000" pitchFamily="2" charset="2"/>
              <a:buNone/>
              <a:defRPr/>
            </a:pPr>
            <a:r>
              <a:rPr lang="ja-JP" altLang="en-US" sz="2000" dirty="0">
                <a:solidFill>
                  <a:srgbClr val="FF0000"/>
                </a:solidFill>
                <a:latin typeface="+mn-lt"/>
                <a:ea typeface="+mn-ea"/>
              </a:rPr>
              <a:t>医薬品等輸出業者は、輸出用医薬品を製造（輸入）する場合には、あらかじめ機構を経由して厚生労働大臣に定められた事項を届け出なければならない。</a:t>
            </a:r>
            <a:r>
              <a:rPr lang="ja-JP" altLang="en-US" sz="2000" dirty="0">
                <a:latin typeface="+mn-lt"/>
                <a:ea typeface="+mn-ea"/>
              </a:rPr>
              <a:t>　なお、届出に関して、製造行為を委託する場合については委託を受けた者の代わりに、当該委託をした者（契約等により輸出用の医薬品等の製造を委託した製造販売業者又は製造業者）において届け出なければならない</a:t>
            </a:r>
            <a:r>
              <a:rPr lang="ja-JP" altLang="en-US" sz="2000" baseline="30000" dirty="0">
                <a:latin typeface="+mn-lt"/>
                <a:ea typeface="+mn-ea"/>
              </a:rPr>
              <a:t>＊</a:t>
            </a:r>
            <a:r>
              <a:rPr lang="ja-JP" altLang="en-US" sz="2000" dirty="0">
                <a:latin typeface="+mn-lt"/>
                <a:ea typeface="+mn-ea"/>
              </a:rPr>
              <a:t>。　　　　　　（令第</a:t>
            </a:r>
            <a:r>
              <a:rPr lang="en-US" altLang="ja-JP" sz="2000" dirty="0">
                <a:latin typeface="+mn-lt"/>
                <a:ea typeface="+mn-ea"/>
              </a:rPr>
              <a:t>74</a:t>
            </a:r>
            <a:r>
              <a:rPr lang="ja-JP" altLang="en-US" sz="2000" dirty="0">
                <a:latin typeface="+mn-lt"/>
                <a:ea typeface="+mn-ea"/>
              </a:rPr>
              <a:t>条第</a:t>
            </a:r>
            <a:r>
              <a:rPr lang="en-US" altLang="ja-JP" sz="2000" dirty="0">
                <a:latin typeface="+mn-lt"/>
                <a:ea typeface="+mn-ea"/>
              </a:rPr>
              <a:t>1</a:t>
            </a:r>
            <a:r>
              <a:rPr lang="ja-JP" altLang="en-US" sz="2000" dirty="0">
                <a:latin typeface="+mn-lt"/>
                <a:ea typeface="+mn-ea"/>
              </a:rPr>
              <a:t>項、</a:t>
            </a:r>
            <a:r>
              <a:rPr lang="ja-JP" altLang="en-US" sz="2000" baseline="30000" dirty="0">
                <a:latin typeface="+mn-lt"/>
                <a:ea typeface="+mn-ea"/>
              </a:rPr>
              <a:t>＊</a:t>
            </a:r>
            <a:r>
              <a:rPr lang="en-US" altLang="ja-JP" sz="2000" dirty="0">
                <a:latin typeface="+mn-lt"/>
                <a:ea typeface="+mn-ea"/>
              </a:rPr>
              <a:t>R4.6.22</a:t>
            </a:r>
            <a:r>
              <a:rPr lang="ja-JP" altLang="en-US" sz="2000" dirty="0">
                <a:latin typeface="+mn-lt"/>
                <a:ea typeface="+mn-ea"/>
              </a:rPr>
              <a:t>医薬品審査管理課 事務連絡）</a:t>
            </a:r>
            <a:endParaRPr lang="en-US" altLang="ja-JP" sz="2000" dirty="0">
              <a:latin typeface="+mn-lt"/>
              <a:ea typeface="+mn-ea"/>
            </a:endParaRPr>
          </a:p>
          <a:p>
            <a:pPr eaLnBrk="1" hangingPunct="1">
              <a:lnSpc>
                <a:spcPct val="80000"/>
              </a:lnSpc>
              <a:buClrTx/>
              <a:buSzPct val="100000"/>
              <a:buFont typeface="Wingdings" panose="05000000000000000000" pitchFamily="2" charset="2"/>
              <a:buNone/>
              <a:defRPr/>
            </a:pPr>
            <a:endParaRPr lang="en-US" altLang="ja-JP" sz="1600" dirty="0">
              <a:latin typeface="+mn-lt"/>
              <a:ea typeface="+mn-ea"/>
            </a:endParaRPr>
          </a:p>
          <a:p>
            <a:pPr eaLnBrk="1" hangingPunct="1">
              <a:lnSpc>
                <a:spcPct val="80000"/>
              </a:lnSpc>
              <a:buClrTx/>
              <a:buSzPct val="100000"/>
              <a:buFont typeface="Wingdings" panose="05000000000000000000" pitchFamily="2" charset="2"/>
              <a:buNone/>
              <a:defRPr/>
            </a:pPr>
            <a:r>
              <a:rPr lang="ja-JP" altLang="en-US" sz="2800" b="1" u="sng" dirty="0">
                <a:latin typeface="+mn-lt"/>
                <a:ea typeface="+mn-ea"/>
              </a:rPr>
              <a:t>③輸出用医薬品</a:t>
            </a:r>
            <a:r>
              <a:rPr lang="en-US" altLang="ja-JP" sz="2800" b="1" u="sng" dirty="0">
                <a:latin typeface="+mn-lt"/>
                <a:ea typeface="+mn-ea"/>
              </a:rPr>
              <a:t>GMP</a:t>
            </a:r>
            <a:r>
              <a:rPr lang="ja-JP" altLang="en-US" sz="2800" b="1" u="sng" dirty="0">
                <a:latin typeface="+mn-lt"/>
                <a:ea typeface="+mn-ea"/>
              </a:rPr>
              <a:t>適合性調査</a:t>
            </a:r>
            <a:endParaRPr lang="en-US" altLang="ja-JP" sz="2800" b="1" u="sng" dirty="0">
              <a:latin typeface="+mn-lt"/>
              <a:ea typeface="+mn-ea"/>
            </a:endParaRPr>
          </a:p>
          <a:p>
            <a:pPr eaLnBrk="1" hangingPunct="1">
              <a:buClrTx/>
              <a:buSzPct val="100000"/>
              <a:buFont typeface="Wingdings" panose="05000000000000000000" pitchFamily="2" charset="2"/>
              <a:buNone/>
              <a:defRPr/>
            </a:pPr>
            <a:r>
              <a:rPr lang="ja-JP" altLang="en-US" sz="2000" dirty="0">
                <a:latin typeface="+mn-lt"/>
                <a:ea typeface="+mn-ea"/>
              </a:rPr>
              <a:t>輸出用の医薬品、医薬部外品又は化粧品の製造業者は、その製造する医薬品、医薬部外品又は化粧品が政令で定めるものであるときは、その物の製造所における製造管理又は品質管理の方法が第十四条第二項第四号に規定する厚生労働省令で定める基準に適合しているかどうかについて、</a:t>
            </a:r>
            <a:r>
              <a:rPr lang="ja-JP" altLang="en-US" sz="2000" dirty="0">
                <a:solidFill>
                  <a:srgbClr val="FF0000"/>
                </a:solidFill>
                <a:latin typeface="+mn-lt"/>
                <a:ea typeface="+mn-ea"/>
              </a:rPr>
              <a:t>製造をしようとするとき、及びその開始後三年を下らない政令で定める期間を経過するごとに、厚生労働大臣の書面による調査又は実地の調査を受けなければならない。　</a:t>
            </a:r>
            <a:r>
              <a:rPr lang="en-US" altLang="ja-JP" sz="2000" dirty="0">
                <a:solidFill>
                  <a:srgbClr val="FF0000"/>
                </a:solidFill>
                <a:latin typeface="+mn-lt"/>
                <a:ea typeface="+mn-ea"/>
              </a:rPr>
              <a:t>				</a:t>
            </a:r>
            <a:r>
              <a:rPr lang="ja-JP" altLang="en-US" sz="2000" dirty="0">
                <a:solidFill>
                  <a:srgbClr val="FF0000"/>
                </a:solidFill>
                <a:latin typeface="+mn-lt"/>
                <a:ea typeface="+mn-ea"/>
              </a:rPr>
              <a:t>　　　</a:t>
            </a:r>
            <a:r>
              <a:rPr lang="ja-JP" altLang="en-US" sz="2000" dirty="0">
                <a:latin typeface="+mn-lt"/>
                <a:ea typeface="+mn-ea"/>
              </a:rPr>
              <a:t>（法第</a:t>
            </a:r>
            <a:r>
              <a:rPr lang="en-US" altLang="ja-JP" sz="2000" dirty="0">
                <a:latin typeface="+mn-lt"/>
                <a:ea typeface="+mn-ea"/>
              </a:rPr>
              <a:t>80</a:t>
            </a:r>
            <a:r>
              <a:rPr lang="ja-JP" altLang="en-US" sz="2000" dirty="0">
                <a:latin typeface="+mn-lt"/>
                <a:ea typeface="+mn-ea"/>
              </a:rPr>
              <a:t>条第</a:t>
            </a:r>
            <a:r>
              <a:rPr lang="en-US" altLang="ja-JP" sz="2000" dirty="0">
                <a:latin typeface="+mn-lt"/>
                <a:ea typeface="+mn-ea"/>
              </a:rPr>
              <a:t>1</a:t>
            </a:r>
            <a:r>
              <a:rPr lang="ja-JP" altLang="en-US" sz="2000" dirty="0">
                <a:latin typeface="+mn-lt"/>
                <a:ea typeface="+mn-ea"/>
              </a:rPr>
              <a:t>項）</a:t>
            </a:r>
          </a:p>
        </p:txBody>
      </p:sp>
      <p:sp>
        <p:nvSpPr>
          <p:cNvPr id="9219"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solidFill>
                  <a:srgbClr val="000000"/>
                </a:solidFill>
                <a:latin typeface="+mn-lt"/>
                <a:ea typeface="+mn-ea"/>
              </a:rPr>
              <a:t>日本医薬品原薬工業会　法規委員会</a:t>
            </a:r>
          </a:p>
        </p:txBody>
      </p:sp>
      <p:sp>
        <p:nvSpPr>
          <p:cNvPr id="9220"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4765B377-BD88-47B8-9522-48E9B80482AF}" type="slidenum">
              <a:rPr kumimoji="0" lang="en-US" altLang="ja-JP" sz="1200" smtClean="0">
                <a:solidFill>
                  <a:srgbClr val="000000"/>
                </a:solidFill>
              </a:rPr>
              <a:pPr>
                <a:spcBef>
                  <a:spcPct val="0"/>
                </a:spcBef>
                <a:buClrTx/>
                <a:buSzTx/>
                <a:buFontTx/>
                <a:buNone/>
              </a:pPr>
              <a:t>3</a:t>
            </a:fld>
            <a:endParaRPr kumimoji="0" lang="en-US" altLang="ja-JP" sz="1200">
              <a:solidFill>
                <a:srgbClr val="000000"/>
              </a:solidFill>
            </a:endParaRPr>
          </a:p>
        </p:txBody>
      </p:sp>
      <p:sp>
        <p:nvSpPr>
          <p:cNvPr id="9221"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solidFill>
                  <a:srgbClr val="000000"/>
                </a:solidFill>
                <a:latin typeface="+mn-lt"/>
                <a:ea typeface="+mn-ea"/>
              </a:rPr>
              <a:t>輸出用医薬品の概要</a:t>
            </a:r>
          </a:p>
        </p:txBody>
      </p:sp>
      <p:sp>
        <p:nvSpPr>
          <p:cNvPr id="9222" name="テキスト ボックス 8"/>
          <p:cNvSpPr txBox="1">
            <a:spLocks noChangeArrowheads="1"/>
          </p:cNvSpPr>
          <p:nvPr/>
        </p:nvSpPr>
        <p:spPr bwMode="auto">
          <a:xfrm>
            <a:off x="6896100" y="1317625"/>
            <a:ext cx="1790700" cy="288925"/>
          </a:xfrm>
          <a:prstGeom prst="rect">
            <a:avLst/>
          </a:prstGeom>
          <a:solidFill>
            <a:schemeClr val="bg1"/>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cs typeface="Arial" panose="020B0604020202020204" pitchFamily="34" charset="0"/>
              </a:rPr>
              <a:t>Ⅳ-69 p291</a:t>
            </a:r>
            <a:endParaRPr lang="ja-JP" altLang="en-US" sz="1600" b="1" dirty="0">
              <a:latin typeface="+mn-lt"/>
              <a:ea typeface="+mn-ea"/>
              <a:cs typeface="Arial" panose="020B0604020202020204" pitchFamily="34" charset="0"/>
            </a:endParaRPr>
          </a:p>
        </p:txBody>
      </p:sp>
      <p:sp>
        <p:nvSpPr>
          <p:cNvPr id="9223" name="テキスト ボックス 9"/>
          <p:cNvSpPr txBox="1">
            <a:spLocks noChangeArrowheads="1"/>
          </p:cNvSpPr>
          <p:nvPr/>
        </p:nvSpPr>
        <p:spPr bwMode="auto">
          <a:xfrm>
            <a:off x="6896100" y="3568700"/>
            <a:ext cx="17907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Ⅳ-78 p300</a:t>
            </a:r>
            <a:endParaRPr lang="ja-JP" altLang="en-US" sz="1600" b="1" dirty="0">
              <a:latin typeface="+mn-lt"/>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solidFill>
                  <a:srgbClr val="000000"/>
                </a:solidFill>
                <a:latin typeface="+mn-lt"/>
                <a:ea typeface="+mn-ea"/>
              </a:rPr>
              <a:t>日本医薬品原薬工業会　法規委員会</a:t>
            </a:r>
          </a:p>
        </p:txBody>
      </p:sp>
      <p:sp>
        <p:nvSpPr>
          <p:cNvPr id="11267"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0F0D022-0635-47F8-9BF4-954A3C5EA877}" type="slidenum">
              <a:rPr kumimoji="0" lang="en-US" altLang="ja-JP" sz="1200" smtClean="0">
                <a:solidFill>
                  <a:srgbClr val="000000"/>
                </a:solidFill>
              </a:rPr>
              <a:pPr>
                <a:spcBef>
                  <a:spcPct val="0"/>
                </a:spcBef>
                <a:buClrTx/>
                <a:buSzTx/>
                <a:buFontTx/>
                <a:buNone/>
              </a:pPr>
              <a:t>4</a:t>
            </a:fld>
            <a:endParaRPr kumimoji="0" lang="en-US" altLang="ja-JP" sz="1200">
              <a:solidFill>
                <a:srgbClr val="000000"/>
              </a:solidFill>
            </a:endParaRPr>
          </a:p>
        </p:txBody>
      </p:sp>
      <p:graphicFrame>
        <p:nvGraphicFramePr>
          <p:cNvPr id="8" name="表 7"/>
          <p:cNvGraphicFramePr>
            <a:graphicFrameLocks noGrp="1"/>
          </p:cNvGraphicFramePr>
          <p:nvPr/>
        </p:nvGraphicFramePr>
        <p:xfrm>
          <a:off x="1563220" y="1253490"/>
          <a:ext cx="7123580" cy="1697434"/>
        </p:xfrm>
        <a:graphic>
          <a:graphicData uri="http://schemas.openxmlformats.org/drawingml/2006/table">
            <a:tbl>
              <a:tblPr>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effectLst>
                  <a:outerShdw blurRad="40000" dist="20000" dir="5400000" rotWithShape="0">
                    <a:srgbClr val="000000">
                      <a:alpha val="38000"/>
                    </a:srgbClr>
                  </a:outerShdw>
                </a:effectLst>
              </a:tblPr>
              <a:tblGrid>
                <a:gridCol w="1681143">
                  <a:extLst>
                    <a:ext uri="{9D8B030D-6E8A-4147-A177-3AD203B41FA5}">
                      <a16:colId xmlns:a16="http://schemas.microsoft.com/office/drawing/2014/main" val="20000"/>
                    </a:ext>
                  </a:extLst>
                </a:gridCol>
                <a:gridCol w="1774852">
                  <a:extLst>
                    <a:ext uri="{9D8B030D-6E8A-4147-A177-3AD203B41FA5}">
                      <a16:colId xmlns:a16="http://schemas.microsoft.com/office/drawing/2014/main" val="20001"/>
                    </a:ext>
                  </a:extLst>
                </a:gridCol>
                <a:gridCol w="881631">
                  <a:extLst>
                    <a:ext uri="{9D8B030D-6E8A-4147-A177-3AD203B41FA5}">
                      <a16:colId xmlns:a16="http://schemas.microsoft.com/office/drawing/2014/main" val="20002"/>
                    </a:ext>
                  </a:extLst>
                </a:gridCol>
                <a:gridCol w="881631">
                  <a:extLst>
                    <a:ext uri="{9D8B030D-6E8A-4147-A177-3AD203B41FA5}">
                      <a16:colId xmlns:a16="http://schemas.microsoft.com/office/drawing/2014/main" val="20003"/>
                    </a:ext>
                  </a:extLst>
                </a:gridCol>
                <a:gridCol w="1904323">
                  <a:extLst>
                    <a:ext uri="{9D8B030D-6E8A-4147-A177-3AD203B41FA5}">
                      <a16:colId xmlns:a16="http://schemas.microsoft.com/office/drawing/2014/main" val="20004"/>
                    </a:ext>
                  </a:extLst>
                </a:gridCol>
              </a:tblGrid>
              <a:tr h="282260">
                <a:tc gridSpan="5">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600" dirty="0">
                          <a:solidFill>
                            <a:schemeClr val="tx1"/>
                          </a:solidFill>
                          <a:latin typeface="+mn-ea"/>
                          <a:ea typeface="+mn-ea"/>
                        </a:rPr>
                        <a:t>輸出用医薬品　（詳細は次ページ）</a:t>
                      </a:r>
                    </a:p>
                  </a:txBody>
                  <a:tcPr anchor="ct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1F497D">
                        <a:lumMod val="20000"/>
                        <a:lumOff val="80000"/>
                      </a:srgb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56156">
                <a:tc row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dirty="0">
                          <a:latin typeface="+mn-ea"/>
                          <a:ea typeface="+mn-ea"/>
                        </a:rPr>
                        <a:t>医薬品医療機器法上の承認、届出がないもの</a:t>
                      </a:r>
                    </a:p>
                  </a:txBody>
                  <a:tcPr anchor="ct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tc grid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dirty="0">
                          <a:solidFill>
                            <a:schemeClr val="tx1"/>
                          </a:solidFill>
                          <a:latin typeface="+mn-ea"/>
                          <a:ea typeface="+mn-ea"/>
                        </a:rPr>
                        <a:t>医薬品医療機器法上の</a:t>
                      </a:r>
                      <a:endParaRPr kumimoji="1" lang="en-US" altLang="ja-JP" sz="1400" dirty="0">
                        <a:solidFill>
                          <a:schemeClr val="tx1"/>
                        </a:solidFill>
                        <a:latin typeface="+mn-ea"/>
                        <a:ea typeface="+mn-ea"/>
                      </a:endParaRPr>
                    </a:p>
                    <a:p>
                      <a:pPr algn="ctr"/>
                      <a:r>
                        <a:rPr kumimoji="1" lang="ja-JP" altLang="en-US" sz="1400" dirty="0">
                          <a:solidFill>
                            <a:schemeClr val="tx1"/>
                          </a:solidFill>
                          <a:latin typeface="+mn-ea"/>
                          <a:ea typeface="+mn-ea"/>
                        </a:rPr>
                        <a:t>承認、届出があるもの</a:t>
                      </a:r>
                    </a:p>
                  </a:txBody>
                  <a:tcPr anchor="ct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1F497D">
                        <a:lumMod val="20000"/>
                        <a:lumOff val="80000"/>
                      </a:srgbClr>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row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dirty="0">
                          <a:solidFill>
                            <a:schemeClr val="tx1"/>
                          </a:solidFill>
                          <a:latin typeface="+mn-ea"/>
                          <a:ea typeface="+mn-ea"/>
                        </a:rPr>
                        <a:t>治験薬、</a:t>
                      </a:r>
                      <a:endParaRPr kumimoji="1" lang="en-US" altLang="ja-JP" sz="1400" dirty="0">
                        <a:solidFill>
                          <a:schemeClr val="tx1"/>
                        </a:solidFill>
                        <a:latin typeface="+mn-ea"/>
                        <a:ea typeface="+mn-ea"/>
                      </a:endParaRPr>
                    </a:p>
                    <a:p>
                      <a:pPr algn="ctr"/>
                      <a:r>
                        <a:rPr kumimoji="1" lang="ja-JP" altLang="en-US" sz="1400" dirty="0">
                          <a:solidFill>
                            <a:schemeClr val="tx1"/>
                          </a:solidFill>
                          <a:latin typeface="+mn-ea"/>
                          <a:ea typeface="+mn-ea"/>
                        </a:rPr>
                        <a:t>試験研究用サンプル、輸入品返品、</a:t>
                      </a:r>
                      <a:endParaRPr kumimoji="1" lang="en-US" altLang="ja-JP" sz="1400" dirty="0">
                        <a:solidFill>
                          <a:schemeClr val="tx1"/>
                        </a:solidFill>
                        <a:latin typeface="+mn-ea"/>
                        <a:ea typeface="+mn-ea"/>
                      </a:endParaRPr>
                    </a:p>
                    <a:p>
                      <a:pPr algn="ctr"/>
                      <a:r>
                        <a:rPr kumimoji="1" lang="ja-JP" altLang="en-US" sz="1400" dirty="0">
                          <a:solidFill>
                            <a:schemeClr val="tx1"/>
                          </a:solidFill>
                          <a:latin typeface="+mn-ea"/>
                          <a:ea typeface="+mn-ea"/>
                        </a:rPr>
                        <a:t>見本　等</a:t>
                      </a:r>
                    </a:p>
                  </a:txBody>
                  <a:tcPr anchor="ct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extLst>
                  <a:ext uri="{0D108BD9-81ED-4DB2-BD59-A6C34878D82A}">
                    <a16:rowId xmlns:a16="http://schemas.microsoft.com/office/drawing/2014/main" val="10001"/>
                  </a:ext>
                </a:extLst>
              </a:tr>
              <a:tr h="539194">
                <a:tc vMerge="1">
                  <a:txBody>
                    <a:bodyPr/>
                    <a:lstStyle/>
                    <a:p>
                      <a:endParaRPr kumimoji="1" lang="ja-JP" altLang="en-US" sz="16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tc rowSpan="2">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dirty="0">
                          <a:solidFill>
                            <a:schemeClr val="tx1"/>
                          </a:solidFill>
                          <a:latin typeface="+mn-ea"/>
                          <a:ea typeface="+mn-ea"/>
                        </a:rPr>
                        <a:t>医薬品の表示を</a:t>
                      </a:r>
                      <a:endParaRPr kumimoji="1" lang="en-US" altLang="ja-JP" sz="1400" dirty="0">
                        <a:solidFill>
                          <a:schemeClr val="tx1"/>
                        </a:solidFill>
                        <a:latin typeface="+mn-ea"/>
                        <a:ea typeface="+mn-ea"/>
                      </a:endParaRPr>
                    </a:p>
                    <a:p>
                      <a:pPr algn="ctr"/>
                      <a:r>
                        <a:rPr kumimoji="1" lang="ja-JP" altLang="en-US" sz="1400" dirty="0">
                          <a:solidFill>
                            <a:schemeClr val="tx1"/>
                          </a:solidFill>
                          <a:latin typeface="+mn-ea"/>
                          <a:ea typeface="+mn-ea"/>
                        </a:rPr>
                        <a:t>外国文に置き換えたものなど</a:t>
                      </a:r>
                    </a:p>
                  </a:txBody>
                  <a:tcPr anchor="ct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tc gridSpan="2">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dirty="0">
                          <a:solidFill>
                            <a:schemeClr val="tx1"/>
                          </a:solidFill>
                          <a:latin typeface="+mn-ea"/>
                          <a:ea typeface="+mn-ea"/>
                        </a:rPr>
                        <a:t>国内流通医薬品と</a:t>
                      </a:r>
                      <a:endParaRPr kumimoji="1" lang="en-US" altLang="ja-JP" sz="1400" dirty="0">
                        <a:solidFill>
                          <a:schemeClr val="tx1"/>
                        </a:solidFill>
                        <a:latin typeface="+mn-ea"/>
                        <a:ea typeface="+mn-ea"/>
                      </a:endParaRPr>
                    </a:p>
                    <a:p>
                      <a:pPr algn="ctr"/>
                      <a:r>
                        <a:rPr kumimoji="1" lang="ja-JP" altLang="en-US" sz="1400" dirty="0">
                          <a:solidFill>
                            <a:schemeClr val="tx1"/>
                          </a:solidFill>
                          <a:latin typeface="+mn-ea"/>
                          <a:ea typeface="+mn-ea"/>
                        </a:rPr>
                        <a:t>同形態</a:t>
                      </a:r>
                    </a:p>
                  </a:txBody>
                  <a:tcPr anchor="ctr">
                    <a:lnL w="9525" cap="flat" cmpd="sng" algn="ctr">
                      <a:solidFill>
                        <a:srgbClr val="4F81BD">
                          <a:shade val="95000"/>
                          <a:satMod val="105000"/>
                        </a:srgbClr>
                      </a:solidFill>
                      <a:prstDash val="soli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tc hMerge="1">
                  <a:txBody>
                    <a:bodyPr/>
                    <a:lstStyle/>
                    <a:p>
                      <a:endParaRPr kumimoji="1" lang="ja-JP" altLang="en-US"/>
                    </a:p>
                  </a:txBody>
                  <a:tcPr/>
                </a:tc>
                <a:tc vMerge="1">
                  <a:txBody>
                    <a:bodyPr/>
                    <a:lstStyle/>
                    <a:p>
                      <a:endParaRPr kumimoji="1" lang="ja-JP" alt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extLst>
                  <a:ext uri="{0D108BD9-81ED-4DB2-BD59-A6C34878D82A}">
                    <a16:rowId xmlns:a16="http://schemas.microsoft.com/office/drawing/2014/main" val="10002"/>
                  </a:ext>
                </a:extLst>
              </a:tr>
              <a:tr h="297180">
                <a:tc vMerge="1">
                  <a:txBody>
                    <a:bodyPr/>
                    <a:lstStyle/>
                    <a:p>
                      <a:endParaRPr kumimoji="1" lang="ja-JP" altLang="en-US" sz="16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1F497D">
                        <a:lumMod val="20000"/>
                        <a:lumOff val="80000"/>
                      </a:srgbClr>
                    </a:solidFill>
                  </a:tcPr>
                </a:tc>
                <a:tc vMerge="1">
                  <a:txBody>
                    <a:bodyPr/>
                    <a:lstStyle/>
                    <a:p>
                      <a:endParaRPr kumimoji="1" lang="ja-JP" altLang="en-US" sz="1600"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1F497D">
                        <a:lumMod val="20000"/>
                        <a:lumOff val="80000"/>
                      </a:srgbClr>
                    </a:solidFill>
                  </a:tcPr>
                </a:tc>
                <a:tc>
                  <a:txBody>
                    <a:bodyPr/>
                    <a:lstStyle/>
                    <a:p>
                      <a:pPr algn="ctr"/>
                      <a:r>
                        <a:rPr kumimoji="1" lang="ja-JP" altLang="en-US" sz="1400" dirty="0">
                          <a:latin typeface="+mn-ea"/>
                          <a:ea typeface="+mn-ea"/>
                        </a:rPr>
                        <a:t>原薬</a:t>
                      </a:r>
                    </a:p>
                  </a:txBody>
                  <a:tcPr anchor="ct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1F497D">
                        <a:lumMod val="20000"/>
                        <a:lumOff val="80000"/>
                      </a:srgbClr>
                    </a:solidFill>
                  </a:tcPr>
                </a:tc>
                <a:tc>
                  <a:txBody>
                    <a:bodyPr/>
                    <a:lstStyle/>
                    <a:p>
                      <a:pPr algn="ctr"/>
                      <a:r>
                        <a:rPr kumimoji="1" lang="ja-JP" altLang="en-US" sz="1400" dirty="0">
                          <a:latin typeface="+mn-ea"/>
                          <a:ea typeface="+mn-ea"/>
                        </a:rPr>
                        <a:t>製剤</a:t>
                      </a:r>
                    </a:p>
                  </a:txBody>
                  <a:tcPr anchor="ct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round/>
                      <a:headEnd type="none" w="med" len="med"/>
                      <a:tailEnd type="none" w="med" len="med"/>
                    </a:lnB>
                    <a:lnTlToBr w="12700" cmpd="sng">
                      <a:noFill/>
                      <a:prstDash val="solid"/>
                    </a:lnTlToBr>
                    <a:lnBlToTr w="12700" cmpd="sng">
                      <a:noFill/>
                      <a:prstDash val="solid"/>
                    </a:lnBlToTr>
                    <a:solidFill>
                      <a:srgbClr val="1F497D">
                        <a:lumMod val="20000"/>
                        <a:lumOff val="80000"/>
                      </a:srgbClr>
                    </a:solidFill>
                  </a:tcPr>
                </a:tc>
                <a:tc vMerge="1">
                  <a:txBody>
                    <a:bodyPr/>
                    <a:lstStyle/>
                    <a:p>
                      <a:endParaRPr kumimoji="1" lang="ja-JP" altLang="en-US" dirty="0"/>
                    </a:p>
                  </a:txBody>
                  <a:tcPr>
                    <a:lnL w="9525" cap="flat" cmpd="sng" algn="ctr">
                      <a:solidFill>
                        <a:srgbClr val="4F81BD">
                          <a:shade val="95000"/>
                          <a:satMod val="105000"/>
                        </a:srgbClr>
                      </a:solidFill>
                      <a:prstDash val="solid"/>
                      <a:round/>
                      <a:headEnd type="none" w="med" len="med"/>
                      <a:tailEnd type="none" w="med" len="med"/>
                    </a:lnL>
                    <a:lnR w="9525" cap="flat" cmpd="sng" algn="ctr">
                      <a:solidFill>
                        <a:srgbClr val="4F81BD">
                          <a:shade val="95000"/>
                          <a:satMod val="105000"/>
                        </a:srgbClr>
                      </a:solidFill>
                      <a:prstDash val="solid"/>
                      <a:round/>
                      <a:headEnd type="none" w="med" len="med"/>
                      <a:tailEnd type="none" w="med" len="med"/>
                    </a:lnR>
                    <a:lnT w="9525" cap="flat" cmpd="sng" algn="ctr">
                      <a:solidFill>
                        <a:srgbClr val="4F81BD">
                          <a:shade val="95000"/>
                          <a:satMod val="105000"/>
                        </a:srgbClr>
                      </a:solidFill>
                      <a:prstDash val="solid"/>
                      <a:round/>
                      <a:headEnd type="none" w="med" len="med"/>
                      <a:tailEnd type="none" w="med" len="me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rgbClr val="1F497D">
                        <a:lumMod val="20000"/>
                        <a:lumOff val="80000"/>
                      </a:srgbClr>
                    </a:solidFill>
                  </a:tcPr>
                </a:tc>
                <a:extLst>
                  <a:ext uri="{0D108BD9-81ED-4DB2-BD59-A6C34878D82A}">
                    <a16:rowId xmlns:a16="http://schemas.microsoft.com/office/drawing/2014/main" val="10003"/>
                  </a:ext>
                </a:extLst>
              </a:tr>
            </a:tbl>
          </a:graphicData>
        </a:graphic>
      </p:graphicFrame>
      <p:sp>
        <p:nvSpPr>
          <p:cNvPr id="11" name="大かっこ 10"/>
          <p:cNvSpPr/>
          <p:nvPr/>
        </p:nvSpPr>
        <p:spPr>
          <a:xfrm>
            <a:off x="2041525" y="3271838"/>
            <a:ext cx="2459038" cy="603250"/>
          </a:xfrm>
          <a:prstGeom prst="bracketPair">
            <a:avLst/>
          </a:prstGeom>
          <a:no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black"/>
              </a:solidFill>
              <a:latin typeface="+mn-lt"/>
              <a:ea typeface="+mn-ea"/>
            </a:endParaRPr>
          </a:p>
        </p:txBody>
      </p:sp>
      <p:sp>
        <p:nvSpPr>
          <p:cNvPr id="11273" name="テキスト ボックス 11"/>
          <p:cNvSpPr txBox="1">
            <a:spLocks noChangeArrowheads="1"/>
          </p:cNvSpPr>
          <p:nvPr/>
        </p:nvSpPr>
        <p:spPr bwMode="auto">
          <a:xfrm>
            <a:off x="2114550" y="3332163"/>
            <a:ext cx="2312988" cy="585787"/>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dirty="0">
                <a:solidFill>
                  <a:srgbClr val="000000"/>
                </a:solidFill>
                <a:latin typeface="+mn-lt"/>
                <a:ea typeface="+mn-ea"/>
              </a:rPr>
              <a:t>輸出用医薬品に関する特例の適用</a:t>
            </a:r>
          </a:p>
        </p:txBody>
      </p:sp>
      <p:sp>
        <p:nvSpPr>
          <p:cNvPr id="13" name="テキスト ボックス 12"/>
          <p:cNvSpPr txBox="1"/>
          <p:nvPr/>
        </p:nvSpPr>
        <p:spPr>
          <a:xfrm>
            <a:off x="1785938" y="4327525"/>
            <a:ext cx="4786312" cy="461963"/>
          </a:xfrm>
          <a:prstGeom prst="rect">
            <a:avLst/>
          </a:prstGeom>
          <a:solidFill>
            <a:srgbClr val="1F497D">
              <a:lumMod val="20000"/>
              <a:lumOff val="80000"/>
            </a:srgbClr>
          </a:solidFill>
          <a:ln>
            <a:solidFill>
              <a:sysClr val="windowText" lastClr="000000"/>
            </a:solidFill>
          </a:ln>
        </p:spPr>
        <p:txBody>
          <a:bodyPr anchor="ctr">
            <a:spAutoFit/>
          </a:bodyPr>
          <a:lstStyle/>
          <a:p>
            <a:pPr algn="ctr" eaLnBrk="1" fontAlgn="auto" hangingPunct="1">
              <a:spcBef>
                <a:spcPts val="0"/>
              </a:spcBef>
              <a:spcAft>
                <a:spcPts val="0"/>
              </a:spcAft>
              <a:defRPr/>
            </a:pPr>
            <a:r>
              <a:rPr kumimoji="0" lang="zh-TW" altLang="en-US" sz="2400" b="1" kern="0" dirty="0">
                <a:solidFill>
                  <a:srgbClr val="FF0000"/>
                </a:solidFill>
                <a:latin typeface="+mn-lt"/>
                <a:ea typeface="+mn-ea"/>
              </a:rPr>
              <a:t>輸出用医薬品製造等（輸入）届書</a:t>
            </a:r>
            <a:endParaRPr kumimoji="0" lang="ja-JP" altLang="en-US" sz="2400" b="1" kern="0" dirty="0">
              <a:solidFill>
                <a:srgbClr val="FF0000"/>
              </a:solidFill>
              <a:latin typeface="+mn-lt"/>
              <a:ea typeface="+mn-ea"/>
            </a:endParaRPr>
          </a:p>
        </p:txBody>
      </p:sp>
      <p:sp>
        <p:nvSpPr>
          <p:cNvPr id="14" name="テキスト ボックス 13"/>
          <p:cNvSpPr txBox="1"/>
          <p:nvPr/>
        </p:nvSpPr>
        <p:spPr>
          <a:xfrm>
            <a:off x="1770063" y="5310188"/>
            <a:ext cx="6840537" cy="338137"/>
          </a:xfrm>
          <a:prstGeom prst="rect">
            <a:avLst/>
          </a:prstGeom>
          <a:solidFill>
            <a:srgbClr val="1F497D">
              <a:lumMod val="20000"/>
              <a:lumOff val="80000"/>
            </a:srgbClr>
          </a:solidFill>
          <a:ln>
            <a:solidFill>
              <a:sysClr val="windowText" lastClr="000000"/>
            </a:solidFill>
          </a:ln>
        </p:spPr>
        <p:txBody>
          <a:bodyPr anchor="ctr">
            <a:spAutoFit/>
          </a:bodyPr>
          <a:lstStyle/>
          <a:p>
            <a:pPr algn="ctr" eaLnBrk="1" fontAlgn="auto" hangingPunct="1">
              <a:spcBef>
                <a:spcPts val="0"/>
              </a:spcBef>
              <a:spcAft>
                <a:spcPts val="0"/>
              </a:spcAft>
              <a:defRPr/>
            </a:pPr>
            <a:r>
              <a:rPr kumimoji="0" lang="ja-JP" altLang="en-US" kern="0" dirty="0">
                <a:solidFill>
                  <a:prstClr val="black"/>
                </a:solidFill>
                <a:latin typeface="+mn-lt"/>
                <a:ea typeface="+mn-ea"/>
              </a:rPr>
              <a:t>製造</a:t>
            </a:r>
          </a:p>
        </p:txBody>
      </p:sp>
      <p:sp>
        <p:nvSpPr>
          <p:cNvPr id="15" name="テキスト ボックス 14"/>
          <p:cNvSpPr txBox="1"/>
          <p:nvPr/>
        </p:nvSpPr>
        <p:spPr>
          <a:xfrm>
            <a:off x="1770063" y="6084888"/>
            <a:ext cx="6840537" cy="338137"/>
          </a:xfrm>
          <a:prstGeom prst="rect">
            <a:avLst/>
          </a:prstGeom>
          <a:solidFill>
            <a:srgbClr val="1F497D">
              <a:lumMod val="20000"/>
              <a:lumOff val="80000"/>
            </a:srgbClr>
          </a:solidFill>
          <a:ln>
            <a:solidFill>
              <a:sysClr val="windowText" lastClr="000000"/>
            </a:solidFill>
          </a:ln>
        </p:spPr>
        <p:txBody>
          <a:bodyPr anchor="ctr">
            <a:spAutoFit/>
          </a:bodyPr>
          <a:lstStyle/>
          <a:p>
            <a:pPr algn="ctr" eaLnBrk="1" fontAlgn="auto" hangingPunct="1">
              <a:spcBef>
                <a:spcPts val="0"/>
              </a:spcBef>
              <a:spcAft>
                <a:spcPts val="0"/>
              </a:spcAft>
              <a:defRPr/>
            </a:pPr>
            <a:r>
              <a:rPr kumimoji="0" lang="ja-JP" altLang="en-US" kern="0" dirty="0">
                <a:solidFill>
                  <a:prstClr val="black"/>
                </a:solidFill>
                <a:latin typeface="+mn-lt"/>
                <a:ea typeface="+mn-ea"/>
              </a:rPr>
              <a:t>輸出</a:t>
            </a:r>
          </a:p>
        </p:txBody>
      </p:sp>
      <p:sp>
        <p:nvSpPr>
          <p:cNvPr id="17" name="下矢印 16"/>
          <p:cNvSpPr/>
          <p:nvPr/>
        </p:nvSpPr>
        <p:spPr>
          <a:xfrm>
            <a:off x="3009900" y="3989388"/>
            <a:ext cx="504825" cy="287337"/>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18" name="下矢印 17"/>
          <p:cNvSpPr/>
          <p:nvPr/>
        </p:nvSpPr>
        <p:spPr>
          <a:xfrm>
            <a:off x="3009900" y="4900613"/>
            <a:ext cx="504825" cy="344487"/>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19" name="下矢印 18"/>
          <p:cNvSpPr/>
          <p:nvPr/>
        </p:nvSpPr>
        <p:spPr>
          <a:xfrm>
            <a:off x="3003550" y="5705475"/>
            <a:ext cx="503238" cy="314325"/>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20" name="下矢印 19"/>
          <p:cNvSpPr/>
          <p:nvPr/>
        </p:nvSpPr>
        <p:spPr>
          <a:xfrm>
            <a:off x="7113588" y="5705475"/>
            <a:ext cx="504825" cy="314325"/>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21" name="下矢印 20"/>
          <p:cNvSpPr/>
          <p:nvPr/>
        </p:nvSpPr>
        <p:spPr>
          <a:xfrm>
            <a:off x="7113588" y="3359150"/>
            <a:ext cx="504825" cy="1885950"/>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22" name="左矢印 21"/>
          <p:cNvSpPr/>
          <p:nvPr/>
        </p:nvSpPr>
        <p:spPr>
          <a:xfrm>
            <a:off x="1354138" y="4346575"/>
            <a:ext cx="360362" cy="314325"/>
          </a:xfrm>
          <a:prstGeom prst="left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11283" name="テキスト ボックス 22"/>
          <p:cNvSpPr txBox="1">
            <a:spLocks noChangeArrowheads="1"/>
          </p:cNvSpPr>
          <p:nvPr/>
        </p:nvSpPr>
        <p:spPr bwMode="auto">
          <a:xfrm>
            <a:off x="881063" y="3359150"/>
            <a:ext cx="430212" cy="2398713"/>
          </a:xfrm>
          <a:prstGeom prst="rect">
            <a:avLst/>
          </a:prstGeom>
          <a:solidFill>
            <a:srgbClr val="FF00FF"/>
          </a:solidFill>
          <a:ln>
            <a:noFill/>
          </a:ln>
        </p:spPr>
        <p:txBody>
          <a:bodyPr vert="eaVert">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1600" dirty="0">
                <a:solidFill>
                  <a:srgbClr val="000000"/>
                </a:solidFill>
                <a:latin typeface="+mn-lt"/>
                <a:ea typeface="+mn-ea"/>
              </a:rPr>
              <a:t>総合機構</a:t>
            </a:r>
          </a:p>
        </p:txBody>
      </p:sp>
      <p:sp>
        <p:nvSpPr>
          <p:cNvPr id="24" name="左矢印 23"/>
          <p:cNvSpPr/>
          <p:nvPr/>
        </p:nvSpPr>
        <p:spPr>
          <a:xfrm>
            <a:off x="488950" y="4349750"/>
            <a:ext cx="360363" cy="312738"/>
          </a:xfrm>
          <a:prstGeom prst="left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11285" name="テキスト ボックス 24"/>
          <p:cNvSpPr txBox="1">
            <a:spLocks noChangeArrowheads="1"/>
          </p:cNvSpPr>
          <p:nvPr/>
        </p:nvSpPr>
        <p:spPr bwMode="auto">
          <a:xfrm>
            <a:off x="46038" y="3946525"/>
            <a:ext cx="430212" cy="1366838"/>
          </a:xfrm>
          <a:prstGeom prst="rect">
            <a:avLst/>
          </a:prstGeom>
          <a:noFill/>
          <a:ln>
            <a:noFill/>
          </a:ln>
        </p:spPr>
        <p:txBody>
          <a:bodyPr vert="eaVert">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1600" dirty="0">
                <a:solidFill>
                  <a:srgbClr val="000000"/>
                </a:solidFill>
                <a:latin typeface="+mn-lt"/>
                <a:ea typeface="+mn-ea"/>
              </a:rPr>
              <a:t>厚生労働省</a:t>
            </a:r>
          </a:p>
        </p:txBody>
      </p:sp>
      <p:sp>
        <p:nvSpPr>
          <p:cNvPr id="28" name="左中かっこ 27"/>
          <p:cNvSpPr/>
          <p:nvPr/>
        </p:nvSpPr>
        <p:spPr>
          <a:xfrm rot="16200000">
            <a:off x="7212013" y="1835150"/>
            <a:ext cx="298450" cy="2530475"/>
          </a:xfrm>
          <a:prstGeom prst="leftBrace">
            <a:avLst>
              <a:gd name="adj1" fmla="val 52049"/>
              <a:gd name="adj2" fmla="val 50574"/>
            </a:avLst>
          </a:prstGeom>
          <a:noFill/>
          <a:ln w="9525" cap="flat" cmpd="sng" algn="ctr">
            <a:solidFill>
              <a:sysClr val="windowText" lastClr="000000">
                <a:shade val="95000"/>
                <a:satMod val="105000"/>
              </a:sys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black"/>
              </a:solidFill>
              <a:latin typeface="+mn-lt"/>
              <a:ea typeface="+mn-ea"/>
            </a:endParaRPr>
          </a:p>
        </p:txBody>
      </p:sp>
      <p:sp>
        <p:nvSpPr>
          <p:cNvPr id="30" name="下矢印 29"/>
          <p:cNvSpPr/>
          <p:nvPr/>
        </p:nvSpPr>
        <p:spPr>
          <a:xfrm>
            <a:off x="5224463" y="3359150"/>
            <a:ext cx="504825" cy="909638"/>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36" name="下矢印 35"/>
          <p:cNvSpPr/>
          <p:nvPr/>
        </p:nvSpPr>
        <p:spPr>
          <a:xfrm>
            <a:off x="5224463" y="5705475"/>
            <a:ext cx="504825" cy="314325"/>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11289" name="テキスト ボックス 8"/>
          <p:cNvSpPr txBox="1">
            <a:spLocks noChangeArrowheads="1"/>
          </p:cNvSpPr>
          <p:nvPr/>
        </p:nvSpPr>
        <p:spPr bwMode="auto">
          <a:xfrm>
            <a:off x="7280275" y="3189288"/>
            <a:ext cx="1406525" cy="534987"/>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Ⅳ-68 p290</a:t>
            </a:r>
          </a:p>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Ⅳ-69 p291</a:t>
            </a:r>
          </a:p>
        </p:txBody>
      </p:sp>
      <p:sp>
        <p:nvSpPr>
          <p:cNvPr id="29" name="下矢印 28"/>
          <p:cNvSpPr/>
          <p:nvPr/>
        </p:nvSpPr>
        <p:spPr>
          <a:xfrm>
            <a:off x="5224463" y="4930775"/>
            <a:ext cx="504825" cy="314325"/>
          </a:xfrm>
          <a:prstGeom prst="downArrow">
            <a:avLst/>
          </a:prstGeom>
          <a:solidFill>
            <a:srgbClr val="1F497D">
              <a:lumMod val="40000"/>
              <a:lumOff val="60000"/>
            </a:srgbClr>
          </a:solidFill>
          <a:ln w="25400" cap="flat" cmpd="sng" algn="ctr">
            <a:solidFill>
              <a:srgbClr val="4F81BD">
                <a:shade val="50000"/>
              </a:srgb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white"/>
              </a:solidFill>
              <a:latin typeface="+mn-lt"/>
              <a:ea typeface="+mn-ea"/>
            </a:endParaRPr>
          </a:p>
        </p:txBody>
      </p:sp>
      <p:sp>
        <p:nvSpPr>
          <p:cNvPr id="11288"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輸出用医薬品の届出フロー</a:t>
            </a:r>
          </a:p>
        </p:txBody>
      </p:sp>
      <p:sp>
        <p:nvSpPr>
          <p:cNvPr id="2" name="左中かっこ 1"/>
          <p:cNvSpPr/>
          <p:nvPr/>
        </p:nvSpPr>
        <p:spPr>
          <a:xfrm rot="16200000">
            <a:off x="5331619" y="2728119"/>
            <a:ext cx="292100" cy="795338"/>
          </a:xfrm>
          <a:prstGeom prst="leftBrace">
            <a:avLst>
              <a:gd name="adj1" fmla="val 52049"/>
              <a:gd name="adj2" fmla="val 50574"/>
            </a:avLst>
          </a:prstGeom>
          <a:noFill/>
          <a:ln w="9525" cap="flat" cmpd="sng" algn="ctr">
            <a:solidFill>
              <a:sysClr val="windowText" lastClr="000000">
                <a:shade val="95000"/>
                <a:satMod val="105000"/>
              </a:sys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black"/>
              </a:solidFill>
              <a:latin typeface="+mn-lt"/>
              <a:ea typeface="+mn-ea"/>
            </a:endParaRPr>
          </a:p>
        </p:txBody>
      </p:sp>
      <p:sp>
        <p:nvSpPr>
          <p:cNvPr id="3" name="左中かっこ 2"/>
          <p:cNvSpPr/>
          <p:nvPr/>
        </p:nvSpPr>
        <p:spPr>
          <a:xfrm rot="16200000">
            <a:off x="3163094" y="1521619"/>
            <a:ext cx="247650" cy="3208338"/>
          </a:xfrm>
          <a:prstGeom prst="leftBrace">
            <a:avLst>
              <a:gd name="adj1" fmla="val 52049"/>
              <a:gd name="adj2" fmla="val 50574"/>
            </a:avLst>
          </a:prstGeom>
          <a:noFill/>
          <a:ln w="9525" cap="flat" cmpd="sng" algn="ctr">
            <a:solidFill>
              <a:sysClr val="windowText" lastClr="000000">
                <a:shade val="95000"/>
                <a:satMod val="105000"/>
              </a:sysClr>
            </a:solidFill>
            <a:prstDash val="solid"/>
          </a:ln>
          <a:effectLst/>
        </p:spPr>
        <p:txBody>
          <a:bodyPr anchor="ctr"/>
          <a:lstStyle/>
          <a:p>
            <a:pPr algn="ctr" eaLnBrk="1" fontAlgn="auto" hangingPunct="1">
              <a:spcBef>
                <a:spcPts val="0"/>
              </a:spcBef>
              <a:spcAft>
                <a:spcPts val="0"/>
              </a:spcAft>
              <a:defRPr/>
            </a:pPr>
            <a:endParaRPr kumimoji="0" lang="ja-JP" altLang="en-US" sz="1800" kern="0">
              <a:solidFill>
                <a:prstClr val="black"/>
              </a:solidFill>
              <a:latin typeface="+mn-lt"/>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3315"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09259B2-8C4B-4030-B82E-D6DC2CEB87AD}" type="slidenum">
              <a:rPr kumimoji="0" lang="en-US" altLang="ja-JP" sz="1200" smtClean="0"/>
              <a:pPr>
                <a:spcBef>
                  <a:spcPct val="0"/>
                </a:spcBef>
                <a:buClrTx/>
                <a:buSzTx/>
                <a:buFontTx/>
                <a:buNone/>
              </a:pPr>
              <a:t>5</a:t>
            </a:fld>
            <a:endParaRPr kumimoji="0" lang="en-US" altLang="ja-JP" sz="1200"/>
          </a:p>
        </p:txBody>
      </p:sp>
      <p:sp>
        <p:nvSpPr>
          <p:cNvPr id="13316"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輸出用医薬品の届出</a:t>
            </a:r>
          </a:p>
        </p:txBody>
      </p:sp>
      <p:sp>
        <p:nvSpPr>
          <p:cNvPr id="13317" name="正方形/長方形 2"/>
          <p:cNvSpPr>
            <a:spLocks noChangeArrowheads="1"/>
          </p:cNvSpPr>
          <p:nvPr/>
        </p:nvSpPr>
        <p:spPr bwMode="auto">
          <a:xfrm>
            <a:off x="468313" y="1385888"/>
            <a:ext cx="8229600" cy="6826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defRPr/>
            </a:pPr>
            <a:r>
              <a:rPr lang="ja-JP" altLang="en-US" sz="2800" b="1" u="sng">
                <a:latin typeface="+mn-lt"/>
                <a:ea typeface="+mn-ea"/>
              </a:rPr>
              <a:t>④</a:t>
            </a:r>
            <a:r>
              <a:rPr lang="zh-TW" altLang="en-US" sz="2800" b="1" u="sng">
                <a:latin typeface="+mn-lt"/>
                <a:ea typeface="+mn-ea"/>
              </a:rPr>
              <a:t>輸出用医薬品製造等（輸入）届書</a:t>
            </a:r>
            <a:r>
              <a:rPr lang="ja-JP" altLang="en-US" sz="2800" b="1" u="sng">
                <a:latin typeface="+mn-lt"/>
                <a:ea typeface="+mn-ea"/>
              </a:rPr>
              <a:t>の要否</a:t>
            </a:r>
          </a:p>
          <a:p>
            <a:pPr eaLnBrk="1" hangingPunct="1">
              <a:lnSpc>
                <a:spcPct val="80000"/>
              </a:lnSpc>
              <a:buClrTx/>
              <a:buSzPct val="100000"/>
              <a:buFont typeface="Wingdings" panose="05000000000000000000" pitchFamily="2" charset="2"/>
              <a:buNone/>
              <a:defRPr/>
            </a:pPr>
            <a:r>
              <a:rPr lang="ja-JP" altLang="en-US" sz="1600">
                <a:latin typeface="+mn-lt"/>
                <a:ea typeface="+mn-ea"/>
              </a:rPr>
              <a:t>　　　</a:t>
            </a:r>
            <a:endParaRPr lang="en-US" altLang="ja-JP" sz="2000">
              <a:latin typeface="+mn-lt"/>
              <a:ea typeface="+mn-ea"/>
            </a:endParaRPr>
          </a:p>
        </p:txBody>
      </p:sp>
      <p:sp>
        <p:nvSpPr>
          <p:cNvPr id="13318" name="テキスト ボックス 8"/>
          <p:cNvSpPr txBox="1">
            <a:spLocks noChangeArrowheads="1"/>
          </p:cNvSpPr>
          <p:nvPr/>
        </p:nvSpPr>
        <p:spPr bwMode="auto">
          <a:xfrm>
            <a:off x="6896100" y="1317625"/>
            <a:ext cx="17907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Ⅳ-69 p291</a:t>
            </a:r>
            <a:endParaRPr lang="ja-JP" altLang="en-US" sz="1600" b="1" dirty="0">
              <a:latin typeface="+mn-lt"/>
              <a:ea typeface="+mn-ea"/>
            </a:endParaRPr>
          </a:p>
        </p:txBody>
      </p:sp>
      <p:graphicFrame>
        <p:nvGraphicFramePr>
          <p:cNvPr id="2" name="表 1"/>
          <p:cNvGraphicFramePr>
            <a:graphicFrameLocks noGrp="1"/>
          </p:cNvGraphicFramePr>
          <p:nvPr/>
        </p:nvGraphicFramePr>
        <p:xfrm>
          <a:off x="673100" y="1833563"/>
          <a:ext cx="8013699" cy="4535488"/>
        </p:xfrm>
        <a:graphic>
          <a:graphicData uri="http://schemas.openxmlformats.org/drawingml/2006/table">
            <a:tbl>
              <a:tblPr firstRow="1" firstCol="1" lastRow="1" lastCol="1" bandRow="1" bandCol="1">
                <a:tableStyleId>{912C8C85-51F0-491E-9774-3900AFEF0FD7}</a:tableStyleId>
              </a:tblPr>
              <a:tblGrid>
                <a:gridCol w="2553341">
                  <a:extLst>
                    <a:ext uri="{9D8B030D-6E8A-4147-A177-3AD203B41FA5}">
                      <a16:colId xmlns:a16="http://schemas.microsoft.com/office/drawing/2014/main" val="20000"/>
                    </a:ext>
                  </a:extLst>
                </a:gridCol>
                <a:gridCol w="3519473">
                  <a:extLst>
                    <a:ext uri="{9D8B030D-6E8A-4147-A177-3AD203B41FA5}">
                      <a16:colId xmlns:a16="http://schemas.microsoft.com/office/drawing/2014/main" val="20001"/>
                    </a:ext>
                  </a:extLst>
                </a:gridCol>
                <a:gridCol w="1940885">
                  <a:extLst>
                    <a:ext uri="{9D8B030D-6E8A-4147-A177-3AD203B41FA5}">
                      <a16:colId xmlns:a16="http://schemas.microsoft.com/office/drawing/2014/main" val="20002"/>
                    </a:ext>
                  </a:extLst>
                </a:gridCol>
              </a:tblGrid>
              <a:tr h="566936">
                <a:tc gridSpan="2">
                  <a:txBody>
                    <a:bodyPr/>
                    <a:lstStyle/>
                    <a:p>
                      <a:pPr algn="ctr">
                        <a:lnSpc>
                          <a:spcPts val="1600"/>
                        </a:lnSpc>
                        <a:spcAft>
                          <a:spcPts val="0"/>
                        </a:spcAft>
                      </a:pPr>
                      <a:r>
                        <a:rPr kumimoji="1" lang="ja-JP" altLang="en-US" sz="1400" b="0" kern="0" dirty="0">
                          <a:solidFill>
                            <a:schemeClr val="bg1"/>
                          </a:solidFill>
                          <a:effectLst/>
                          <a:latin typeface="+mn-ea"/>
                          <a:ea typeface="+mn-ea"/>
                          <a:cs typeface="+mn-cs"/>
                        </a:rPr>
                        <a:t>輸出用医薬品の性質</a:t>
                      </a:r>
                      <a:endParaRPr kumimoji="1" lang="en-US" sz="1400" b="0" kern="0" dirty="0">
                        <a:solidFill>
                          <a:schemeClr val="bg1"/>
                        </a:solidFill>
                        <a:effectLst/>
                        <a:latin typeface="+mn-ea"/>
                        <a:ea typeface="+mn-ea"/>
                        <a:cs typeface="+mn-cs"/>
                      </a:endParaRPr>
                    </a:p>
                  </a:txBody>
                  <a:tcPr marL="68574" marR="68574" marT="0" marB="0" anchor="ctr"/>
                </a:tc>
                <a:tc hMerge="1">
                  <a:txBody>
                    <a:bodyPr/>
                    <a:lstStyle/>
                    <a:p>
                      <a:endParaRPr kumimoji="1" lang="ja-JP" altLang="en-US"/>
                    </a:p>
                  </a:txBody>
                  <a:tcPr/>
                </a:tc>
                <a:tc>
                  <a:txBody>
                    <a:bodyPr/>
                    <a:lstStyle/>
                    <a:p>
                      <a:pPr algn="ctr">
                        <a:lnSpc>
                          <a:spcPts val="1600"/>
                        </a:lnSpc>
                        <a:spcAft>
                          <a:spcPts val="0"/>
                        </a:spcAft>
                      </a:pPr>
                      <a:r>
                        <a:rPr lang="zh-TW" altLang="en-US" sz="1400" b="0" kern="0" dirty="0">
                          <a:effectLst/>
                          <a:latin typeface="+mn-ea"/>
                          <a:ea typeface="+mn-ea"/>
                        </a:rPr>
                        <a:t>輸出用医薬品製造等（輸入）届書</a:t>
                      </a:r>
                      <a:r>
                        <a:rPr lang="ja-JP" sz="1400" b="0" kern="0" dirty="0">
                          <a:effectLst/>
                          <a:latin typeface="+mn-ea"/>
                          <a:ea typeface="+mn-ea"/>
                        </a:rPr>
                        <a:t>の要否</a:t>
                      </a:r>
                      <a:endParaRPr lang="ja-JP" sz="1400" b="0" kern="100" dirty="0">
                        <a:effectLst/>
                        <a:latin typeface="+mn-ea"/>
                        <a:ea typeface="+mn-ea"/>
                        <a:cs typeface="Times New Roman" panose="02020603050405020304" pitchFamily="18" charset="0"/>
                      </a:endParaRPr>
                    </a:p>
                  </a:txBody>
                  <a:tcPr marL="68574" marR="68574" marT="0" marB="0" anchor="ctr"/>
                </a:tc>
                <a:extLst>
                  <a:ext uri="{0D108BD9-81ED-4DB2-BD59-A6C34878D82A}">
                    <a16:rowId xmlns:a16="http://schemas.microsoft.com/office/drawing/2014/main" val="10000"/>
                  </a:ext>
                </a:extLst>
              </a:tr>
              <a:tr h="283468">
                <a:tc rowSpan="2">
                  <a:txBody>
                    <a:bodyPr/>
                    <a:lstStyle/>
                    <a:p>
                      <a:pPr algn="l">
                        <a:lnSpc>
                          <a:spcPts val="1600"/>
                        </a:lnSpc>
                        <a:spcAft>
                          <a:spcPts val="0"/>
                        </a:spcAft>
                      </a:pPr>
                      <a:r>
                        <a:rPr lang="ja-JP" sz="1400" b="0" kern="100" dirty="0">
                          <a:solidFill>
                            <a:schemeClr val="tx1"/>
                          </a:solidFill>
                          <a:effectLst/>
                          <a:latin typeface="+mn-ea"/>
                          <a:ea typeface="+mn-ea"/>
                        </a:rPr>
                        <a:t>国内で流通する形態と同じ</a:t>
                      </a:r>
                    </a:p>
                  </a:txBody>
                  <a:tcPr marL="68574" marR="68574" marT="0" marB="0" anchor="ctr">
                    <a:lnB w="12700" cap="flat" cmpd="sng" algn="ctr">
                      <a:solidFill>
                        <a:schemeClr val="tx1"/>
                      </a:solidFill>
                      <a:prstDash val="solid"/>
                      <a:round/>
                      <a:headEnd type="none" w="med" len="med"/>
                      <a:tailEnd type="none" w="med" len="med"/>
                    </a:lnB>
                  </a:tcPr>
                </a:tc>
                <a:tc>
                  <a:txBody>
                    <a:bodyPr/>
                    <a:lstStyle/>
                    <a:p>
                      <a:pPr algn="just">
                        <a:lnSpc>
                          <a:spcPts val="1600"/>
                        </a:lnSpc>
                        <a:spcAft>
                          <a:spcPts val="0"/>
                        </a:spcAft>
                      </a:pPr>
                      <a:r>
                        <a:rPr lang="ja-JP" sz="1400" b="0" kern="100" dirty="0">
                          <a:solidFill>
                            <a:schemeClr val="tx1"/>
                          </a:solidFill>
                          <a:effectLst/>
                          <a:latin typeface="+mn-ea"/>
                          <a:ea typeface="+mn-ea"/>
                        </a:rPr>
                        <a:t>製造販売承認又は届出品目</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tc>
                <a:tc>
                  <a:txBody>
                    <a:bodyPr/>
                    <a:lstStyle/>
                    <a:p>
                      <a:pPr algn="ctr">
                        <a:lnSpc>
                          <a:spcPts val="1600"/>
                        </a:lnSpc>
                        <a:spcAft>
                          <a:spcPts val="0"/>
                        </a:spcAft>
                      </a:pPr>
                      <a:r>
                        <a:rPr lang="ja-JP" sz="1400" b="0" kern="100">
                          <a:effectLst/>
                          <a:latin typeface="+mn-ea"/>
                          <a:ea typeface="+mn-ea"/>
                        </a:rPr>
                        <a:t>不　要</a:t>
                      </a:r>
                      <a:endParaRPr lang="ja-JP" sz="1400" b="0" kern="100">
                        <a:effectLst/>
                        <a:latin typeface="+mn-ea"/>
                        <a:ea typeface="+mn-ea"/>
                        <a:cs typeface="Times New Roman" panose="02020603050405020304" pitchFamily="18" charset="0"/>
                      </a:endParaRPr>
                    </a:p>
                  </a:txBody>
                  <a:tcPr marL="68574" marR="68574" marT="0" marB="0" anchor="ctr"/>
                </a:tc>
                <a:extLst>
                  <a:ext uri="{0D108BD9-81ED-4DB2-BD59-A6C34878D82A}">
                    <a16:rowId xmlns:a16="http://schemas.microsoft.com/office/drawing/2014/main" val="10001"/>
                  </a:ext>
                </a:extLst>
              </a:tr>
              <a:tr h="850404">
                <a:tc vMerge="1">
                  <a:txBody>
                    <a:bodyPr/>
                    <a:lstStyle/>
                    <a:p>
                      <a:endParaRPr kumimoji="1" lang="ja-JP" altLang="en-US"/>
                    </a:p>
                  </a:txBody>
                  <a:tcPr/>
                </a:tc>
                <a:tc>
                  <a:txBody>
                    <a:bodyPr/>
                    <a:lstStyle/>
                    <a:p>
                      <a:pPr algn="just">
                        <a:lnSpc>
                          <a:spcPts val="1600"/>
                        </a:lnSpc>
                        <a:spcAft>
                          <a:spcPts val="0"/>
                        </a:spcAft>
                      </a:pPr>
                      <a:r>
                        <a:rPr lang="ja-JP" sz="1400" b="0" kern="100" dirty="0">
                          <a:solidFill>
                            <a:schemeClr val="tx1"/>
                          </a:solidFill>
                          <a:effectLst/>
                          <a:latin typeface="+mn-ea"/>
                          <a:ea typeface="+mn-ea"/>
                        </a:rPr>
                        <a:t>製造販売承認又は届出の範囲で製造され，法定表示</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和文</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がなされている原薬</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製剤中間体及び製剤バルク</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sz="1400" b="0" kern="100" dirty="0">
                          <a:effectLst/>
                          <a:latin typeface="+mn-ea"/>
                          <a:ea typeface="+mn-ea"/>
                        </a:rPr>
                        <a:t>○〔簡略記載可〕</a:t>
                      </a:r>
                      <a:endParaRPr lang="ja-JP" sz="1400" b="0" kern="100" dirty="0">
                        <a:effectLst/>
                        <a:latin typeface="+mn-ea"/>
                        <a:ea typeface="+mn-ea"/>
                        <a:cs typeface="Times New Roman" panose="02020603050405020304" pitchFamily="18" charset="0"/>
                      </a:endParaRPr>
                    </a:p>
                  </a:txBody>
                  <a:tcPr marL="68574" marR="68574"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66936">
                <a:tc rowSpan="2">
                  <a:txBody>
                    <a:bodyPr/>
                    <a:lstStyle/>
                    <a:p>
                      <a:pPr algn="l">
                        <a:lnSpc>
                          <a:spcPts val="1600"/>
                        </a:lnSpc>
                        <a:spcAft>
                          <a:spcPts val="0"/>
                        </a:spcAft>
                      </a:pPr>
                      <a:r>
                        <a:rPr lang="ja-JP" sz="1400" b="0" kern="100" dirty="0">
                          <a:solidFill>
                            <a:schemeClr val="tx1"/>
                          </a:solidFill>
                          <a:effectLst/>
                          <a:latin typeface="+mn-ea"/>
                          <a:ea typeface="+mn-ea"/>
                        </a:rPr>
                        <a:t>国内で流通する形態と異なる又は製造販売承認</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届出</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の一部が異なる</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600"/>
                        </a:lnSpc>
                        <a:spcAft>
                          <a:spcPts val="0"/>
                        </a:spcAft>
                      </a:pPr>
                      <a:r>
                        <a:rPr lang="ja-JP" sz="1400" b="0" kern="0" dirty="0">
                          <a:solidFill>
                            <a:schemeClr val="tx1"/>
                          </a:solidFill>
                          <a:effectLst/>
                          <a:latin typeface="+mn-ea"/>
                          <a:ea typeface="+mn-ea"/>
                        </a:rPr>
                        <a:t>国内の承認品目の販売名</a:t>
                      </a:r>
                      <a:r>
                        <a:rPr lang="ja-JP" altLang="en-US" sz="1400" b="0" kern="0" dirty="0">
                          <a:solidFill>
                            <a:schemeClr val="tx1"/>
                          </a:solidFill>
                          <a:effectLst/>
                          <a:latin typeface="+mn-ea"/>
                          <a:ea typeface="+mn-ea"/>
                        </a:rPr>
                        <a:t>、</a:t>
                      </a:r>
                      <a:r>
                        <a:rPr lang="ja-JP" sz="1400" b="0" kern="0" dirty="0">
                          <a:solidFill>
                            <a:schemeClr val="tx1"/>
                          </a:solidFill>
                          <a:effectLst/>
                          <a:latin typeface="+mn-ea"/>
                          <a:ea typeface="+mn-ea"/>
                        </a:rPr>
                        <a:t>表示事項</a:t>
                      </a:r>
                      <a:r>
                        <a:rPr lang="ja-JP" altLang="en-US" sz="1400" b="0" kern="0" dirty="0">
                          <a:solidFill>
                            <a:schemeClr val="tx1"/>
                          </a:solidFill>
                          <a:effectLst/>
                          <a:latin typeface="+mn-ea"/>
                          <a:ea typeface="+mn-ea"/>
                        </a:rPr>
                        <a:t>、</a:t>
                      </a:r>
                      <a:r>
                        <a:rPr lang="ja-JP" sz="1400" b="0" kern="0" dirty="0">
                          <a:solidFill>
                            <a:schemeClr val="tx1"/>
                          </a:solidFill>
                          <a:effectLst/>
                          <a:latin typeface="+mn-ea"/>
                          <a:ea typeface="+mn-ea"/>
                        </a:rPr>
                        <a:t>添付文書等を外国文に置き換えた医薬品</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sz="1400" b="0" kern="100" dirty="0">
                          <a:effectLst/>
                          <a:latin typeface="+mn-ea"/>
                          <a:ea typeface="+mn-ea"/>
                        </a:rPr>
                        <a:t>○〔簡略記載可〕</a:t>
                      </a:r>
                      <a:endParaRPr lang="ja-JP" sz="1400" b="0" kern="100" dirty="0">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850404">
                <a:tc vMerge="1">
                  <a:txBody>
                    <a:bodyPr/>
                    <a:lstStyle/>
                    <a:p>
                      <a:endParaRPr kumimoji="1" lang="ja-JP" altLang="en-US"/>
                    </a:p>
                  </a:txBody>
                  <a:tcPr/>
                </a:tc>
                <a:tc>
                  <a:txBody>
                    <a:bodyPr/>
                    <a:lstStyle/>
                    <a:p>
                      <a:pPr algn="just">
                        <a:lnSpc>
                          <a:spcPts val="1600"/>
                        </a:lnSpc>
                        <a:spcAft>
                          <a:spcPts val="0"/>
                        </a:spcAft>
                      </a:pPr>
                      <a:r>
                        <a:rPr lang="ja-JP" sz="1400" b="0" kern="100" dirty="0">
                          <a:solidFill>
                            <a:schemeClr val="tx1"/>
                          </a:solidFill>
                          <a:effectLst/>
                          <a:latin typeface="+mn-ea"/>
                          <a:ea typeface="+mn-ea"/>
                        </a:rPr>
                        <a:t>製造販売承認</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届出</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医薬品と製造方法</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包装形態が異なるものを含む</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や製造所</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保管場所含む</a:t>
                      </a:r>
                      <a:r>
                        <a:rPr lang="ja-JP" altLang="en-US" sz="1400" b="0" kern="100" dirty="0">
                          <a:solidFill>
                            <a:schemeClr val="tx1"/>
                          </a:solidFill>
                          <a:effectLst/>
                          <a:latin typeface="+mn-ea"/>
                          <a:ea typeface="+mn-ea"/>
                        </a:rPr>
                        <a:t>）</a:t>
                      </a:r>
                      <a:r>
                        <a:rPr lang="ja-JP" sz="1400" b="0" kern="100" dirty="0">
                          <a:solidFill>
                            <a:schemeClr val="tx1"/>
                          </a:solidFill>
                          <a:effectLst/>
                          <a:latin typeface="+mn-ea"/>
                          <a:ea typeface="+mn-ea"/>
                        </a:rPr>
                        <a:t>に相違があるもの</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sz="1400" b="0" kern="100" dirty="0">
                          <a:effectLst/>
                          <a:latin typeface="+mn-ea"/>
                          <a:ea typeface="+mn-ea"/>
                        </a:rPr>
                        <a:t>○〔簡略記載可。</a:t>
                      </a:r>
                      <a:endParaRPr lang="en-US" altLang="ja-JP" sz="1400" b="0" kern="100" dirty="0">
                        <a:effectLst/>
                        <a:latin typeface="+mn-ea"/>
                        <a:ea typeface="+mn-ea"/>
                      </a:endParaRPr>
                    </a:p>
                    <a:p>
                      <a:pPr algn="ctr">
                        <a:lnSpc>
                          <a:spcPts val="1600"/>
                        </a:lnSpc>
                        <a:spcAft>
                          <a:spcPts val="0"/>
                        </a:spcAft>
                      </a:pPr>
                      <a:r>
                        <a:rPr lang="ja-JP" altLang="en-US" sz="1400" b="0" kern="100" dirty="0">
                          <a:effectLst/>
                          <a:latin typeface="+mn-ea"/>
                          <a:ea typeface="+mn-ea"/>
                        </a:rPr>
                        <a:t>　　　</a:t>
                      </a:r>
                      <a:r>
                        <a:rPr lang="ja-JP" sz="1400" b="0" kern="100" dirty="0">
                          <a:effectLst/>
                          <a:latin typeface="+mn-ea"/>
                          <a:ea typeface="+mn-ea"/>
                        </a:rPr>
                        <a:t>相違点を付記〕</a:t>
                      </a:r>
                      <a:endParaRPr lang="ja-JP" sz="1400" b="0" kern="100" dirty="0">
                        <a:effectLst/>
                        <a:latin typeface="+mn-ea"/>
                        <a:ea typeface="+mn-ea"/>
                        <a:cs typeface="Times New Roman" panose="02020603050405020304" pitchFamily="18" charset="0"/>
                      </a:endParaRPr>
                    </a:p>
                  </a:txBody>
                  <a:tcPr marL="68574" marR="68574"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66936">
                <a:tc>
                  <a:txBody>
                    <a:bodyPr/>
                    <a:lstStyle/>
                    <a:p>
                      <a:pPr algn="l">
                        <a:lnSpc>
                          <a:spcPts val="1600"/>
                        </a:lnSpc>
                        <a:spcAft>
                          <a:spcPts val="0"/>
                        </a:spcAft>
                      </a:pPr>
                      <a:r>
                        <a:rPr lang="ja-JP" sz="1400" b="0" kern="0" dirty="0">
                          <a:solidFill>
                            <a:schemeClr val="tx1"/>
                          </a:solidFill>
                          <a:effectLst/>
                          <a:latin typeface="+mn-ea"/>
                          <a:ea typeface="+mn-ea"/>
                        </a:rPr>
                        <a:t>上記以外の輸出用医薬品</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600"/>
                        </a:lnSpc>
                        <a:spcAft>
                          <a:spcPts val="0"/>
                        </a:spcAft>
                      </a:pPr>
                      <a:r>
                        <a:rPr lang="ja-JP" sz="1400" b="0" kern="100" dirty="0">
                          <a:solidFill>
                            <a:schemeClr val="tx1"/>
                          </a:solidFill>
                          <a:effectLst/>
                          <a:latin typeface="+mn-ea"/>
                          <a:ea typeface="+mn-ea"/>
                        </a:rPr>
                        <a:t>外国のみの承認・許可品目</a:t>
                      </a:r>
                      <a:r>
                        <a:rPr lang="ja-JP" altLang="en-US" sz="1400" b="0" kern="100" dirty="0">
                          <a:solidFill>
                            <a:schemeClr val="tx1"/>
                          </a:solidFill>
                          <a:effectLst/>
                          <a:latin typeface="+mn-ea"/>
                          <a:ea typeface="+mn-ea"/>
                        </a:rPr>
                        <a:t>、</a:t>
                      </a:r>
                      <a:endParaRPr lang="en-US" altLang="ja-JP" sz="1400" b="0" kern="100" dirty="0">
                        <a:solidFill>
                          <a:schemeClr val="tx1"/>
                        </a:solidFill>
                        <a:effectLst/>
                        <a:latin typeface="+mn-ea"/>
                        <a:ea typeface="+mn-ea"/>
                      </a:endParaRPr>
                    </a:p>
                    <a:p>
                      <a:pPr algn="just">
                        <a:lnSpc>
                          <a:spcPts val="1600"/>
                        </a:lnSpc>
                        <a:spcAft>
                          <a:spcPts val="0"/>
                        </a:spcAft>
                      </a:pPr>
                      <a:r>
                        <a:rPr lang="ja-JP" sz="1400" b="0" kern="100" dirty="0">
                          <a:solidFill>
                            <a:schemeClr val="tx1"/>
                          </a:solidFill>
                          <a:effectLst/>
                          <a:latin typeface="+mn-ea"/>
                          <a:ea typeface="+mn-ea"/>
                        </a:rPr>
                        <a:t>外国向け仕様品等</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ja-JP" sz="1400" b="0" kern="100" dirty="0">
                          <a:effectLst/>
                          <a:latin typeface="+mn-ea"/>
                          <a:ea typeface="+mn-ea"/>
                        </a:rPr>
                        <a:t>○〔添付資料必要〕</a:t>
                      </a:r>
                      <a:endParaRPr lang="ja-JP" sz="1400" b="0" kern="100" dirty="0">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850404">
                <a:tc>
                  <a:txBody>
                    <a:bodyPr/>
                    <a:lstStyle/>
                    <a:p>
                      <a:pPr algn="l">
                        <a:lnSpc>
                          <a:spcPts val="1600"/>
                        </a:lnSpc>
                        <a:spcAft>
                          <a:spcPts val="0"/>
                        </a:spcAft>
                      </a:pPr>
                      <a:r>
                        <a:rPr lang="ja-JP" sz="1400" b="0" kern="0" dirty="0">
                          <a:solidFill>
                            <a:schemeClr val="tx1"/>
                          </a:solidFill>
                          <a:effectLst/>
                          <a:latin typeface="+mn-ea"/>
                          <a:ea typeface="+mn-ea"/>
                        </a:rPr>
                        <a:t>業にあたらない輸出品</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tcPr>
                </a:tc>
                <a:tc>
                  <a:txBody>
                    <a:bodyPr/>
                    <a:lstStyle/>
                    <a:p>
                      <a:pPr algn="just">
                        <a:lnSpc>
                          <a:spcPts val="1600"/>
                        </a:lnSpc>
                        <a:spcAft>
                          <a:spcPts val="0"/>
                        </a:spcAft>
                      </a:pPr>
                      <a:r>
                        <a:rPr lang="ja-JP" sz="1400" b="0" kern="0" dirty="0">
                          <a:solidFill>
                            <a:schemeClr val="tx1"/>
                          </a:solidFill>
                          <a:effectLst/>
                          <a:latin typeface="+mn-ea"/>
                          <a:ea typeface="+mn-ea"/>
                        </a:rPr>
                        <a:t>治験薬</a:t>
                      </a:r>
                      <a:r>
                        <a:rPr lang="ja-JP" altLang="en-US" sz="1400" b="0" kern="0" dirty="0">
                          <a:solidFill>
                            <a:schemeClr val="tx1"/>
                          </a:solidFill>
                          <a:effectLst/>
                          <a:latin typeface="+mn-ea"/>
                          <a:ea typeface="+mn-ea"/>
                        </a:rPr>
                        <a:t>、</a:t>
                      </a:r>
                      <a:r>
                        <a:rPr lang="ja-JP" sz="1400" b="0" kern="0" dirty="0">
                          <a:solidFill>
                            <a:schemeClr val="tx1"/>
                          </a:solidFill>
                          <a:effectLst/>
                          <a:latin typeface="+mn-ea"/>
                          <a:ea typeface="+mn-ea"/>
                        </a:rPr>
                        <a:t>試験研究用サンプル</a:t>
                      </a:r>
                      <a:r>
                        <a:rPr lang="ja-JP" altLang="en-US" sz="1400" b="0" kern="0" dirty="0">
                          <a:solidFill>
                            <a:schemeClr val="tx1"/>
                          </a:solidFill>
                          <a:effectLst/>
                          <a:latin typeface="+mn-ea"/>
                          <a:ea typeface="+mn-ea"/>
                        </a:rPr>
                        <a:t>、</a:t>
                      </a:r>
                      <a:r>
                        <a:rPr lang="ja-JP" sz="1400" b="0" kern="0" dirty="0">
                          <a:solidFill>
                            <a:schemeClr val="tx1"/>
                          </a:solidFill>
                          <a:effectLst/>
                          <a:latin typeface="+mn-ea"/>
                          <a:ea typeface="+mn-ea"/>
                        </a:rPr>
                        <a:t>製品試験用標準物質</a:t>
                      </a:r>
                      <a:r>
                        <a:rPr lang="ja-JP" altLang="en-US" sz="1400" b="0" kern="0" dirty="0">
                          <a:solidFill>
                            <a:schemeClr val="tx1"/>
                          </a:solidFill>
                          <a:effectLst/>
                          <a:latin typeface="+mn-ea"/>
                          <a:ea typeface="+mn-ea"/>
                        </a:rPr>
                        <a:t>、</a:t>
                      </a:r>
                      <a:r>
                        <a:rPr lang="ja-JP" sz="1400" b="0" kern="0" dirty="0">
                          <a:solidFill>
                            <a:schemeClr val="tx1"/>
                          </a:solidFill>
                          <a:effectLst/>
                          <a:latin typeface="+mn-ea"/>
                          <a:ea typeface="+mn-ea"/>
                        </a:rPr>
                        <a:t>輸入医薬品の返品</a:t>
                      </a:r>
                      <a:r>
                        <a:rPr lang="ja-JP" altLang="en-US" sz="1400" b="0" kern="0" dirty="0">
                          <a:solidFill>
                            <a:schemeClr val="tx1"/>
                          </a:solidFill>
                          <a:effectLst/>
                          <a:latin typeface="+mn-ea"/>
                          <a:ea typeface="+mn-ea"/>
                        </a:rPr>
                        <a:t>、</a:t>
                      </a:r>
                      <a:r>
                        <a:rPr lang="ja-JP" sz="1400" b="0" kern="0" dirty="0">
                          <a:solidFill>
                            <a:schemeClr val="tx1"/>
                          </a:solidFill>
                          <a:effectLst/>
                          <a:latin typeface="+mn-ea"/>
                          <a:ea typeface="+mn-ea"/>
                        </a:rPr>
                        <a:t>見本市等への出品用又は社員研修見本等</a:t>
                      </a:r>
                      <a:endParaRPr lang="ja-JP" sz="1400" b="0" kern="100" dirty="0">
                        <a:solidFill>
                          <a:schemeClr val="tx1"/>
                        </a:solidFill>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sz="1400" b="0" kern="100" dirty="0">
                          <a:effectLst/>
                          <a:latin typeface="+mn-ea"/>
                          <a:ea typeface="+mn-ea"/>
                        </a:rPr>
                        <a:t>不　要</a:t>
                      </a:r>
                      <a:endParaRPr lang="ja-JP" sz="1400" b="0" kern="100" dirty="0">
                        <a:effectLst/>
                        <a:latin typeface="+mn-ea"/>
                        <a:ea typeface="+mn-ea"/>
                        <a:cs typeface="Times New Roman" panose="02020603050405020304" pitchFamily="18" charset="0"/>
                      </a:endParaRPr>
                    </a:p>
                  </a:txBody>
                  <a:tcPr marL="68574" marR="68574"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5363"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BA63573-1B3F-4059-B259-D87550DED526}" type="slidenum">
              <a:rPr kumimoji="0" lang="en-US" altLang="ja-JP" sz="1200" smtClean="0"/>
              <a:pPr>
                <a:spcBef>
                  <a:spcPct val="0"/>
                </a:spcBef>
                <a:buClrTx/>
                <a:buSzTx/>
                <a:buFontTx/>
                <a:buNone/>
              </a:pPr>
              <a:t>6</a:t>
            </a:fld>
            <a:endParaRPr kumimoji="0" lang="en-US" altLang="ja-JP" sz="1200"/>
          </a:p>
        </p:txBody>
      </p:sp>
      <p:sp>
        <p:nvSpPr>
          <p:cNvPr id="8" name="テキスト ボックス 7"/>
          <p:cNvSpPr txBox="1"/>
          <p:nvPr/>
        </p:nvSpPr>
        <p:spPr>
          <a:xfrm>
            <a:off x="306388" y="1838325"/>
            <a:ext cx="8380412" cy="4216400"/>
          </a:xfrm>
          <a:prstGeom prst="rect">
            <a:avLst/>
          </a:prstGeom>
          <a:noFill/>
        </p:spPr>
        <p:txBody>
          <a:bodyPr>
            <a:spAutoFit/>
          </a:bodyPr>
          <a:lstStyle/>
          <a:p>
            <a:pPr>
              <a:defRPr/>
            </a:pPr>
            <a:r>
              <a:rPr lang="ja-JP" altLang="ja-JP" sz="2000" dirty="0">
                <a:latin typeface="+mn-lt"/>
                <a:ea typeface="+mn-ea"/>
                <a:cs typeface="ＭＳ Ｐゴシック" panose="020B0600070205080204" pitchFamily="50" charset="-128"/>
              </a:rPr>
              <a:t>輸出用医薬品を製造又は輸入しようとする者は、当該品目を施行規則様式第</a:t>
            </a:r>
            <a:r>
              <a:rPr lang="en-US" altLang="ja-JP" sz="2000" dirty="0">
                <a:latin typeface="+mn-lt"/>
                <a:ea typeface="+mn-ea"/>
                <a:cs typeface="ＭＳ Ｐゴシック" panose="020B0600070205080204" pitchFamily="50" charset="-128"/>
              </a:rPr>
              <a:t>114</a:t>
            </a:r>
            <a:r>
              <a:rPr lang="ja-JP" altLang="ja-JP" sz="2000" dirty="0">
                <a:latin typeface="+mn-lt"/>
                <a:ea typeface="+mn-ea"/>
                <a:cs typeface="ＭＳ Ｐゴシック" panose="020B0600070205080204" pitchFamily="50" charset="-128"/>
              </a:rPr>
              <a:t>（</a:t>
            </a:r>
            <a:r>
              <a:rPr lang="en-US" altLang="ja-JP" sz="2000" dirty="0">
                <a:latin typeface="+mn-lt"/>
                <a:ea typeface="+mn-ea"/>
                <a:cs typeface="ＭＳ Ｐゴシック" panose="020B0600070205080204" pitchFamily="50" charset="-128"/>
              </a:rPr>
              <a:t>FD</a:t>
            </a:r>
            <a:r>
              <a:rPr lang="ja-JP" altLang="ja-JP" sz="2000" dirty="0">
                <a:latin typeface="+mn-lt"/>
                <a:ea typeface="+mn-ea"/>
                <a:cs typeface="ＭＳ Ｐゴシック" panose="020B0600070205080204" pitchFamily="50" charset="-128"/>
              </a:rPr>
              <a:t>申請様式</a:t>
            </a:r>
            <a:r>
              <a:rPr lang="en-US" altLang="ja-JP" sz="2000" dirty="0">
                <a:latin typeface="+mn-lt"/>
                <a:ea typeface="+mn-ea"/>
                <a:cs typeface="ＭＳ Ｐゴシック" panose="020B0600070205080204" pitchFamily="50" charset="-128"/>
              </a:rPr>
              <a:t>G01</a:t>
            </a:r>
            <a:r>
              <a:rPr lang="ja-JP" altLang="ja-JP" sz="2000" dirty="0">
                <a:latin typeface="+mn-lt"/>
                <a:ea typeface="+mn-ea"/>
                <a:cs typeface="ＭＳ Ｐゴシック" panose="020B0600070205080204" pitchFamily="50" charset="-128"/>
              </a:rPr>
              <a:t>）の輸出用医薬品製造</a:t>
            </a:r>
            <a:r>
              <a:rPr lang="ja-JP" altLang="en-US" sz="2000" dirty="0">
                <a:latin typeface="+mn-lt"/>
                <a:ea typeface="+mn-ea"/>
                <a:cs typeface="ＭＳ Ｐゴシック" panose="020B0600070205080204" pitchFamily="50" charset="-128"/>
              </a:rPr>
              <a:t>等</a:t>
            </a:r>
            <a:r>
              <a:rPr lang="ja-JP" altLang="ja-JP" sz="2000" dirty="0">
                <a:latin typeface="+mn-lt"/>
                <a:ea typeface="+mn-ea"/>
                <a:cs typeface="ＭＳ Ｐゴシック" panose="020B0600070205080204" pitchFamily="50" charset="-128"/>
              </a:rPr>
              <a:t>（輸入）届書により総合機構を経由して厚生労働大臣に届け出なければならない。</a:t>
            </a:r>
          </a:p>
          <a:p>
            <a:pPr>
              <a:defRPr/>
            </a:pPr>
            <a:r>
              <a:rPr lang="ja-JP" altLang="ja-JP" sz="2000" dirty="0">
                <a:latin typeface="+mn-lt"/>
                <a:ea typeface="+mn-ea"/>
                <a:cs typeface="ＭＳ Ｐゴシック" panose="020B0600070205080204" pitchFamily="50" charset="-128"/>
              </a:rPr>
              <a:t>なお、輸出届の届出時期については、輸出証明の発給や輸出用医薬品／医薬部外品の適合性調査等の関連手続きの要否及び処理期間を十分に考慮したうえで、輸出開始前の適切</a:t>
            </a:r>
            <a:r>
              <a:rPr lang="ja-JP" altLang="en-US" sz="2000" dirty="0">
                <a:latin typeface="+mn-lt"/>
                <a:ea typeface="+mn-ea"/>
                <a:cs typeface="ＭＳ Ｐゴシック" panose="020B0600070205080204" pitchFamily="50" charset="-128"/>
              </a:rPr>
              <a:t>な</a:t>
            </a:r>
            <a:r>
              <a:rPr lang="ja-JP" altLang="ja-JP" sz="2000" dirty="0">
                <a:latin typeface="+mn-lt"/>
                <a:ea typeface="+mn-ea"/>
                <a:cs typeface="ＭＳ Ｐゴシック" panose="020B0600070205080204" pitchFamily="50" charset="-128"/>
              </a:rPr>
              <a:t>時期に届け出ること。</a:t>
            </a:r>
            <a:endParaRPr lang="en-US" altLang="ja-JP" sz="2000" dirty="0">
              <a:latin typeface="+mn-lt"/>
              <a:ea typeface="+mn-ea"/>
              <a:cs typeface="ＭＳ Ｐゴシック" panose="020B0600070205080204" pitchFamily="50" charset="-128"/>
            </a:endParaRPr>
          </a:p>
          <a:p>
            <a:pPr algn="r">
              <a:defRPr/>
            </a:pPr>
            <a:r>
              <a:rPr lang="ja-JP" altLang="ja-JP" sz="1800" dirty="0">
                <a:latin typeface="+mn-lt"/>
                <a:ea typeface="+mn-ea"/>
                <a:cs typeface="ＭＳ Ｐゴシック" panose="020B0600070205080204" pitchFamily="50" charset="-128"/>
              </a:rPr>
              <a:t>（</a:t>
            </a:r>
            <a:r>
              <a:rPr lang="en-US" altLang="ja-JP" sz="1800" dirty="0">
                <a:latin typeface="+mn-lt"/>
                <a:ea typeface="+mn-ea"/>
                <a:cs typeface="ＭＳ Ｐゴシック" panose="020B0600070205080204" pitchFamily="50" charset="-128"/>
              </a:rPr>
              <a:t>R4.6.22 </a:t>
            </a:r>
            <a:r>
              <a:rPr lang="ja-JP" altLang="ja-JP" sz="1800" dirty="0">
                <a:latin typeface="+mn-lt"/>
                <a:ea typeface="+mn-ea"/>
                <a:cs typeface="ＭＳ Ｐゴシック" panose="020B0600070205080204" pitchFamily="50" charset="-128"/>
              </a:rPr>
              <a:t>審査管理課事務連絡</a:t>
            </a:r>
            <a:r>
              <a:rPr lang="ja-JP" altLang="en-US" sz="1800" dirty="0">
                <a:latin typeface="+mn-lt"/>
                <a:ea typeface="+mn-ea"/>
                <a:cs typeface="ＭＳ Ｐゴシック" panose="020B0600070205080204" pitchFamily="50" charset="-128"/>
              </a:rPr>
              <a:t>　</a:t>
            </a:r>
            <a:r>
              <a:rPr lang="ja-JP" altLang="ja-JP" sz="1800" dirty="0">
                <a:latin typeface="+mn-lt"/>
                <a:ea typeface="+mn-ea"/>
                <a:cs typeface="ＭＳ Ｐゴシック" panose="020B0600070205080204" pitchFamily="50" charset="-128"/>
              </a:rPr>
              <a:t>輸出用医薬品等の届出の取扱いに関する</a:t>
            </a:r>
            <a:r>
              <a:rPr lang="en-US" altLang="ja-JP" sz="1800" dirty="0">
                <a:latin typeface="+mn-lt"/>
                <a:ea typeface="+mn-ea"/>
                <a:cs typeface="ＭＳ Ｐゴシック" panose="020B0600070205080204" pitchFamily="50" charset="-128"/>
              </a:rPr>
              <a:t>Q&amp;A</a:t>
            </a:r>
            <a:r>
              <a:rPr lang="ja-JP" altLang="ja-JP" sz="1800" dirty="0">
                <a:latin typeface="+mn-lt"/>
                <a:ea typeface="+mn-ea"/>
                <a:cs typeface="ＭＳ Ｐゴシック" panose="020B0600070205080204" pitchFamily="50" charset="-128"/>
              </a:rPr>
              <a:t>）</a:t>
            </a:r>
          </a:p>
          <a:p>
            <a:pPr algn="r" eaLnBrk="1" fontAlgn="auto" hangingPunct="1">
              <a:spcBef>
                <a:spcPts val="0"/>
              </a:spcBef>
              <a:spcAft>
                <a:spcPts val="0"/>
              </a:spcAft>
              <a:buFont typeface="Wingdings" panose="05000000000000000000" pitchFamily="2" charset="2"/>
              <a:buNone/>
              <a:defRPr/>
            </a:pPr>
            <a:endParaRPr kumimoji="0" lang="en-US" altLang="ja-JP" sz="2000" kern="0" dirty="0">
              <a:latin typeface="+mn-lt"/>
              <a:ea typeface="+mn-ea"/>
            </a:endParaRPr>
          </a:p>
          <a:p>
            <a:pPr eaLnBrk="1" hangingPunct="1">
              <a:lnSpc>
                <a:spcPct val="80000"/>
              </a:lnSpc>
              <a:spcBef>
                <a:spcPct val="20000"/>
              </a:spcBef>
              <a:buSzPct val="100000"/>
              <a:buFont typeface="Wingdings" panose="05000000000000000000" pitchFamily="2" charset="2"/>
              <a:buNone/>
              <a:defRPr/>
            </a:pPr>
            <a:r>
              <a:rPr lang="ja-JP" altLang="en-US" sz="2000" kern="0" dirty="0">
                <a:latin typeface="+mn-lt"/>
                <a:ea typeface="+mn-ea"/>
              </a:rPr>
              <a:t>提出方法：直接持参、郵送もしくはオンライン（なるべく郵送又はオンライン）</a:t>
            </a:r>
            <a:endParaRPr lang="en-US" altLang="ja-JP" sz="2000" kern="0" dirty="0">
              <a:latin typeface="+mn-lt"/>
              <a:ea typeface="+mn-ea"/>
            </a:endParaRPr>
          </a:p>
          <a:p>
            <a:pPr eaLnBrk="1" hangingPunct="1">
              <a:lnSpc>
                <a:spcPct val="80000"/>
              </a:lnSpc>
              <a:spcBef>
                <a:spcPct val="20000"/>
              </a:spcBef>
              <a:buSzPct val="100000"/>
              <a:buFont typeface="Wingdings" panose="05000000000000000000" pitchFamily="2" charset="2"/>
              <a:buNone/>
              <a:defRPr/>
            </a:pPr>
            <a:r>
              <a:rPr lang="ja-JP" altLang="en-US" sz="1800" kern="0" dirty="0">
                <a:latin typeface="+mn-lt"/>
                <a:ea typeface="+mn-ea"/>
              </a:rPr>
              <a:t>詳細は、以下</a:t>
            </a:r>
            <a:r>
              <a:rPr lang="en-US" altLang="ja-JP" sz="1800" kern="0" dirty="0">
                <a:latin typeface="+mn-lt"/>
                <a:ea typeface="+mn-ea"/>
              </a:rPr>
              <a:t>URL</a:t>
            </a:r>
            <a:r>
              <a:rPr lang="ja-JP" altLang="en-US" sz="1800" kern="0" dirty="0">
                <a:latin typeface="+mn-lt"/>
                <a:ea typeface="+mn-ea"/>
              </a:rPr>
              <a:t>を参照</a:t>
            </a:r>
            <a:endParaRPr lang="en-US" altLang="ja-JP" sz="1800" kern="0" dirty="0">
              <a:latin typeface="+mn-lt"/>
              <a:ea typeface="+mn-ea"/>
            </a:endParaRPr>
          </a:p>
          <a:p>
            <a:pPr eaLnBrk="1" hangingPunct="1">
              <a:lnSpc>
                <a:spcPct val="80000"/>
              </a:lnSpc>
              <a:spcBef>
                <a:spcPct val="20000"/>
              </a:spcBef>
              <a:buSzPct val="100000"/>
              <a:buFont typeface="Wingdings" panose="05000000000000000000" pitchFamily="2" charset="2"/>
              <a:buNone/>
              <a:defRPr/>
            </a:pPr>
            <a:r>
              <a:rPr lang="ja-JP" altLang="en-US" sz="1800" dirty="0">
                <a:latin typeface="+mn-lt"/>
                <a:ea typeface="+mn-ea"/>
              </a:rPr>
              <a:t>・機構による承認申請の 受付業務等について （医薬品・医薬部外品・化粧品） </a:t>
            </a:r>
            <a:endParaRPr lang="en-US" altLang="ja-JP" sz="1800" dirty="0">
              <a:latin typeface="+mn-lt"/>
              <a:ea typeface="+mn-ea"/>
            </a:endParaRPr>
          </a:p>
          <a:p>
            <a:pPr eaLnBrk="1" hangingPunct="1">
              <a:lnSpc>
                <a:spcPct val="80000"/>
              </a:lnSpc>
              <a:spcBef>
                <a:spcPct val="20000"/>
              </a:spcBef>
              <a:buSzPct val="100000"/>
              <a:buFont typeface="Wingdings" panose="05000000000000000000" pitchFamily="2" charset="2"/>
              <a:buNone/>
              <a:defRPr/>
            </a:pPr>
            <a:r>
              <a:rPr lang="en-US" altLang="ja-JP" sz="1800" dirty="0">
                <a:latin typeface="+mn-lt"/>
                <a:ea typeface="+mn-ea"/>
              </a:rPr>
              <a:t> </a:t>
            </a:r>
            <a:r>
              <a:rPr lang="ja-JP" altLang="en-US" sz="1800" dirty="0">
                <a:latin typeface="+mn-lt"/>
                <a:ea typeface="+mn-ea"/>
              </a:rPr>
              <a:t>令和</a:t>
            </a:r>
            <a:r>
              <a:rPr lang="en-US" altLang="ja-JP" sz="1800" dirty="0">
                <a:latin typeface="+mn-lt"/>
                <a:ea typeface="+mn-ea"/>
              </a:rPr>
              <a:t>5</a:t>
            </a:r>
            <a:r>
              <a:rPr lang="ja-JP" altLang="en-US" sz="1800" dirty="0">
                <a:latin typeface="+mn-lt"/>
                <a:ea typeface="+mn-ea"/>
              </a:rPr>
              <a:t>年</a:t>
            </a:r>
            <a:r>
              <a:rPr lang="en-US" altLang="ja-JP" sz="1800" dirty="0">
                <a:latin typeface="+mn-lt"/>
                <a:ea typeface="+mn-ea"/>
              </a:rPr>
              <a:t>9</a:t>
            </a:r>
            <a:r>
              <a:rPr lang="ja-JP" altLang="en-US" sz="1800" dirty="0">
                <a:latin typeface="+mn-lt"/>
                <a:ea typeface="+mn-ea"/>
              </a:rPr>
              <a:t>月版</a:t>
            </a:r>
            <a:r>
              <a:rPr lang="en-US" altLang="ja-JP" sz="1800" dirty="0">
                <a:latin typeface="+mn-lt"/>
                <a:ea typeface="+mn-ea"/>
              </a:rPr>
              <a:t>		</a:t>
            </a:r>
            <a:r>
              <a:rPr lang="ja-JP" altLang="en-US" sz="1800" dirty="0">
                <a:latin typeface="+mn-lt"/>
                <a:ea typeface="+mn-ea"/>
              </a:rPr>
              <a:t>　　　　　</a:t>
            </a:r>
            <a:r>
              <a:rPr lang="ja-JP" altLang="en-US" sz="1800" u="sng" kern="0" dirty="0">
                <a:latin typeface="+mn-lt"/>
                <a:ea typeface="+mn-ea"/>
              </a:rPr>
              <a:t>（</a:t>
            </a:r>
            <a:r>
              <a:rPr lang="en-US" altLang="ja-JP" sz="1800" u="sng" kern="0" dirty="0">
                <a:solidFill>
                  <a:srgbClr val="92D050"/>
                </a:solidFill>
                <a:latin typeface="+mn-lt"/>
                <a:ea typeface="+mn-ea"/>
                <a:hlinkClick r:id="rId3"/>
              </a:rPr>
              <a:t>https://www.pmda.go.jp/files/000242972.pdf</a:t>
            </a:r>
            <a:r>
              <a:rPr lang="ja-JP" altLang="en-US" sz="1800" u="sng" kern="0" dirty="0">
                <a:latin typeface="+mn-lt"/>
                <a:ea typeface="+mn-ea"/>
              </a:rPr>
              <a:t>）</a:t>
            </a:r>
            <a:endParaRPr lang="ja-JP" altLang="ja-JP" sz="1800" u="sng" dirty="0">
              <a:latin typeface="+mn-lt"/>
              <a:ea typeface="+mn-ea"/>
              <a:cs typeface="ＭＳ Ｐゴシック" panose="020B0600070205080204" pitchFamily="50" charset="-128"/>
            </a:endParaRPr>
          </a:p>
          <a:p>
            <a:pPr eaLnBrk="1" hangingPunct="1">
              <a:lnSpc>
                <a:spcPct val="80000"/>
              </a:lnSpc>
              <a:spcBef>
                <a:spcPct val="20000"/>
              </a:spcBef>
              <a:buSzPct val="100000"/>
              <a:defRPr/>
            </a:pPr>
            <a:r>
              <a:rPr lang="ja-JP" altLang="en-US" sz="1800" u="sng" dirty="0">
                <a:latin typeface="+mn-lt"/>
                <a:ea typeface="+mn-ea"/>
                <a:cs typeface="ＭＳ Ｐゴシック" panose="020B0600070205080204" pitchFamily="50" charset="-128"/>
              </a:rPr>
              <a:t>・</a:t>
            </a:r>
            <a:r>
              <a:rPr lang="en-US" altLang="ja-JP" sz="1800" u="sng" dirty="0" err="1">
                <a:latin typeface="+mn-lt"/>
                <a:ea typeface="+mn-ea"/>
                <a:cs typeface="ＭＳ Ｐゴシック" panose="020B0600070205080204" pitchFamily="50" charset="-128"/>
              </a:rPr>
              <a:t>FD申請</a:t>
            </a:r>
            <a:r>
              <a:rPr lang="en-US" altLang="ja-JP" sz="1800" u="sng" dirty="0">
                <a:latin typeface="+mn-lt"/>
                <a:ea typeface="+mn-ea"/>
                <a:cs typeface="ＭＳ Ｐゴシック" panose="020B0600070205080204" pitchFamily="50" charset="-128"/>
              </a:rPr>
              <a:t>　</a:t>
            </a:r>
            <a:r>
              <a:rPr lang="en-US" altLang="ja-JP" sz="1800" u="sng" dirty="0" err="1">
                <a:latin typeface="+mn-lt"/>
                <a:ea typeface="+mn-ea"/>
                <a:cs typeface="ＭＳ Ｐゴシック" panose="020B0600070205080204" pitchFamily="50" charset="-128"/>
              </a:rPr>
              <a:t>医薬品医療機器等の承認・許可等</a:t>
            </a:r>
            <a:r>
              <a:rPr lang="en-US" altLang="ja-JP" sz="1800" u="sng" dirty="0">
                <a:latin typeface="+mn-lt"/>
                <a:ea typeface="+mn-ea"/>
                <a:cs typeface="ＭＳ Ｐゴシック" panose="020B0600070205080204" pitchFamily="50" charset="-128"/>
              </a:rPr>
              <a:t>　</a:t>
            </a:r>
            <a:r>
              <a:rPr lang="en-US" altLang="ja-JP" sz="1800" u="sng" dirty="0" err="1">
                <a:latin typeface="+mn-lt"/>
                <a:ea typeface="+mn-ea"/>
                <a:cs typeface="ＭＳ Ｐゴシック" panose="020B0600070205080204" pitchFamily="50" charset="-128"/>
              </a:rPr>
              <a:t>厚生労働省｜各種通知</a:t>
            </a:r>
            <a:r>
              <a:rPr lang="en-US" altLang="ja-JP" sz="1800" u="sng" dirty="0">
                <a:latin typeface="+mn-lt"/>
                <a:ea typeface="+mn-ea"/>
                <a:cs typeface="ＭＳ Ｐゴシック" panose="020B0600070205080204" pitchFamily="50" charset="-128"/>
              </a:rPr>
              <a:t> (mhlw.go.jp)</a:t>
            </a:r>
            <a:endParaRPr lang="ja-JP" altLang="ja-JP" sz="1800" u="sng" dirty="0">
              <a:latin typeface="+mn-lt"/>
              <a:ea typeface="+mn-ea"/>
              <a:cs typeface="ＭＳ Ｐゴシック" panose="020B0600070205080204" pitchFamily="50" charset="-128"/>
            </a:endParaRPr>
          </a:p>
          <a:p>
            <a:pPr algn="r" eaLnBrk="1" hangingPunct="1">
              <a:lnSpc>
                <a:spcPct val="80000"/>
              </a:lnSpc>
              <a:spcBef>
                <a:spcPct val="20000"/>
              </a:spcBef>
              <a:buSzPct val="100000"/>
              <a:buFont typeface="Wingdings" panose="05000000000000000000" pitchFamily="2" charset="2"/>
              <a:buNone/>
              <a:defRPr/>
            </a:pPr>
            <a:r>
              <a:rPr lang="ja-JP" altLang="en-US" sz="1800" u="sng" kern="0" dirty="0">
                <a:latin typeface="+mn-lt"/>
                <a:ea typeface="+mn-ea"/>
              </a:rPr>
              <a:t>（</a:t>
            </a:r>
            <a:r>
              <a:rPr lang="en-US" altLang="ja-JP" sz="1800" u="sng" kern="0" dirty="0">
                <a:solidFill>
                  <a:srgbClr val="92D050"/>
                </a:solidFill>
                <a:latin typeface="+mn-lt"/>
                <a:ea typeface="+mn-ea"/>
                <a:hlinkClick r:id="rId4"/>
              </a:rPr>
              <a:t>https://web.fd-shinsei.mhlw.go.jp/notice/onlinesubmission.html</a:t>
            </a:r>
            <a:r>
              <a:rPr lang="ja-JP" altLang="en-US" sz="1800" u="sng" kern="0" dirty="0">
                <a:latin typeface="+mn-lt"/>
                <a:ea typeface="+mn-ea"/>
              </a:rPr>
              <a:t>）</a:t>
            </a:r>
            <a:endParaRPr lang="en-US" altLang="ja-JP" sz="1800" u="sng" kern="0" dirty="0">
              <a:latin typeface="+mn-lt"/>
              <a:ea typeface="+mn-ea"/>
            </a:endParaRPr>
          </a:p>
        </p:txBody>
      </p:sp>
      <p:sp>
        <p:nvSpPr>
          <p:cNvPr id="17416" name="テキスト ボックス 8"/>
          <p:cNvSpPr txBox="1">
            <a:spLocks noChangeArrowheads="1"/>
          </p:cNvSpPr>
          <p:nvPr/>
        </p:nvSpPr>
        <p:spPr bwMode="auto">
          <a:xfrm>
            <a:off x="6251575" y="1317625"/>
            <a:ext cx="2435225" cy="534988"/>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ja-JP" altLang="en-US" sz="1600" b="1" dirty="0">
                <a:latin typeface="+mn-lt"/>
                <a:ea typeface="+mn-ea"/>
              </a:rPr>
              <a:t>　</a:t>
            </a:r>
            <a:r>
              <a:rPr lang="en-US" altLang="ja-JP" sz="1600" b="1" dirty="0">
                <a:latin typeface="+mn-lt"/>
                <a:ea typeface="+mn-ea"/>
              </a:rPr>
              <a:t>Ⅳ-69 p291</a:t>
            </a:r>
          </a:p>
          <a:p>
            <a:pPr algn="r" eaLnBrk="1" hangingPunct="1">
              <a:lnSpc>
                <a:spcPct val="80000"/>
              </a:lnSpc>
              <a:buClrTx/>
              <a:buSzPct val="100000"/>
              <a:buFont typeface="Wingdings" panose="05000000000000000000" pitchFamily="2" charset="2"/>
              <a:buNone/>
              <a:defRPr/>
            </a:pPr>
            <a:r>
              <a:rPr lang="ja-JP" altLang="en-US" sz="1600" b="1" dirty="0">
                <a:latin typeface="+mn-lt"/>
                <a:ea typeface="+mn-ea"/>
              </a:rPr>
              <a:t>　</a:t>
            </a:r>
            <a:r>
              <a:rPr lang="en-US" altLang="ja-JP" sz="1600" b="1" dirty="0">
                <a:latin typeface="+mn-lt"/>
                <a:ea typeface="+mn-ea"/>
              </a:rPr>
              <a:t>Ⅳ-71 p293</a:t>
            </a:r>
          </a:p>
        </p:txBody>
      </p:sp>
      <p:sp>
        <p:nvSpPr>
          <p:cNvPr id="15366"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輸出用医薬品の届出</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7411" name="スライド番号プレースホルダー 4"/>
          <p:cNvSpPr>
            <a:spLocks noGrp="1"/>
          </p:cNvSpPr>
          <p:nvPr>
            <p:ph type="sldNum" sz="quarter" idx="11"/>
          </p:nvPr>
        </p:nvSpPr>
        <p:spPr>
          <a:xfrm>
            <a:off x="6534150" y="6110288"/>
            <a:ext cx="2133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C48AE9A-E620-4E05-A497-5FDE2C1EBD96}" type="slidenum">
              <a:rPr kumimoji="0" lang="en-US" altLang="ja-JP" sz="1200" smtClean="0"/>
              <a:pPr>
                <a:spcBef>
                  <a:spcPct val="0"/>
                </a:spcBef>
                <a:buClrTx/>
                <a:buSzTx/>
                <a:buFontTx/>
                <a:buNone/>
              </a:pPr>
              <a:t>7</a:t>
            </a:fld>
            <a:endParaRPr kumimoji="0" lang="en-US" altLang="ja-JP" sz="1200"/>
          </a:p>
        </p:txBody>
      </p:sp>
      <p:sp>
        <p:nvSpPr>
          <p:cNvPr id="17413" name="テキスト ボックス 11"/>
          <p:cNvSpPr txBox="1">
            <a:spLocks noChangeArrowheads="1"/>
          </p:cNvSpPr>
          <p:nvPr/>
        </p:nvSpPr>
        <p:spPr bwMode="auto">
          <a:xfrm>
            <a:off x="608013" y="1890713"/>
            <a:ext cx="8059737" cy="4154487"/>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defRPr/>
            </a:pPr>
            <a:r>
              <a:rPr lang="ja-JP" altLang="en-US" sz="2400" dirty="0">
                <a:solidFill>
                  <a:srgbClr val="000000"/>
                </a:solidFill>
                <a:latin typeface="+mn-lt"/>
                <a:ea typeface="+mn-ea"/>
              </a:rPr>
              <a:t>①許可番号及び年月日</a:t>
            </a:r>
            <a:endParaRPr lang="en-US" altLang="ja-JP" sz="2400" dirty="0">
              <a:solidFill>
                <a:srgbClr val="000000"/>
              </a:solidFill>
              <a:latin typeface="+mn-lt"/>
              <a:ea typeface="+mn-ea"/>
            </a:endParaRPr>
          </a:p>
          <a:p>
            <a:pPr eaLnBrk="1" hangingPunct="1">
              <a:spcBef>
                <a:spcPct val="0"/>
              </a:spcBef>
              <a:buClrTx/>
              <a:buSzTx/>
              <a:buFontTx/>
              <a:buNone/>
              <a:defRPr/>
            </a:pPr>
            <a:r>
              <a:rPr kumimoji="0" lang="ja-JP" altLang="en-US" sz="2400" dirty="0">
                <a:solidFill>
                  <a:srgbClr val="000000"/>
                </a:solidFill>
                <a:latin typeface="+mn-lt"/>
                <a:ea typeface="+mn-ea"/>
              </a:rPr>
              <a:t>②許可の種類及び区分</a:t>
            </a:r>
            <a:endParaRPr kumimoji="0" lang="en-US" altLang="ja-JP" sz="2400" dirty="0">
              <a:solidFill>
                <a:srgbClr val="000000"/>
              </a:solidFill>
              <a:latin typeface="+mn-lt"/>
              <a:ea typeface="+mn-ea"/>
            </a:endParaRPr>
          </a:p>
          <a:p>
            <a:pPr eaLnBrk="1" hangingPunct="1">
              <a:spcBef>
                <a:spcPct val="0"/>
              </a:spcBef>
              <a:buClrTx/>
              <a:buSzTx/>
              <a:buFontTx/>
              <a:buNone/>
              <a:defRPr/>
            </a:pPr>
            <a:r>
              <a:rPr lang="ja-JP" altLang="en-US" sz="2400" dirty="0">
                <a:solidFill>
                  <a:srgbClr val="000000"/>
                </a:solidFill>
                <a:latin typeface="+mn-lt"/>
                <a:ea typeface="+mn-ea"/>
              </a:rPr>
              <a:t>③名称（製造所）</a:t>
            </a:r>
            <a:endParaRPr lang="en-US" altLang="ja-JP" sz="2400" dirty="0">
              <a:solidFill>
                <a:srgbClr val="000000"/>
              </a:solidFill>
              <a:latin typeface="+mn-lt"/>
              <a:ea typeface="+mn-ea"/>
            </a:endParaRPr>
          </a:p>
          <a:p>
            <a:pPr eaLnBrk="1" hangingPunct="1">
              <a:spcBef>
                <a:spcPct val="0"/>
              </a:spcBef>
              <a:buClrTx/>
              <a:buSzTx/>
              <a:buFontTx/>
              <a:buNone/>
              <a:defRPr/>
            </a:pPr>
            <a:r>
              <a:rPr lang="ja-JP" altLang="en-US" sz="2400" dirty="0">
                <a:solidFill>
                  <a:srgbClr val="000000"/>
                </a:solidFill>
                <a:latin typeface="+mn-lt"/>
                <a:ea typeface="+mn-ea"/>
              </a:rPr>
              <a:t>④所在地</a:t>
            </a:r>
            <a:r>
              <a:rPr kumimoji="0" lang="ja-JP" altLang="en-US" sz="2400" dirty="0">
                <a:solidFill>
                  <a:srgbClr val="000000"/>
                </a:solidFill>
                <a:latin typeface="+mn-lt"/>
                <a:ea typeface="+mn-ea"/>
              </a:rPr>
              <a:t>（製造所）</a:t>
            </a:r>
            <a:endParaRPr kumimoji="0" lang="en-US" altLang="ja-JP" sz="2400" dirty="0">
              <a:solidFill>
                <a:srgbClr val="000000"/>
              </a:solidFill>
              <a:latin typeface="+mn-lt"/>
              <a:ea typeface="+mn-ea"/>
            </a:endParaRPr>
          </a:p>
          <a:p>
            <a:pPr eaLnBrk="1" hangingPunct="1">
              <a:spcBef>
                <a:spcPct val="0"/>
              </a:spcBef>
              <a:buClrTx/>
              <a:buSzTx/>
              <a:buFontTx/>
              <a:buNone/>
              <a:defRPr/>
            </a:pPr>
            <a:r>
              <a:rPr lang="ja-JP" altLang="en-US" sz="2400" dirty="0">
                <a:solidFill>
                  <a:srgbClr val="000000"/>
                </a:solidFill>
                <a:latin typeface="+mn-lt"/>
                <a:ea typeface="+mn-ea"/>
              </a:rPr>
              <a:t>⑤一般的名称</a:t>
            </a:r>
            <a:endParaRPr lang="en-US" altLang="ja-JP" sz="2400" dirty="0">
              <a:solidFill>
                <a:srgbClr val="000000"/>
              </a:solidFill>
              <a:latin typeface="+mn-lt"/>
              <a:ea typeface="+mn-ea"/>
            </a:endParaRPr>
          </a:p>
          <a:p>
            <a:pPr eaLnBrk="1" hangingPunct="1">
              <a:spcBef>
                <a:spcPct val="0"/>
              </a:spcBef>
              <a:buClrTx/>
              <a:buSzTx/>
              <a:buFontTx/>
              <a:buNone/>
              <a:defRPr/>
            </a:pPr>
            <a:r>
              <a:rPr kumimoji="0" lang="ja-JP" altLang="en-US" sz="2400" dirty="0">
                <a:solidFill>
                  <a:srgbClr val="000000"/>
                </a:solidFill>
                <a:latin typeface="+mn-lt"/>
                <a:ea typeface="+mn-ea"/>
              </a:rPr>
              <a:t>⑥輸出用名称</a:t>
            </a:r>
            <a:endParaRPr kumimoji="0" lang="en-US" altLang="ja-JP" sz="2400" dirty="0">
              <a:solidFill>
                <a:srgbClr val="000000"/>
              </a:solidFill>
              <a:latin typeface="+mn-lt"/>
              <a:ea typeface="+mn-ea"/>
            </a:endParaRPr>
          </a:p>
          <a:p>
            <a:pPr eaLnBrk="1" hangingPunct="1">
              <a:spcBef>
                <a:spcPct val="0"/>
              </a:spcBef>
              <a:buClrTx/>
              <a:buSzTx/>
              <a:buFontTx/>
              <a:buNone/>
              <a:defRPr/>
            </a:pPr>
            <a:r>
              <a:rPr lang="ja-JP" altLang="en-US" sz="2400" dirty="0">
                <a:solidFill>
                  <a:srgbClr val="000000"/>
                </a:solidFill>
                <a:latin typeface="+mn-lt"/>
                <a:ea typeface="+mn-ea"/>
              </a:rPr>
              <a:t>⑦成分及び分量又は本質、製造方法、用法及び用量、効能　</a:t>
            </a:r>
            <a:endParaRPr lang="en-US" altLang="ja-JP" sz="2400" dirty="0">
              <a:solidFill>
                <a:srgbClr val="000000"/>
              </a:solidFill>
              <a:latin typeface="+mn-lt"/>
              <a:ea typeface="+mn-ea"/>
            </a:endParaRPr>
          </a:p>
          <a:p>
            <a:pPr eaLnBrk="1" hangingPunct="1">
              <a:spcBef>
                <a:spcPct val="0"/>
              </a:spcBef>
              <a:buClrTx/>
              <a:buSzTx/>
              <a:buFontTx/>
              <a:buNone/>
              <a:defRPr/>
            </a:pPr>
            <a:r>
              <a:rPr lang="ja-JP" altLang="en-US" sz="2400" dirty="0">
                <a:solidFill>
                  <a:srgbClr val="000000"/>
                </a:solidFill>
                <a:latin typeface="+mn-lt"/>
                <a:ea typeface="+mn-ea"/>
              </a:rPr>
              <a:t>　　又は効果、規格及び試験方法</a:t>
            </a:r>
            <a:endParaRPr lang="en-US" altLang="ja-JP" sz="2400" dirty="0">
              <a:solidFill>
                <a:srgbClr val="000000"/>
              </a:solidFill>
              <a:latin typeface="+mn-lt"/>
              <a:ea typeface="+mn-ea"/>
            </a:endParaRPr>
          </a:p>
          <a:p>
            <a:pPr eaLnBrk="1" hangingPunct="1">
              <a:spcBef>
                <a:spcPct val="0"/>
              </a:spcBef>
              <a:buClrTx/>
              <a:buSzTx/>
              <a:buFontTx/>
              <a:buNone/>
              <a:defRPr/>
            </a:pPr>
            <a:r>
              <a:rPr kumimoji="0" lang="ja-JP" altLang="en-US" sz="2400" dirty="0">
                <a:solidFill>
                  <a:srgbClr val="000000"/>
                </a:solidFill>
                <a:latin typeface="+mn-lt"/>
                <a:ea typeface="+mn-ea"/>
              </a:rPr>
              <a:t>⑧輸出先</a:t>
            </a:r>
            <a:endParaRPr kumimoji="0" lang="en-US" altLang="ja-JP" sz="2400" dirty="0">
              <a:solidFill>
                <a:srgbClr val="000000"/>
              </a:solidFill>
              <a:latin typeface="+mn-lt"/>
              <a:ea typeface="+mn-ea"/>
            </a:endParaRPr>
          </a:p>
          <a:p>
            <a:pPr eaLnBrk="1" hangingPunct="1">
              <a:spcBef>
                <a:spcPct val="0"/>
              </a:spcBef>
              <a:buClrTx/>
              <a:buSzTx/>
              <a:buFontTx/>
              <a:buNone/>
              <a:defRPr/>
            </a:pPr>
            <a:r>
              <a:rPr lang="ja-JP" altLang="en-US" sz="2400" dirty="0">
                <a:solidFill>
                  <a:srgbClr val="000000"/>
                </a:solidFill>
                <a:latin typeface="+mn-lt"/>
                <a:ea typeface="+mn-ea"/>
              </a:rPr>
              <a:t>⑨備考</a:t>
            </a:r>
            <a:endParaRPr lang="en-US" altLang="ja-JP" sz="2400" dirty="0">
              <a:solidFill>
                <a:srgbClr val="000000"/>
              </a:solidFill>
              <a:latin typeface="+mn-lt"/>
              <a:ea typeface="+mn-ea"/>
            </a:endParaRPr>
          </a:p>
          <a:p>
            <a:pPr eaLnBrk="1" hangingPunct="1">
              <a:spcBef>
                <a:spcPct val="0"/>
              </a:spcBef>
              <a:buClrTx/>
              <a:buSzTx/>
              <a:buFontTx/>
              <a:buNone/>
              <a:defRPr/>
            </a:pPr>
            <a:r>
              <a:rPr kumimoji="0" lang="ja-JP" altLang="en-US" sz="2400" dirty="0">
                <a:solidFill>
                  <a:srgbClr val="000000"/>
                </a:solidFill>
                <a:latin typeface="+mn-lt"/>
                <a:ea typeface="+mn-ea"/>
              </a:rPr>
              <a:t>⑩その他</a:t>
            </a:r>
            <a:endParaRPr kumimoji="0" lang="en-US" altLang="ja-JP" sz="2400" dirty="0">
              <a:solidFill>
                <a:srgbClr val="000000"/>
              </a:solidFill>
              <a:latin typeface="+mn-lt"/>
              <a:ea typeface="+mn-ea"/>
            </a:endParaRPr>
          </a:p>
        </p:txBody>
      </p:sp>
      <p:sp>
        <p:nvSpPr>
          <p:cNvPr id="21510" name="テキスト ボックス 8"/>
          <p:cNvSpPr txBox="1">
            <a:spLocks noChangeArrowheads="1"/>
          </p:cNvSpPr>
          <p:nvPr/>
        </p:nvSpPr>
        <p:spPr bwMode="auto">
          <a:xfrm>
            <a:off x="7037388" y="1317625"/>
            <a:ext cx="1649412"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Ⅳ-71 p293</a:t>
            </a:r>
            <a:endParaRPr lang="ja-JP" altLang="en-US" sz="1600" b="1" dirty="0">
              <a:latin typeface="+mn-lt"/>
              <a:ea typeface="+mn-ea"/>
            </a:endParaRP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輸出用医薬品製造等（輸入）届書の記載項目</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solidFill>
                  <a:srgbClr val="000000"/>
                </a:solidFill>
                <a:latin typeface="+mn-lt"/>
                <a:ea typeface="+mn-ea"/>
              </a:rPr>
              <a:t>日本医薬品原薬工業会　法規委員会</a:t>
            </a:r>
          </a:p>
        </p:txBody>
      </p:sp>
      <p:sp>
        <p:nvSpPr>
          <p:cNvPr id="19459"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DA50F6D-5F67-4E45-AA7B-D2A9D881C7BD}" type="slidenum">
              <a:rPr kumimoji="0" lang="en-US" altLang="ja-JP" sz="1200" smtClean="0">
                <a:solidFill>
                  <a:srgbClr val="000000"/>
                </a:solidFill>
              </a:rPr>
              <a:pPr>
                <a:spcBef>
                  <a:spcPct val="0"/>
                </a:spcBef>
                <a:buClrTx/>
                <a:buSzTx/>
                <a:buFontTx/>
                <a:buNone/>
              </a:pPr>
              <a:t>8</a:t>
            </a:fld>
            <a:endParaRPr kumimoji="0" lang="en-US" altLang="ja-JP" sz="1200">
              <a:solidFill>
                <a:srgbClr val="000000"/>
              </a:solidFill>
            </a:endParaRPr>
          </a:p>
        </p:txBody>
      </p:sp>
      <p:sp>
        <p:nvSpPr>
          <p:cNvPr id="26" name="正方形/長方形 25"/>
          <p:cNvSpPr/>
          <p:nvPr/>
        </p:nvSpPr>
        <p:spPr>
          <a:xfrm>
            <a:off x="5691188" y="2928938"/>
            <a:ext cx="3168650" cy="1409700"/>
          </a:xfrm>
          <a:prstGeom prst="rect">
            <a:avLst/>
          </a:prstGeom>
          <a:noFill/>
          <a:ln w="12700" cap="flat" cmpd="sng" algn="ctr">
            <a:solidFill>
              <a:sysClr val="windowText" lastClr="000000"/>
            </a:solidFill>
            <a:prstDash val="dash"/>
          </a:ln>
          <a:effectLst/>
        </p:spPr>
        <p:txBody>
          <a:bodyPr anchor="ctr"/>
          <a:lstStyle/>
          <a:p>
            <a:pPr algn="ctr" eaLnBrk="1" fontAlgn="auto" hangingPunct="1">
              <a:spcBef>
                <a:spcPts val="0"/>
              </a:spcBef>
              <a:spcAft>
                <a:spcPts val="0"/>
              </a:spcAft>
              <a:defRPr/>
            </a:pPr>
            <a:endParaRPr lang="ja-JP" altLang="en-US" sz="1800" kern="0">
              <a:solidFill>
                <a:sysClr val="window" lastClr="FFFFFF"/>
              </a:solidFill>
              <a:latin typeface="+mn-lt"/>
              <a:ea typeface="+mn-ea"/>
            </a:endParaRPr>
          </a:p>
        </p:txBody>
      </p:sp>
      <p:sp>
        <p:nvSpPr>
          <p:cNvPr id="27" name="テキスト ボックス 26"/>
          <p:cNvSpPr txBox="1"/>
          <p:nvPr/>
        </p:nvSpPr>
        <p:spPr>
          <a:xfrm>
            <a:off x="1119188" y="1400175"/>
            <a:ext cx="2160587" cy="369888"/>
          </a:xfrm>
          <a:prstGeom prst="rect">
            <a:avLst/>
          </a:prstGeom>
          <a:solidFill>
            <a:srgbClr val="1F497D">
              <a:lumMod val="20000"/>
              <a:lumOff val="80000"/>
            </a:srgbClr>
          </a:solidFill>
          <a:ln>
            <a:solidFill>
              <a:sysClr val="windowText" lastClr="000000"/>
            </a:solidFill>
          </a:ln>
        </p:spPr>
        <p:txBody>
          <a:bodyPr>
            <a:spAutoFit/>
          </a:bodyPr>
          <a:lstStyle/>
          <a:p>
            <a:pPr algn="ctr" eaLnBrk="1" fontAlgn="auto" hangingPunct="1">
              <a:spcBef>
                <a:spcPts val="0"/>
              </a:spcBef>
              <a:spcAft>
                <a:spcPts val="0"/>
              </a:spcAft>
              <a:defRPr/>
            </a:pPr>
            <a:r>
              <a:rPr lang="ja-JP" altLang="en-US" sz="1800" kern="0" dirty="0">
                <a:solidFill>
                  <a:sysClr val="windowText" lastClr="000000"/>
                </a:solidFill>
                <a:latin typeface="+mn-lt"/>
                <a:ea typeface="+mn-ea"/>
              </a:rPr>
              <a:t>申請者</a:t>
            </a:r>
          </a:p>
        </p:txBody>
      </p:sp>
      <p:sp>
        <p:nvSpPr>
          <p:cNvPr id="28" name="テキスト ボックス 27"/>
          <p:cNvSpPr txBox="1"/>
          <p:nvPr/>
        </p:nvSpPr>
        <p:spPr>
          <a:xfrm>
            <a:off x="1119188" y="3444875"/>
            <a:ext cx="2176462" cy="374650"/>
          </a:xfrm>
          <a:prstGeom prst="rect">
            <a:avLst/>
          </a:prstGeom>
          <a:solidFill>
            <a:srgbClr val="1F497D">
              <a:lumMod val="20000"/>
              <a:lumOff val="80000"/>
            </a:srgbClr>
          </a:solidFill>
          <a:ln>
            <a:solidFill>
              <a:sysClr val="windowText" lastClr="000000"/>
            </a:solidFill>
          </a:ln>
        </p:spPr>
        <p:txBody>
          <a:bodyPr>
            <a:spAutoFit/>
          </a:bodyPr>
          <a:lstStyle/>
          <a:p>
            <a:pPr algn="ctr" eaLnBrk="1" fontAlgn="auto" hangingPunct="1">
              <a:spcBef>
                <a:spcPts val="0"/>
              </a:spcBef>
              <a:spcAft>
                <a:spcPts val="0"/>
              </a:spcAft>
              <a:defRPr/>
            </a:pPr>
            <a:r>
              <a:rPr lang="ja-JP" altLang="en-US" sz="1800" kern="0" dirty="0">
                <a:latin typeface="+mn-lt"/>
                <a:ea typeface="+mn-ea"/>
              </a:rPr>
              <a:t>総合機構</a:t>
            </a:r>
          </a:p>
        </p:txBody>
      </p:sp>
      <p:sp>
        <p:nvSpPr>
          <p:cNvPr id="29" name="テキスト ボックス 28"/>
          <p:cNvSpPr txBox="1"/>
          <p:nvPr/>
        </p:nvSpPr>
        <p:spPr>
          <a:xfrm>
            <a:off x="828675" y="5953125"/>
            <a:ext cx="2665413" cy="369888"/>
          </a:xfrm>
          <a:prstGeom prst="rect">
            <a:avLst/>
          </a:prstGeom>
          <a:solidFill>
            <a:srgbClr val="1F497D">
              <a:lumMod val="20000"/>
              <a:lumOff val="80000"/>
            </a:srgbClr>
          </a:solidFill>
          <a:ln>
            <a:solidFill>
              <a:sysClr val="windowText" lastClr="000000"/>
            </a:solidFill>
          </a:ln>
        </p:spPr>
        <p:txBody>
          <a:bodyPr>
            <a:spAutoFit/>
          </a:bodyPr>
          <a:lstStyle/>
          <a:p>
            <a:pPr algn="ctr" eaLnBrk="1" fontAlgn="auto" hangingPunct="1">
              <a:spcBef>
                <a:spcPts val="0"/>
              </a:spcBef>
              <a:spcAft>
                <a:spcPts val="0"/>
              </a:spcAft>
              <a:defRPr/>
            </a:pPr>
            <a:r>
              <a:rPr lang="ja-JP" altLang="en-US" sz="1800" kern="0" dirty="0">
                <a:solidFill>
                  <a:sysClr val="windowText" lastClr="000000"/>
                </a:solidFill>
                <a:latin typeface="+mn-lt"/>
                <a:ea typeface="+mn-ea"/>
              </a:rPr>
              <a:t>都道府県又は総合機構</a:t>
            </a:r>
          </a:p>
        </p:txBody>
      </p:sp>
      <p:cxnSp>
        <p:nvCxnSpPr>
          <p:cNvPr id="19464" name="直線矢印コネクタ 29"/>
          <p:cNvCxnSpPr>
            <a:cxnSpLocks noChangeShapeType="1"/>
          </p:cNvCxnSpPr>
          <p:nvPr/>
        </p:nvCxnSpPr>
        <p:spPr bwMode="auto">
          <a:xfrm>
            <a:off x="1908175" y="1819275"/>
            <a:ext cx="0" cy="1439863"/>
          </a:xfrm>
          <a:prstGeom prst="straightConnector1">
            <a:avLst/>
          </a:prstGeom>
          <a:noFill/>
          <a:ln w="50800" algn="ctr">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465" name="直線矢印コネクタ 30"/>
          <p:cNvCxnSpPr>
            <a:cxnSpLocks noChangeShapeType="1"/>
          </p:cNvCxnSpPr>
          <p:nvPr/>
        </p:nvCxnSpPr>
        <p:spPr bwMode="auto">
          <a:xfrm>
            <a:off x="2411413" y="1819275"/>
            <a:ext cx="0" cy="1439863"/>
          </a:xfrm>
          <a:prstGeom prst="straightConnector1">
            <a:avLst/>
          </a:prstGeom>
          <a:noFill/>
          <a:ln w="50800" algn="ctr">
            <a:solidFill>
              <a:srgbClr val="000000"/>
            </a:solidFill>
            <a:round/>
            <a:headEnd type="triangle" w="med" len="med"/>
            <a:tailEnd/>
          </a:ln>
          <a:extLst>
            <a:ext uri="{909E8E84-426E-40DD-AFC4-6F175D3DCCD1}">
              <a14:hiddenFill xmlns:a14="http://schemas.microsoft.com/office/drawing/2010/main">
                <a:noFill/>
              </a14:hiddenFill>
            </a:ext>
          </a:extLst>
        </p:spPr>
      </p:cxnSp>
      <p:sp>
        <p:nvSpPr>
          <p:cNvPr id="32" name="テキスト ボックス 31"/>
          <p:cNvSpPr txBox="1"/>
          <p:nvPr/>
        </p:nvSpPr>
        <p:spPr>
          <a:xfrm>
            <a:off x="1404938" y="1963738"/>
            <a:ext cx="430212" cy="1152525"/>
          </a:xfrm>
          <a:prstGeom prst="rect">
            <a:avLst/>
          </a:prstGeom>
          <a:noFill/>
        </p:spPr>
        <p:txBody>
          <a:bodyPr vert="eaVert">
            <a:spAutoFit/>
          </a:bodyPr>
          <a:lstStyle/>
          <a:p>
            <a:pPr eaLnBrk="1" fontAlgn="auto" hangingPunct="1">
              <a:spcBef>
                <a:spcPts val="0"/>
              </a:spcBef>
              <a:spcAft>
                <a:spcPts val="0"/>
              </a:spcAft>
              <a:defRPr/>
            </a:pPr>
            <a:r>
              <a:rPr lang="ja-JP" altLang="en-US" kern="0" dirty="0">
                <a:solidFill>
                  <a:sysClr val="windowText" lastClr="000000"/>
                </a:solidFill>
                <a:latin typeface="+mn-lt"/>
                <a:ea typeface="+mn-ea"/>
              </a:rPr>
              <a:t>証明書申請</a:t>
            </a:r>
          </a:p>
        </p:txBody>
      </p:sp>
      <p:sp>
        <p:nvSpPr>
          <p:cNvPr id="33" name="テキスト ボックス 32"/>
          <p:cNvSpPr txBox="1"/>
          <p:nvPr/>
        </p:nvSpPr>
        <p:spPr>
          <a:xfrm>
            <a:off x="2628900" y="1963738"/>
            <a:ext cx="430213" cy="1152525"/>
          </a:xfrm>
          <a:prstGeom prst="rect">
            <a:avLst/>
          </a:prstGeom>
          <a:noFill/>
        </p:spPr>
        <p:txBody>
          <a:bodyPr vert="eaVert">
            <a:spAutoFit/>
          </a:bodyPr>
          <a:lstStyle/>
          <a:p>
            <a:pPr eaLnBrk="1" fontAlgn="auto" hangingPunct="1">
              <a:spcBef>
                <a:spcPts val="0"/>
              </a:spcBef>
              <a:spcAft>
                <a:spcPts val="0"/>
              </a:spcAft>
              <a:defRPr/>
            </a:pPr>
            <a:r>
              <a:rPr lang="ja-JP" altLang="en-US" kern="0" dirty="0">
                <a:solidFill>
                  <a:sysClr val="windowText" lastClr="000000"/>
                </a:solidFill>
                <a:latin typeface="+mn-lt"/>
                <a:ea typeface="+mn-ea"/>
              </a:rPr>
              <a:t>証明書交付</a:t>
            </a:r>
          </a:p>
        </p:txBody>
      </p:sp>
      <p:cxnSp>
        <p:nvCxnSpPr>
          <p:cNvPr id="19468" name="直線矢印コネクタ 33"/>
          <p:cNvCxnSpPr>
            <a:cxnSpLocks noChangeShapeType="1"/>
          </p:cNvCxnSpPr>
          <p:nvPr/>
        </p:nvCxnSpPr>
        <p:spPr bwMode="auto">
          <a:xfrm>
            <a:off x="1908175" y="3978275"/>
            <a:ext cx="0" cy="1944688"/>
          </a:xfrm>
          <a:prstGeom prst="straightConnector1">
            <a:avLst/>
          </a:prstGeom>
          <a:noFill/>
          <a:ln w="50800" algn="ctr">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469" name="直線矢印コネクタ 34"/>
          <p:cNvCxnSpPr>
            <a:cxnSpLocks noChangeShapeType="1"/>
          </p:cNvCxnSpPr>
          <p:nvPr/>
        </p:nvCxnSpPr>
        <p:spPr bwMode="auto">
          <a:xfrm>
            <a:off x="2411413" y="3978275"/>
            <a:ext cx="0" cy="1944688"/>
          </a:xfrm>
          <a:prstGeom prst="straightConnector1">
            <a:avLst/>
          </a:prstGeom>
          <a:noFill/>
          <a:ln w="50800" algn="ctr">
            <a:solidFill>
              <a:srgbClr val="000000"/>
            </a:solidFill>
            <a:round/>
            <a:headEnd type="triangle" w="med" len="med"/>
            <a:tailEnd/>
          </a:ln>
          <a:extLst>
            <a:ext uri="{909E8E84-426E-40DD-AFC4-6F175D3DCCD1}">
              <a14:hiddenFill xmlns:a14="http://schemas.microsoft.com/office/drawing/2010/main">
                <a:noFill/>
              </a14:hiddenFill>
            </a:ext>
          </a:extLst>
        </p:spPr>
      </p:cxnSp>
      <p:sp>
        <p:nvSpPr>
          <p:cNvPr id="36" name="テキスト ボックス 35"/>
          <p:cNvSpPr txBox="1"/>
          <p:nvPr/>
        </p:nvSpPr>
        <p:spPr>
          <a:xfrm>
            <a:off x="1131628" y="3986784"/>
            <a:ext cx="719428" cy="1863747"/>
          </a:xfrm>
          <a:prstGeom prst="rect">
            <a:avLst/>
          </a:prstGeom>
          <a:noFill/>
        </p:spPr>
        <p:txBody>
          <a:bodyPr vert="wordArtVertRtl" anchor="b">
            <a:spAutoFit/>
          </a:bodyPr>
          <a:lstStyle/>
          <a:p>
            <a:pPr eaLnBrk="1" fontAlgn="auto" hangingPunct="1">
              <a:spcBef>
                <a:spcPts val="0"/>
              </a:spcBef>
              <a:spcAft>
                <a:spcPts val="0"/>
              </a:spcAft>
              <a:defRPr/>
            </a:pPr>
            <a:r>
              <a:rPr lang="en-US" altLang="ja-JP" kern="0" dirty="0">
                <a:latin typeface="+mn-lt"/>
                <a:ea typeface="+mn-ea"/>
              </a:rPr>
              <a:t>GMP</a:t>
            </a:r>
            <a:r>
              <a:rPr lang="ja-JP" altLang="en-US" kern="0" dirty="0">
                <a:latin typeface="+mn-lt"/>
                <a:ea typeface="+mn-ea"/>
              </a:rPr>
              <a:t>調査状況の照会</a:t>
            </a:r>
          </a:p>
        </p:txBody>
      </p:sp>
      <p:sp>
        <p:nvSpPr>
          <p:cNvPr id="37" name="テキスト ボックス 36"/>
          <p:cNvSpPr txBox="1"/>
          <p:nvPr/>
        </p:nvSpPr>
        <p:spPr>
          <a:xfrm>
            <a:off x="2505480" y="3997253"/>
            <a:ext cx="719428" cy="1853279"/>
          </a:xfrm>
          <a:prstGeom prst="rect">
            <a:avLst/>
          </a:prstGeom>
          <a:noFill/>
        </p:spPr>
        <p:txBody>
          <a:bodyPr vert="wordArtVertRtl" anchor="b">
            <a:spAutoFit/>
          </a:bodyPr>
          <a:lstStyle/>
          <a:p>
            <a:pPr eaLnBrk="1" fontAlgn="auto" hangingPunct="1">
              <a:spcBef>
                <a:spcPts val="0"/>
              </a:spcBef>
              <a:spcAft>
                <a:spcPts val="0"/>
              </a:spcAft>
              <a:defRPr/>
            </a:pPr>
            <a:r>
              <a:rPr lang="en-US" altLang="ja-JP" kern="0" dirty="0">
                <a:latin typeface="+mn-lt"/>
                <a:ea typeface="+mn-ea"/>
              </a:rPr>
              <a:t>GMP</a:t>
            </a:r>
            <a:r>
              <a:rPr lang="ja-JP" altLang="en-US" kern="0" dirty="0">
                <a:latin typeface="+mn-lt"/>
                <a:ea typeface="+mn-ea"/>
              </a:rPr>
              <a:t>調査状況の報告</a:t>
            </a:r>
          </a:p>
        </p:txBody>
      </p:sp>
      <p:cxnSp>
        <p:nvCxnSpPr>
          <p:cNvPr id="19472" name="直線矢印コネクタ 37"/>
          <p:cNvCxnSpPr>
            <a:cxnSpLocks noChangeShapeType="1"/>
          </p:cNvCxnSpPr>
          <p:nvPr/>
        </p:nvCxnSpPr>
        <p:spPr bwMode="auto">
          <a:xfrm>
            <a:off x="3429000" y="3459163"/>
            <a:ext cx="2159000" cy="0"/>
          </a:xfrm>
          <a:prstGeom prst="straightConnector1">
            <a:avLst/>
          </a:prstGeom>
          <a:noFill/>
          <a:ln w="50800" algn="ctr">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473" name="直線矢印コネクタ 38"/>
          <p:cNvCxnSpPr>
            <a:cxnSpLocks noChangeShapeType="1"/>
          </p:cNvCxnSpPr>
          <p:nvPr/>
        </p:nvCxnSpPr>
        <p:spPr bwMode="auto">
          <a:xfrm>
            <a:off x="3429000" y="3819525"/>
            <a:ext cx="2159000" cy="0"/>
          </a:xfrm>
          <a:prstGeom prst="straightConnector1">
            <a:avLst/>
          </a:prstGeom>
          <a:noFill/>
          <a:ln w="50800" algn="ctr">
            <a:solidFill>
              <a:srgbClr val="000000"/>
            </a:solidFill>
            <a:round/>
            <a:headEnd type="triangle" w="med" len="med"/>
            <a:tailEnd/>
          </a:ln>
          <a:extLst>
            <a:ext uri="{909E8E84-426E-40DD-AFC4-6F175D3DCCD1}">
              <a14:hiddenFill xmlns:a14="http://schemas.microsoft.com/office/drawing/2010/main">
                <a:noFill/>
              </a14:hiddenFill>
            </a:ext>
          </a:extLst>
        </p:spPr>
      </p:cxnSp>
      <p:sp>
        <p:nvSpPr>
          <p:cNvPr id="40" name="テキスト ボックス 39"/>
          <p:cNvSpPr txBox="1"/>
          <p:nvPr/>
        </p:nvSpPr>
        <p:spPr>
          <a:xfrm>
            <a:off x="3932238" y="3027363"/>
            <a:ext cx="1296987" cy="338137"/>
          </a:xfrm>
          <a:prstGeom prst="rect">
            <a:avLst/>
          </a:prstGeom>
          <a:noFill/>
        </p:spPr>
        <p:txBody>
          <a:bodyPr>
            <a:spAutoFit/>
          </a:bodyPr>
          <a:lstStyle/>
          <a:p>
            <a:pPr eaLnBrk="1" fontAlgn="auto" hangingPunct="1">
              <a:spcBef>
                <a:spcPts val="0"/>
              </a:spcBef>
              <a:spcAft>
                <a:spcPts val="0"/>
              </a:spcAft>
              <a:defRPr/>
            </a:pPr>
            <a:r>
              <a:rPr lang="ja-JP" altLang="en-US" kern="0" dirty="0">
                <a:solidFill>
                  <a:sysClr val="windowText" lastClr="000000"/>
                </a:solidFill>
                <a:latin typeface="+mn-lt"/>
                <a:ea typeface="+mn-ea"/>
              </a:rPr>
              <a:t>証明書進達</a:t>
            </a:r>
          </a:p>
        </p:txBody>
      </p:sp>
      <p:sp>
        <p:nvSpPr>
          <p:cNvPr id="41" name="テキスト ボックス 40"/>
          <p:cNvSpPr txBox="1"/>
          <p:nvPr/>
        </p:nvSpPr>
        <p:spPr>
          <a:xfrm>
            <a:off x="3932238" y="3984625"/>
            <a:ext cx="1296987" cy="338138"/>
          </a:xfrm>
          <a:prstGeom prst="rect">
            <a:avLst/>
          </a:prstGeom>
          <a:noFill/>
        </p:spPr>
        <p:txBody>
          <a:bodyPr>
            <a:spAutoFit/>
          </a:bodyPr>
          <a:lstStyle/>
          <a:p>
            <a:pPr eaLnBrk="1" fontAlgn="auto" hangingPunct="1">
              <a:spcBef>
                <a:spcPts val="0"/>
              </a:spcBef>
              <a:spcAft>
                <a:spcPts val="0"/>
              </a:spcAft>
              <a:defRPr/>
            </a:pPr>
            <a:r>
              <a:rPr lang="ja-JP" altLang="en-US" kern="0" dirty="0">
                <a:solidFill>
                  <a:sysClr val="windowText" lastClr="000000"/>
                </a:solidFill>
                <a:latin typeface="+mn-lt"/>
                <a:ea typeface="+mn-ea"/>
              </a:rPr>
              <a:t>証明書発行</a:t>
            </a:r>
          </a:p>
        </p:txBody>
      </p:sp>
      <p:sp>
        <p:nvSpPr>
          <p:cNvPr id="42" name="テキスト ボックス 41"/>
          <p:cNvSpPr txBox="1"/>
          <p:nvPr/>
        </p:nvSpPr>
        <p:spPr>
          <a:xfrm>
            <a:off x="5835650" y="3113088"/>
            <a:ext cx="2881313" cy="369887"/>
          </a:xfrm>
          <a:prstGeom prst="rect">
            <a:avLst/>
          </a:prstGeom>
          <a:solidFill>
            <a:srgbClr val="1F497D">
              <a:lumMod val="20000"/>
              <a:lumOff val="80000"/>
            </a:srgbClr>
          </a:solidFill>
          <a:ln>
            <a:solidFill>
              <a:sysClr val="windowText" lastClr="000000"/>
            </a:solidFill>
          </a:ln>
        </p:spPr>
        <p:txBody>
          <a:bodyPr>
            <a:spAutoFit/>
          </a:bodyPr>
          <a:lstStyle/>
          <a:p>
            <a:pPr algn="ctr" eaLnBrk="1" fontAlgn="auto" hangingPunct="1">
              <a:spcBef>
                <a:spcPts val="0"/>
              </a:spcBef>
              <a:spcAft>
                <a:spcPts val="0"/>
              </a:spcAft>
              <a:defRPr/>
            </a:pPr>
            <a:r>
              <a:rPr lang="ja-JP" altLang="en-US" sz="1800" kern="0" dirty="0">
                <a:solidFill>
                  <a:sysClr val="windowText" lastClr="000000"/>
                </a:solidFill>
                <a:latin typeface="+mn-lt"/>
                <a:ea typeface="+mn-ea"/>
              </a:rPr>
              <a:t>厚生労働省医薬局</a:t>
            </a:r>
          </a:p>
        </p:txBody>
      </p:sp>
      <p:sp>
        <p:nvSpPr>
          <p:cNvPr id="43" name="テキスト ボックス 42"/>
          <p:cNvSpPr txBox="1"/>
          <p:nvPr/>
        </p:nvSpPr>
        <p:spPr>
          <a:xfrm>
            <a:off x="5811838" y="3832225"/>
            <a:ext cx="2906712" cy="369888"/>
          </a:xfrm>
          <a:prstGeom prst="rect">
            <a:avLst/>
          </a:prstGeom>
          <a:solidFill>
            <a:srgbClr val="1F497D">
              <a:lumMod val="20000"/>
              <a:lumOff val="80000"/>
            </a:srgbClr>
          </a:solidFill>
          <a:ln>
            <a:solidFill>
              <a:sysClr val="windowText" lastClr="000000"/>
            </a:solidFill>
          </a:ln>
        </p:spPr>
        <p:txBody>
          <a:bodyPr>
            <a:spAutoFit/>
          </a:bodyPr>
          <a:lstStyle/>
          <a:p>
            <a:pPr algn="ctr" eaLnBrk="1" fontAlgn="auto" hangingPunct="1">
              <a:spcBef>
                <a:spcPts val="0"/>
              </a:spcBef>
              <a:spcAft>
                <a:spcPts val="0"/>
              </a:spcAft>
              <a:defRPr/>
            </a:pPr>
            <a:r>
              <a:rPr lang="ja-JP" altLang="en-US" sz="1800" kern="0" dirty="0">
                <a:solidFill>
                  <a:sysClr val="windowText" lastClr="000000"/>
                </a:solidFill>
                <a:latin typeface="+mn-lt"/>
                <a:ea typeface="+mn-ea"/>
              </a:rPr>
              <a:t>監視指導・麻薬対策課</a:t>
            </a:r>
          </a:p>
        </p:txBody>
      </p:sp>
      <p:sp>
        <p:nvSpPr>
          <p:cNvPr id="2" name="角丸四角形吹き出し 1"/>
          <p:cNvSpPr/>
          <p:nvPr/>
        </p:nvSpPr>
        <p:spPr bwMode="auto">
          <a:xfrm>
            <a:off x="481013" y="2554288"/>
            <a:ext cx="850900" cy="322262"/>
          </a:xfrm>
          <a:prstGeom prst="wedgeRoundRectCallout">
            <a:avLst>
              <a:gd name="adj1" fmla="val 66304"/>
              <a:gd name="adj2" fmla="val -108305"/>
              <a:gd name="adj3" fmla="val 16667"/>
            </a:avLst>
          </a:prstGeom>
          <a:noFill/>
          <a:ln w="9525" cap="flat" cmpd="sng" algn="ctr">
            <a:solidFill>
              <a:schemeClr val="accent5">
                <a:lumMod val="50000"/>
              </a:schemeClr>
            </a:solidFill>
            <a:prstDash val="solid"/>
            <a:round/>
            <a:headEnd type="none" w="med" len="med"/>
            <a:tailEnd type="none" w="med" len="med"/>
          </a:ln>
          <a:effectLst/>
        </p:spPr>
        <p:txBody>
          <a:bodyPr/>
          <a:lstStyle/>
          <a:p>
            <a:pPr eaLnBrk="1" hangingPunct="1">
              <a:lnSpc>
                <a:spcPct val="80000"/>
              </a:lnSpc>
              <a:spcBef>
                <a:spcPct val="20000"/>
              </a:spcBef>
              <a:buSzPct val="100000"/>
              <a:buFont typeface="Wingdings" pitchFamily="2" charset="2"/>
              <a:buNone/>
              <a:defRPr/>
            </a:pPr>
            <a:r>
              <a:rPr lang="ja-JP" altLang="en-US" dirty="0">
                <a:latin typeface="+mn-lt"/>
                <a:ea typeface="+mn-ea"/>
              </a:rPr>
              <a:t>例（</a:t>
            </a:r>
            <a:r>
              <a:rPr lang="en-US" altLang="ja-JP" dirty="0">
                <a:latin typeface="+mn-lt"/>
                <a:ea typeface="+mn-ea"/>
              </a:rPr>
              <a:t>1</a:t>
            </a:r>
            <a:r>
              <a:rPr lang="ja-JP" altLang="en-US" dirty="0">
                <a:latin typeface="+mn-lt"/>
                <a:ea typeface="+mn-ea"/>
              </a:rPr>
              <a:t>）</a:t>
            </a:r>
          </a:p>
        </p:txBody>
      </p:sp>
      <p:sp>
        <p:nvSpPr>
          <p:cNvPr id="30" name="角丸四角形吹き出し 29"/>
          <p:cNvSpPr/>
          <p:nvPr/>
        </p:nvSpPr>
        <p:spPr bwMode="auto">
          <a:xfrm>
            <a:off x="3333750" y="2454275"/>
            <a:ext cx="850900" cy="322263"/>
          </a:xfrm>
          <a:prstGeom prst="wedgeRoundRectCallout">
            <a:avLst>
              <a:gd name="adj1" fmla="val -82202"/>
              <a:gd name="adj2" fmla="val -66627"/>
              <a:gd name="adj3" fmla="val 16667"/>
            </a:avLst>
          </a:prstGeom>
          <a:noFill/>
          <a:ln w="9525" cap="flat" cmpd="sng" algn="ctr">
            <a:solidFill>
              <a:schemeClr val="accent5">
                <a:lumMod val="50000"/>
              </a:schemeClr>
            </a:solidFill>
            <a:prstDash val="solid"/>
            <a:round/>
            <a:headEnd type="none" w="med" len="med"/>
            <a:tailEnd type="none" w="med" len="med"/>
          </a:ln>
          <a:effectLst/>
        </p:spPr>
        <p:txBody>
          <a:bodyPr/>
          <a:lstStyle/>
          <a:p>
            <a:pPr eaLnBrk="1" hangingPunct="1">
              <a:lnSpc>
                <a:spcPct val="80000"/>
              </a:lnSpc>
              <a:spcBef>
                <a:spcPct val="20000"/>
              </a:spcBef>
              <a:buSzPct val="100000"/>
              <a:buFont typeface="Wingdings" pitchFamily="2" charset="2"/>
              <a:buNone/>
              <a:defRPr/>
            </a:pPr>
            <a:r>
              <a:rPr lang="ja-JP" altLang="en-US" dirty="0">
                <a:latin typeface="+mn-lt"/>
                <a:ea typeface="+mn-ea"/>
              </a:rPr>
              <a:t>例（</a:t>
            </a:r>
            <a:r>
              <a:rPr lang="en-US" altLang="ja-JP" dirty="0">
                <a:latin typeface="+mn-lt"/>
                <a:ea typeface="+mn-ea"/>
              </a:rPr>
              <a:t>2</a:t>
            </a:r>
            <a:r>
              <a:rPr lang="ja-JP" altLang="en-US" dirty="0">
                <a:latin typeface="+mn-lt"/>
                <a:ea typeface="+mn-ea"/>
              </a:rPr>
              <a:t>）</a:t>
            </a:r>
          </a:p>
        </p:txBody>
      </p:sp>
      <p:sp>
        <p:nvSpPr>
          <p:cNvPr id="31" name="テキスト ボックス 8"/>
          <p:cNvSpPr txBox="1">
            <a:spLocks noChangeArrowheads="1"/>
          </p:cNvSpPr>
          <p:nvPr/>
        </p:nvSpPr>
        <p:spPr bwMode="auto">
          <a:xfrm>
            <a:off x="6961188" y="1317625"/>
            <a:ext cx="1725612"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Ⅳ-81 p303</a:t>
            </a:r>
            <a:endParaRPr lang="ja-JP" altLang="en-US" sz="1600" b="1" dirty="0">
              <a:latin typeface="+mn-lt"/>
              <a:ea typeface="+mn-ea"/>
            </a:endParaRPr>
          </a:p>
        </p:txBody>
      </p:sp>
      <p:sp>
        <p:nvSpPr>
          <p:cNvPr id="19481"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医薬品</a:t>
            </a:r>
            <a:r>
              <a:rPr lang="en-US" altLang="ja-JP" b="1">
                <a:latin typeface="+mn-lt"/>
                <a:ea typeface="+mn-ea"/>
              </a:rPr>
              <a:t>GMP</a:t>
            </a:r>
            <a:r>
              <a:rPr lang="ja-JP" altLang="en-US" b="1">
                <a:latin typeface="+mn-lt"/>
                <a:ea typeface="+mn-ea"/>
              </a:rPr>
              <a:t>証明書発行フロー</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番号プレースホルダー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D116AB6-C9C1-44D4-9C93-E8FCF3AC0F80}" type="slidenum">
              <a:rPr kumimoji="0" lang="en-US" altLang="ja-JP" sz="1200" smtClean="0">
                <a:solidFill>
                  <a:srgbClr val="000000"/>
                </a:solidFill>
              </a:rPr>
              <a:pPr>
                <a:spcBef>
                  <a:spcPct val="0"/>
                </a:spcBef>
                <a:buClrTx/>
                <a:buSzTx/>
                <a:buFontTx/>
                <a:buNone/>
              </a:pPr>
              <a:t>9</a:t>
            </a:fld>
            <a:endParaRPr kumimoji="0" lang="en-US" altLang="ja-JP" sz="1200">
              <a:solidFill>
                <a:srgbClr val="000000"/>
              </a:solidFill>
            </a:endParaRPr>
          </a:p>
        </p:txBody>
      </p:sp>
      <p:sp>
        <p:nvSpPr>
          <p:cNvPr id="21507"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b="1">
                <a:solidFill>
                  <a:srgbClr val="000000"/>
                </a:solidFill>
                <a:latin typeface="+mn-lt"/>
                <a:ea typeface="+mn-ea"/>
              </a:rPr>
              <a:t>GMP</a:t>
            </a:r>
            <a:r>
              <a:rPr lang="ja-JP" altLang="en-US" b="1">
                <a:solidFill>
                  <a:srgbClr val="000000"/>
                </a:solidFill>
                <a:latin typeface="+mn-lt"/>
                <a:ea typeface="+mn-ea"/>
              </a:rPr>
              <a:t>証明書の発給申請</a:t>
            </a:r>
          </a:p>
        </p:txBody>
      </p:sp>
      <p:graphicFrame>
        <p:nvGraphicFramePr>
          <p:cNvPr id="13" name="表 12"/>
          <p:cNvGraphicFramePr>
            <a:graphicFrameLocks noGrp="1"/>
          </p:cNvGraphicFramePr>
          <p:nvPr/>
        </p:nvGraphicFramePr>
        <p:xfrm>
          <a:off x="487363" y="1914525"/>
          <a:ext cx="4840287" cy="4284661"/>
        </p:xfrm>
        <a:graphic>
          <a:graphicData uri="http://schemas.openxmlformats.org/drawingml/2006/table">
            <a:tbl>
              <a:tblPr firstRow="1" bandRow="1">
                <a:tableStyleId>{69CF1AB2-1976-4502-BF36-3FF5EA218861}</a:tableStyleId>
              </a:tblPr>
              <a:tblGrid>
                <a:gridCol w="1299778">
                  <a:extLst>
                    <a:ext uri="{9D8B030D-6E8A-4147-A177-3AD203B41FA5}">
                      <a16:colId xmlns:a16="http://schemas.microsoft.com/office/drawing/2014/main" val="20000"/>
                    </a:ext>
                  </a:extLst>
                </a:gridCol>
                <a:gridCol w="3540509">
                  <a:extLst>
                    <a:ext uri="{9D8B030D-6E8A-4147-A177-3AD203B41FA5}">
                      <a16:colId xmlns:a16="http://schemas.microsoft.com/office/drawing/2014/main" val="20001"/>
                    </a:ext>
                  </a:extLst>
                </a:gridCol>
              </a:tblGrid>
              <a:tr h="688388">
                <a:tc>
                  <a:txBody>
                    <a:bodyPr/>
                    <a:lstStyle/>
                    <a:p>
                      <a:r>
                        <a:rPr kumimoji="1" lang="ja-JP" altLang="en-US" sz="1600" b="0" kern="1200" dirty="0">
                          <a:solidFill>
                            <a:schemeClr val="tx1"/>
                          </a:solidFill>
                          <a:latin typeface="+mn-ea"/>
                          <a:ea typeface="+mn-ea"/>
                          <a:cs typeface="+mn-cs"/>
                        </a:rPr>
                        <a:t>様式</a:t>
                      </a:r>
                      <a:r>
                        <a:rPr kumimoji="1" lang="en-US" altLang="ja-JP" sz="1600" b="0" kern="1200" dirty="0">
                          <a:solidFill>
                            <a:schemeClr val="tx1"/>
                          </a:solidFill>
                          <a:latin typeface="+mn-ea"/>
                          <a:ea typeface="+mn-ea"/>
                          <a:cs typeface="+mn-cs"/>
                        </a:rPr>
                        <a:t>1</a:t>
                      </a:r>
                      <a:endParaRPr kumimoji="1" lang="ja-JP" altLang="en-US" sz="1600" b="0" kern="1200" dirty="0">
                        <a:solidFill>
                          <a:schemeClr val="tx1"/>
                        </a:solidFill>
                        <a:latin typeface="+mn-ea"/>
                        <a:ea typeface="+mn-ea"/>
                        <a:cs typeface="+mn-cs"/>
                      </a:endParaRPr>
                    </a:p>
                  </a:txBody>
                  <a:tcPr marL="91446" marR="91446" marT="45753" marB="45753" anchor="ctr"/>
                </a:tc>
                <a:tc>
                  <a:txBody>
                    <a:bodyPr/>
                    <a:lstStyle/>
                    <a:p>
                      <a:r>
                        <a:rPr kumimoji="1" lang="ja-JP" altLang="en-US" sz="1600" b="0" dirty="0">
                          <a:solidFill>
                            <a:schemeClr val="tx1"/>
                          </a:solidFill>
                          <a:latin typeface="+mn-ea"/>
                          <a:ea typeface="+mn-ea"/>
                        </a:rPr>
                        <a:t>証明書発給申請書</a:t>
                      </a:r>
                    </a:p>
                  </a:txBody>
                  <a:tcPr marL="91446" marR="91446" marT="45753" marB="45753" anchor="ctr"/>
                </a:tc>
                <a:extLst>
                  <a:ext uri="{0D108BD9-81ED-4DB2-BD59-A6C34878D82A}">
                    <a16:rowId xmlns:a16="http://schemas.microsoft.com/office/drawing/2014/main" val="10000"/>
                  </a:ext>
                </a:extLst>
              </a:tr>
              <a:tr h="688388">
                <a:tc>
                  <a:txBody>
                    <a:bodyPr/>
                    <a:lstStyle/>
                    <a:p>
                      <a:r>
                        <a:rPr kumimoji="1" lang="ja-JP" altLang="en-US" sz="1600" b="0" dirty="0">
                          <a:solidFill>
                            <a:schemeClr val="tx1"/>
                          </a:solidFill>
                          <a:latin typeface="+mn-ea"/>
                          <a:ea typeface="+mn-ea"/>
                        </a:rPr>
                        <a:t>様式</a:t>
                      </a:r>
                      <a:r>
                        <a:rPr kumimoji="1" lang="en-US" altLang="ja-JP" sz="1600" b="0" dirty="0">
                          <a:solidFill>
                            <a:schemeClr val="tx1"/>
                          </a:solidFill>
                          <a:latin typeface="+mn-ea"/>
                          <a:ea typeface="+mn-ea"/>
                        </a:rPr>
                        <a:t>26</a:t>
                      </a:r>
                      <a:endParaRPr kumimoji="1" lang="ja-JP" altLang="en-US" sz="1600" b="0" dirty="0">
                        <a:solidFill>
                          <a:schemeClr val="tx1"/>
                        </a:solidFill>
                        <a:latin typeface="+mn-ea"/>
                        <a:ea typeface="+mn-ea"/>
                      </a:endParaRPr>
                    </a:p>
                  </a:txBody>
                  <a:tcPr marL="91446" marR="91446" marT="45753" marB="4575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dirty="0">
                          <a:solidFill>
                            <a:schemeClr val="tx1"/>
                          </a:solidFill>
                          <a:effectLst/>
                          <a:latin typeface="+mn-ea"/>
                          <a:ea typeface="+mn-ea"/>
                          <a:cs typeface="+mn-cs"/>
                        </a:rPr>
                        <a:t>承認・添付文書等証明確認調査申請書</a:t>
                      </a:r>
                    </a:p>
                  </a:txBody>
                  <a:tcPr marL="91446" marR="91446" marT="45753" marB="45753" anchor="ctr"/>
                </a:tc>
                <a:extLst>
                  <a:ext uri="{0D108BD9-81ED-4DB2-BD59-A6C34878D82A}">
                    <a16:rowId xmlns:a16="http://schemas.microsoft.com/office/drawing/2014/main" val="10001"/>
                  </a:ext>
                </a:extLst>
              </a:tr>
              <a:tr h="688388">
                <a:tc>
                  <a:txBody>
                    <a:bodyPr/>
                    <a:lstStyle/>
                    <a:p>
                      <a:r>
                        <a:rPr kumimoji="1" lang="ja-JP" altLang="en-US" sz="1600" b="0" dirty="0">
                          <a:solidFill>
                            <a:schemeClr val="tx1"/>
                          </a:solidFill>
                          <a:latin typeface="+mn-ea"/>
                          <a:ea typeface="+mn-ea"/>
                        </a:rPr>
                        <a:t>様式</a:t>
                      </a:r>
                      <a:r>
                        <a:rPr kumimoji="1" lang="en-US" altLang="ja-JP" sz="1600" b="0" dirty="0">
                          <a:solidFill>
                            <a:schemeClr val="tx1"/>
                          </a:solidFill>
                          <a:latin typeface="+mn-ea"/>
                          <a:ea typeface="+mn-ea"/>
                        </a:rPr>
                        <a:t>14-1</a:t>
                      </a:r>
                      <a:endParaRPr kumimoji="1" lang="ja-JP" altLang="en-US" sz="1600" b="0" dirty="0">
                        <a:solidFill>
                          <a:schemeClr val="tx1"/>
                        </a:solidFill>
                        <a:latin typeface="+mn-ea"/>
                        <a:ea typeface="+mn-ea"/>
                      </a:endParaRPr>
                    </a:p>
                  </a:txBody>
                  <a:tcPr marL="91446" marR="91446" marT="45753" marB="45753" anchor="ctr"/>
                </a:tc>
                <a:tc>
                  <a:txBody>
                    <a:bodyPr/>
                    <a:lstStyle/>
                    <a:p>
                      <a:r>
                        <a:rPr kumimoji="1" lang="ja-JP" altLang="en-US" sz="1600" b="0" dirty="0">
                          <a:solidFill>
                            <a:schemeClr val="tx1"/>
                          </a:solidFill>
                          <a:latin typeface="+mn-ea"/>
                          <a:ea typeface="+mn-ea"/>
                        </a:rPr>
                        <a:t>証明書（和文）、</a:t>
                      </a:r>
                      <a:r>
                        <a:rPr kumimoji="1" lang="en-US" altLang="ja-JP" sz="1600" b="0" dirty="0">
                          <a:solidFill>
                            <a:schemeClr val="tx1"/>
                          </a:solidFill>
                          <a:latin typeface="+mn-ea"/>
                          <a:ea typeface="+mn-ea"/>
                        </a:rPr>
                        <a:t>Certificate</a:t>
                      </a:r>
                      <a:r>
                        <a:rPr kumimoji="1" lang="ja-JP" altLang="en-US" sz="1600" b="0" dirty="0">
                          <a:solidFill>
                            <a:schemeClr val="tx1"/>
                          </a:solidFill>
                          <a:latin typeface="+mn-ea"/>
                          <a:ea typeface="+mn-ea"/>
                        </a:rPr>
                        <a:t>（英文）</a:t>
                      </a:r>
                    </a:p>
                  </a:txBody>
                  <a:tcPr marL="91446" marR="91446" marT="45753" marB="45753" anchor="ctr"/>
                </a:tc>
                <a:extLst>
                  <a:ext uri="{0D108BD9-81ED-4DB2-BD59-A6C34878D82A}">
                    <a16:rowId xmlns:a16="http://schemas.microsoft.com/office/drawing/2014/main" val="10002"/>
                  </a:ext>
                </a:extLst>
              </a:tr>
              <a:tr h="688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n-ea"/>
                          <a:ea typeface="+mn-ea"/>
                        </a:rPr>
                        <a:t>様式</a:t>
                      </a:r>
                      <a:r>
                        <a:rPr kumimoji="1" lang="en-US" altLang="ja-JP" sz="1600" b="0" dirty="0">
                          <a:solidFill>
                            <a:schemeClr val="tx1"/>
                          </a:solidFill>
                          <a:latin typeface="+mn-ea"/>
                          <a:ea typeface="+mn-ea"/>
                        </a:rPr>
                        <a:t>22</a:t>
                      </a:r>
                      <a:endParaRPr kumimoji="1" lang="ja-JP" altLang="en-US" sz="1600" b="0" dirty="0">
                        <a:solidFill>
                          <a:schemeClr val="tx1"/>
                        </a:solidFill>
                        <a:latin typeface="+mn-ea"/>
                        <a:ea typeface="+mn-ea"/>
                      </a:endParaRPr>
                    </a:p>
                  </a:txBody>
                  <a:tcPr marL="91446" marR="91446" marT="45753" marB="45753" anchor="ctr"/>
                </a:tc>
                <a:tc>
                  <a:txBody>
                    <a:bodyPr/>
                    <a:lstStyle/>
                    <a:p>
                      <a:r>
                        <a:rPr kumimoji="1" lang="ja-JP" altLang="en-US" sz="1600" b="0" dirty="0">
                          <a:solidFill>
                            <a:schemeClr val="tx1"/>
                          </a:solidFill>
                          <a:latin typeface="+mn-ea"/>
                          <a:ea typeface="+mn-ea"/>
                        </a:rPr>
                        <a:t>医薬品・医薬部外品</a:t>
                      </a:r>
                      <a:r>
                        <a:rPr kumimoji="1" lang="en-US" altLang="ja-JP" sz="1600" b="0" dirty="0">
                          <a:solidFill>
                            <a:schemeClr val="tx1"/>
                          </a:solidFill>
                          <a:latin typeface="+mn-ea"/>
                          <a:ea typeface="+mn-ea"/>
                        </a:rPr>
                        <a:t>GMP</a:t>
                      </a:r>
                      <a:r>
                        <a:rPr kumimoji="1" lang="ja-JP" altLang="en-US" sz="1600" b="0" dirty="0">
                          <a:solidFill>
                            <a:schemeClr val="tx1"/>
                          </a:solidFill>
                          <a:latin typeface="+mn-ea"/>
                          <a:ea typeface="+mn-ea"/>
                        </a:rPr>
                        <a:t>省令要求事項適合証明書発行の必要性等</a:t>
                      </a:r>
                    </a:p>
                  </a:txBody>
                  <a:tcPr marL="91446" marR="91446" marT="45753" marB="45753" anchor="ctr"/>
                </a:tc>
                <a:extLst>
                  <a:ext uri="{0D108BD9-81ED-4DB2-BD59-A6C34878D82A}">
                    <a16:rowId xmlns:a16="http://schemas.microsoft.com/office/drawing/2014/main" val="10003"/>
                  </a:ext>
                </a:extLst>
              </a:tr>
              <a:tr h="688388">
                <a:tc>
                  <a:txBody>
                    <a:bodyPr/>
                    <a:lstStyle/>
                    <a:p>
                      <a:r>
                        <a:rPr kumimoji="1" lang="ja-JP" altLang="en-US" sz="1600" b="0" dirty="0">
                          <a:solidFill>
                            <a:schemeClr val="tx1"/>
                          </a:solidFill>
                          <a:latin typeface="+mn-ea"/>
                          <a:ea typeface="+mn-ea"/>
                        </a:rPr>
                        <a:t>様式</a:t>
                      </a:r>
                      <a:r>
                        <a:rPr kumimoji="1" lang="en-US" altLang="ja-JP" sz="1600" b="0" dirty="0">
                          <a:solidFill>
                            <a:schemeClr val="tx1"/>
                          </a:solidFill>
                          <a:latin typeface="+mn-ea"/>
                          <a:ea typeface="+mn-ea"/>
                        </a:rPr>
                        <a:t>22</a:t>
                      </a:r>
                      <a:r>
                        <a:rPr kumimoji="1" lang="ja-JP" altLang="en-US" sz="1600" b="0" dirty="0">
                          <a:solidFill>
                            <a:schemeClr val="tx1"/>
                          </a:solidFill>
                          <a:latin typeface="+mn-ea"/>
                          <a:ea typeface="+mn-ea"/>
                        </a:rPr>
                        <a:t>別紙</a:t>
                      </a:r>
                    </a:p>
                  </a:txBody>
                  <a:tcPr marL="91446" marR="91446" marT="45753" marB="45753" anchor="ctr"/>
                </a:tc>
                <a:tc>
                  <a:txBody>
                    <a:bodyPr/>
                    <a:lstStyle/>
                    <a:p>
                      <a:r>
                        <a:rPr kumimoji="1" lang="ja-JP" altLang="en-US" sz="1600" b="0" dirty="0">
                          <a:solidFill>
                            <a:schemeClr val="tx1"/>
                          </a:solidFill>
                          <a:latin typeface="+mn-ea"/>
                          <a:ea typeface="+mn-ea"/>
                        </a:rPr>
                        <a:t>証明希望製品に係る</a:t>
                      </a:r>
                      <a:r>
                        <a:rPr kumimoji="1" lang="en-US" altLang="ja-JP" sz="1600" b="0" dirty="0">
                          <a:solidFill>
                            <a:schemeClr val="tx1"/>
                          </a:solidFill>
                          <a:latin typeface="+mn-ea"/>
                          <a:ea typeface="+mn-ea"/>
                        </a:rPr>
                        <a:t>GMP</a:t>
                      </a:r>
                      <a:r>
                        <a:rPr kumimoji="1" lang="ja-JP" altLang="en-US" sz="1600" b="0" dirty="0">
                          <a:solidFill>
                            <a:schemeClr val="tx1"/>
                          </a:solidFill>
                          <a:latin typeface="+mn-ea"/>
                          <a:ea typeface="+mn-ea"/>
                        </a:rPr>
                        <a:t>調査に関する調書</a:t>
                      </a:r>
                      <a:endParaRPr kumimoji="1" lang="en-US" altLang="ja-JP" sz="1600" b="0" dirty="0">
                        <a:solidFill>
                          <a:schemeClr val="tx1"/>
                        </a:solidFill>
                        <a:latin typeface="+mn-ea"/>
                        <a:ea typeface="+mn-ea"/>
                      </a:endParaRPr>
                    </a:p>
                  </a:txBody>
                  <a:tcPr marL="91446" marR="91446" marT="45753" marB="45753" anchor="ctr"/>
                </a:tc>
                <a:extLst>
                  <a:ext uri="{0D108BD9-81ED-4DB2-BD59-A6C34878D82A}">
                    <a16:rowId xmlns:a16="http://schemas.microsoft.com/office/drawing/2014/main" val="10004"/>
                  </a:ext>
                </a:extLst>
              </a:tr>
              <a:tr h="842721">
                <a:tc>
                  <a:txBody>
                    <a:bodyPr/>
                    <a:lstStyle/>
                    <a:p>
                      <a:r>
                        <a:rPr lang="ja-JP" altLang="en-US" sz="1600" b="0" dirty="0">
                          <a:solidFill>
                            <a:schemeClr val="tx1"/>
                          </a:solidFill>
                          <a:latin typeface="+mn-ea"/>
                          <a:ea typeface="+mn-ea"/>
                        </a:rPr>
                        <a:t>－</a:t>
                      </a:r>
                    </a:p>
                  </a:txBody>
                  <a:tcPr marL="91446" marR="91446" marT="45753" marB="4575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latin typeface="+mn-ea"/>
                          <a:ea typeface="+mn-ea"/>
                          <a:cs typeface="+mn-cs"/>
                        </a:rPr>
                        <a:t>その他 （</a:t>
                      </a:r>
                      <a:r>
                        <a:rPr kumimoji="1" lang="zh-TW" altLang="en-US" sz="1600" b="0" kern="1200" dirty="0">
                          <a:solidFill>
                            <a:schemeClr val="tx1"/>
                          </a:solidFill>
                          <a:latin typeface="+mn-ea"/>
                          <a:ea typeface="+mn-ea"/>
                          <a:cs typeface="+mn-cs"/>
                        </a:rPr>
                        <a:t>医薬品製造業許可証</a:t>
                      </a:r>
                      <a:r>
                        <a:rPr kumimoji="1" lang="ja-JP" altLang="en-US" sz="1600" b="0" kern="1200" dirty="0">
                          <a:solidFill>
                            <a:schemeClr val="tx1"/>
                          </a:solidFill>
                          <a:latin typeface="+mn-ea"/>
                          <a:ea typeface="+mn-ea"/>
                          <a:cs typeface="+mn-cs"/>
                        </a:rPr>
                        <a:t>（写）、</a:t>
                      </a:r>
                      <a:endParaRPr kumimoji="1" lang="en-US" altLang="zh-TW" sz="1600" b="0" kern="1200" dirty="0">
                        <a:solidFill>
                          <a:schemeClr val="tx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latin typeface="+mn-ea"/>
                          <a:ea typeface="+mn-ea"/>
                          <a:cs typeface="+mn-cs"/>
                        </a:rPr>
                        <a:t>輸出用医薬品製造届書（写）、</a:t>
                      </a:r>
                      <a:br>
                        <a:rPr kumimoji="1" lang="en-US" altLang="ja-JP" sz="1600" b="0" kern="1200" dirty="0">
                          <a:solidFill>
                            <a:schemeClr val="tx1"/>
                          </a:solidFill>
                          <a:latin typeface="+mn-ea"/>
                          <a:ea typeface="+mn-ea"/>
                          <a:cs typeface="+mn-cs"/>
                        </a:rPr>
                      </a:br>
                      <a:r>
                        <a:rPr kumimoji="1" lang="ja-JP" altLang="en-US" sz="1600" b="0" kern="1200" dirty="0">
                          <a:solidFill>
                            <a:schemeClr val="tx1"/>
                          </a:solidFill>
                          <a:latin typeface="+mn-ea"/>
                          <a:ea typeface="+mn-ea"/>
                          <a:cs typeface="+mn-cs"/>
                        </a:rPr>
                        <a:t>承認申請書（写））</a:t>
                      </a:r>
                      <a:endParaRPr kumimoji="1" lang="en-US" altLang="ja-JP" sz="1600" b="0" kern="1200" dirty="0">
                        <a:solidFill>
                          <a:schemeClr val="tx1"/>
                        </a:solidFill>
                        <a:latin typeface="+mn-ea"/>
                        <a:ea typeface="+mn-ea"/>
                        <a:cs typeface="+mn-cs"/>
                      </a:endParaRPr>
                    </a:p>
                  </a:txBody>
                  <a:tcPr marL="91446" marR="91446" marT="45753" marB="45753" anchor="ctr"/>
                </a:tc>
                <a:extLst>
                  <a:ext uri="{0D108BD9-81ED-4DB2-BD59-A6C34878D82A}">
                    <a16:rowId xmlns:a16="http://schemas.microsoft.com/office/drawing/2014/main" val="10005"/>
                  </a:ext>
                </a:extLst>
              </a:tr>
            </a:tbl>
          </a:graphicData>
        </a:graphic>
      </p:graphicFrame>
      <p:sp>
        <p:nvSpPr>
          <p:cNvPr id="21531" name="テキスト ボックス 15"/>
          <p:cNvSpPr txBox="1">
            <a:spLocks noChangeArrowheads="1"/>
          </p:cNvSpPr>
          <p:nvPr/>
        </p:nvSpPr>
        <p:spPr bwMode="auto">
          <a:xfrm>
            <a:off x="508000" y="1363663"/>
            <a:ext cx="5159375" cy="368300"/>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1800" dirty="0">
                <a:latin typeface="+mn-lt"/>
                <a:ea typeface="+mn-ea"/>
              </a:rPr>
              <a:t>例（</a:t>
            </a:r>
            <a:r>
              <a:rPr lang="en-US" altLang="ja-JP" sz="1800" dirty="0">
                <a:latin typeface="+mn-lt"/>
                <a:ea typeface="+mn-ea"/>
              </a:rPr>
              <a:t>1</a:t>
            </a:r>
            <a:r>
              <a:rPr lang="ja-JP" altLang="en-US" sz="1800" dirty="0">
                <a:latin typeface="+mn-lt"/>
                <a:ea typeface="+mn-ea"/>
              </a:rPr>
              <a:t>） </a:t>
            </a:r>
            <a:r>
              <a:rPr lang="en-US" altLang="ja-JP" sz="1800" dirty="0">
                <a:latin typeface="+mn-lt"/>
                <a:ea typeface="+mn-ea"/>
              </a:rPr>
              <a:t>GMP</a:t>
            </a:r>
            <a:r>
              <a:rPr lang="ja-JP" altLang="en-US" sz="1800" dirty="0">
                <a:latin typeface="+mn-lt"/>
                <a:ea typeface="+mn-ea"/>
              </a:rPr>
              <a:t>証明書申請のための提出文書</a:t>
            </a:r>
            <a:endParaRPr lang="en-US" altLang="ja-JP" sz="1800" dirty="0">
              <a:latin typeface="+mn-lt"/>
              <a:ea typeface="+mn-ea"/>
            </a:endParaRPr>
          </a:p>
        </p:txBody>
      </p:sp>
      <p:sp>
        <p:nvSpPr>
          <p:cNvPr id="19" name="線吹き出し 2 (枠付き) 18"/>
          <p:cNvSpPr/>
          <p:nvPr/>
        </p:nvSpPr>
        <p:spPr bwMode="auto">
          <a:xfrm>
            <a:off x="5703888" y="3211513"/>
            <a:ext cx="3062287" cy="584200"/>
          </a:xfrm>
          <a:prstGeom prst="borderCallout2">
            <a:avLst>
              <a:gd name="adj1" fmla="val 18750"/>
              <a:gd name="adj2" fmla="val -1009"/>
              <a:gd name="adj3" fmla="val 18750"/>
              <a:gd name="adj4" fmla="val -3146"/>
              <a:gd name="adj5" fmla="val -37934"/>
              <a:gd name="adj6" fmla="val -13303"/>
            </a:avLst>
          </a:prstGeom>
          <a:ln>
            <a:solidFill>
              <a:schemeClr val="tx1"/>
            </a:solidFill>
            <a:prstDash val="sysDash"/>
          </a:ln>
        </p:spPr>
        <p:style>
          <a:lnRef idx="2">
            <a:schemeClr val="accent2"/>
          </a:lnRef>
          <a:fillRef idx="1">
            <a:schemeClr val="lt1"/>
          </a:fillRef>
          <a:effectRef idx="0">
            <a:schemeClr val="accent2"/>
          </a:effectRef>
          <a:fontRef idx="minor">
            <a:schemeClr val="dk1"/>
          </a:fontRef>
        </p:style>
        <p:txBody>
          <a:bodyPr>
            <a:spAutoFit/>
          </a:bodyPr>
          <a:lstStyle/>
          <a:p>
            <a:pPr>
              <a:defRPr/>
            </a:pPr>
            <a:r>
              <a:rPr lang="ja-JP" altLang="en-US" dirty="0"/>
              <a:t>手数料を振り込んだ振込用紙のコピーを貼付します</a:t>
            </a:r>
          </a:p>
        </p:txBody>
      </p:sp>
      <p:sp>
        <p:nvSpPr>
          <p:cNvPr id="10" name="線吹き出し 2 (枠付き) 9"/>
          <p:cNvSpPr/>
          <p:nvPr/>
        </p:nvSpPr>
        <p:spPr bwMode="auto">
          <a:xfrm>
            <a:off x="5707063" y="4059238"/>
            <a:ext cx="3062287" cy="338137"/>
          </a:xfrm>
          <a:prstGeom prst="borderCallout2">
            <a:avLst>
              <a:gd name="adj1" fmla="val 18750"/>
              <a:gd name="adj2" fmla="val -1009"/>
              <a:gd name="adj3" fmla="val 18750"/>
              <a:gd name="adj4" fmla="val -3146"/>
              <a:gd name="adj5" fmla="val -80330"/>
              <a:gd name="adj6" fmla="val -12022"/>
            </a:avLst>
          </a:prstGeom>
          <a:ln>
            <a:solidFill>
              <a:schemeClr val="tx1"/>
            </a:solidFill>
            <a:prstDash val="sysDash"/>
          </a:ln>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altLang="ja-JP" dirty="0"/>
              <a:t>EU</a:t>
            </a:r>
            <a:r>
              <a:rPr lang="ja-JP" altLang="en-US" dirty="0"/>
              <a:t>向けは様式</a:t>
            </a:r>
            <a:r>
              <a:rPr lang="en-US" altLang="ja-JP" dirty="0"/>
              <a:t>15</a:t>
            </a:r>
            <a:r>
              <a:rPr lang="ja-JP" altLang="en-US" dirty="0"/>
              <a:t>等を提出します</a:t>
            </a:r>
          </a:p>
        </p:txBody>
      </p:sp>
      <p:sp>
        <p:nvSpPr>
          <p:cNvPr id="21534"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1" name="テキスト ボックス 8"/>
          <p:cNvSpPr txBox="1">
            <a:spLocks noChangeArrowheads="1"/>
          </p:cNvSpPr>
          <p:nvPr/>
        </p:nvSpPr>
        <p:spPr bwMode="auto">
          <a:xfrm>
            <a:off x="6853238" y="1317625"/>
            <a:ext cx="1833562"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Ⅳ-81 p303</a:t>
            </a:r>
            <a:endParaRPr lang="ja-JP" altLang="en-US" sz="1600" b="1" dirty="0">
              <a:latin typeface="+mn-lt"/>
              <a:ea typeface="+mn-ea"/>
            </a:endParaRPr>
          </a:p>
        </p:txBody>
      </p:sp>
      <p:sp>
        <p:nvSpPr>
          <p:cNvPr id="4" name="線吹き出し 2 (枠付き) 3"/>
          <p:cNvSpPr/>
          <p:nvPr/>
        </p:nvSpPr>
        <p:spPr bwMode="auto">
          <a:xfrm>
            <a:off x="5703888" y="1838325"/>
            <a:ext cx="3048000" cy="1076325"/>
          </a:xfrm>
          <a:prstGeom prst="borderCallout2">
            <a:avLst>
              <a:gd name="adj1" fmla="val 18750"/>
              <a:gd name="adj2" fmla="val -1009"/>
              <a:gd name="adj3" fmla="val 18750"/>
              <a:gd name="adj4" fmla="val -6079"/>
              <a:gd name="adj5" fmla="val 38856"/>
              <a:gd name="adj6" fmla="val -13079"/>
            </a:avLst>
          </a:prstGeom>
          <a:ln>
            <a:solidFill>
              <a:schemeClr val="tx1"/>
            </a:solidFill>
            <a:prstDash val="sysDash"/>
          </a:ln>
        </p:spPr>
        <p:style>
          <a:lnRef idx="2">
            <a:schemeClr val="accent2"/>
          </a:lnRef>
          <a:fillRef idx="1">
            <a:schemeClr val="lt1"/>
          </a:fillRef>
          <a:effectRef idx="0">
            <a:schemeClr val="accent2"/>
          </a:effectRef>
          <a:fontRef idx="minor">
            <a:schemeClr val="dk1"/>
          </a:fontRef>
        </p:style>
        <p:txBody>
          <a:bodyPr>
            <a:spAutoFit/>
          </a:bodyPr>
          <a:lstStyle/>
          <a:p>
            <a:pPr>
              <a:defRPr/>
            </a:pPr>
            <a:r>
              <a:rPr lang="ja-JP" altLang="en-US" dirty="0"/>
              <a:t>様式は総合機構ホームページ</a:t>
            </a:r>
            <a:endParaRPr lang="en-US" altLang="ja-JP" dirty="0"/>
          </a:p>
          <a:p>
            <a:pPr>
              <a:defRPr/>
            </a:pPr>
            <a:r>
              <a:rPr lang="ja-JP" altLang="en-US" b="1" dirty="0">
                <a:solidFill>
                  <a:schemeClr val="accent5">
                    <a:lumMod val="50000"/>
                  </a:schemeClr>
                </a:solidFill>
              </a:rPr>
              <a:t>ホーム </a:t>
            </a:r>
            <a:r>
              <a:rPr lang="en-US" altLang="ja-JP" b="1" dirty="0">
                <a:solidFill>
                  <a:schemeClr val="accent5">
                    <a:lumMod val="50000"/>
                  </a:schemeClr>
                </a:solidFill>
              </a:rPr>
              <a:t>&gt; </a:t>
            </a:r>
            <a:r>
              <a:rPr lang="ja-JP" altLang="en-US" b="1" dirty="0">
                <a:solidFill>
                  <a:schemeClr val="accent5">
                    <a:lumMod val="50000"/>
                  </a:schemeClr>
                </a:solidFill>
              </a:rPr>
              <a:t>審査関連業務 </a:t>
            </a:r>
            <a:r>
              <a:rPr lang="en-US" altLang="ja-JP" b="1" dirty="0">
                <a:solidFill>
                  <a:schemeClr val="accent5">
                    <a:lumMod val="50000"/>
                  </a:schemeClr>
                </a:solidFill>
              </a:rPr>
              <a:t>&gt; </a:t>
            </a:r>
            <a:r>
              <a:rPr lang="ja-JP" altLang="en-US" b="1" dirty="0">
                <a:solidFill>
                  <a:schemeClr val="accent5">
                    <a:lumMod val="50000"/>
                  </a:schemeClr>
                </a:solidFill>
              </a:rPr>
              <a:t>承認審査業務（申請、審査等） </a:t>
            </a:r>
            <a:r>
              <a:rPr lang="en-US" altLang="ja-JP" b="1" dirty="0">
                <a:solidFill>
                  <a:schemeClr val="accent5">
                    <a:lumMod val="50000"/>
                  </a:schemeClr>
                </a:solidFill>
              </a:rPr>
              <a:t>&gt; </a:t>
            </a:r>
            <a:r>
              <a:rPr lang="ja-JP" altLang="en-US" b="1" dirty="0">
                <a:solidFill>
                  <a:schemeClr val="accent5">
                    <a:lumMod val="50000"/>
                  </a:schemeClr>
                </a:solidFill>
              </a:rPr>
              <a:t>輸出証明　</a:t>
            </a:r>
            <a:r>
              <a:rPr lang="ja-JP" altLang="en-US" dirty="0"/>
              <a:t>からダウンロードできます</a:t>
            </a:r>
          </a:p>
        </p:txBody>
      </p:sp>
    </p:spTree>
  </p:cSld>
  <p:clrMapOvr>
    <a:masterClrMapping/>
  </p:clrMapOvr>
</p:sld>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7371</TotalTime>
  <Words>2663</Words>
  <Application>Microsoft Office PowerPoint</Application>
  <PresentationFormat>画面に合わせる (4:3)</PresentationFormat>
  <Paragraphs>225</Paragraphs>
  <Slides>10</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Ｐ明朝</vt:lpstr>
      <vt:lpstr>Arial</vt:lpstr>
      <vt:lpstr>Arial Black</vt:lpstr>
      <vt:lpstr>Times New Roman</vt:lpstr>
      <vt:lpstr>Wingdings</vt:lpstr>
      <vt:lpstr>原薬工　報告</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興和株式会社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輸出</dc:title>
  <dc:creator>山口義行</dc:creator>
  <cp:lastModifiedBy>DNP</cp:lastModifiedBy>
  <cp:revision>323</cp:revision>
  <cp:lastPrinted>2023-11-20T07:26:36Z</cp:lastPrinted>
  <dcterms:created xsi:type="dcterms:W3CDTF">2004-08-17T06:39:06Z</dcterms:created>
  <dcterms:modified xsi:type="dcterms:W3CDTF">2024-05-13T07:35:54Z</dcterms:modified>
  <cp:contentStatus/>
</cp:coreProperties>
</file>