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14"/>
  </p:notesMasterIdLst>
  <p:handoutMasterIdLst>
    <p:handoutMasterId r:id="rId15"/>
  </p:handoutMasterIdLst>
  <p:sldIdLst>
    <p:sldId id="272" r:id="rId5"/>
    <p:sldId id="286" r:id="rId6"/>
    <p:sldId id="299" r:id="rId7"/>
    <p:sldId id="288" r:id="rId8"/>
    <p:sldId id="298" r:id="rId9"/>
    <p:sldId id="289" r:id="rId10"/>
    <p:sldId id="291" r:id="rId11"/>
    <p:sldId id="292" r:id="rId12"/>
    <p:sldId id="295" r:id="rId1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7070FF"/>
    <a:srgbClr val="FF0066"/>
    <a:srgbClr val="07C8C8"/>
    <a:srgbClr val="44E8FE"/>
    <a:srgbClr val="00C8C8"/>
    <a:srgbClr val="FFFF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38" autoAdjust="0"/>
    <p:restoredTop sz="93957" autoAdjust="0"/>
  </p:normalViewPr>
  <p:slideViewPr>
    <p:cSldViewPr snapToGrid="0">
      <p:cViewPr>
        <p:scale>
          <a:sx n="66" d="100"/>
          <a:sy n="66" d="100"/>
        </p:scale>
        <p:origin x="984" y="120"/>
      </p:cViewPr>
      <p:guideLst>
        <p:guide orient="horz" pos="2160"/>
        <p:guide pos="2880"/>
      </p:guideLst>
    </p:cSldViewPr>
  </p:slideViewPr>
  <p:notesTextViewPr>
    <p:cViewPr>
      <p:scale>
        <a:sx n="150" d="100"/>
        <a:sy n="15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defRPr>
            </a:lvl1pPr>
          </a:lstStyle>
          <a:p>
            <a:pPr>
              <a:defRPr/>
            </a:pPr>
            <a:r>
              <a:rPr lang="ja-JP" altLang="en-US"/>
              <a:t>中島</a:t>
            </a:r>
            <a:endParaRPr lang="en-US" altLang="ja-JP"/>
          </a:p>
        </p:txBody>
      </p:sp>
      <p:sp>
        <p:nvSpPr>
          <p:cNvPr id="17411" name="Rectangle 3"/>
          <p:cNvSpPr>
            <a:spLocks noGrp="1" noChangeArrowheads="1"/>
          </p:cNvSpPr>
          <p:nvPr>
            <p:ph type="dt" sz="quarter" idx="1"/>
          </p:nvPr>
        </p:nvSpPr>
        <p:spPr bwMode="auto">
          <a:xfrm>
            <a:off x="3857625"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US" altLang="ja-JP"/>
          </a:p>
        </p:txBody>
      </p:sp>
      <p:sp>
        <p:nvSpPr>
          <p:cNvPr id="17413" name="Rectangle 5"/>
          <p:cNvSpPr>
            <a:spLocks noGrp="1" noChangeArrowheads="1"/>
          </p:cNvSpPr>
          <p:nvPr>
            <p:ph type="sldNum" sz="quarter" idx="3"/>
          </p:nvPr>
        </p:nvSpPr>
        <p:spPr bwMode="auto">
          <a:xfrm>
            <a:off x="3857625" y="9442450"/>
            <a:ext cx="2949575"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F1BC36A8-BEC8-4E21-A909-325AD54DAA6B}" type="slidenum">
              <a:rPr lang="en-US" altLang="ja-JP"/>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defRPr>
            </a:lvl1pPr>
          </a:lstStyle>
          <a:p>
            <a:pPr>
              <a:defRPr/>
            </a:pPr>
            <a:r>
              <a:rPr lang="ja-JP" altLang="en-US"/>
              <a:t>中島</a:t>
            </a:r>
            <a:endParaRPr lang="en-US" altLang="ja-JP"/>
          </a:p>
        </p:txBody>
      </p:sp>
      <p:sp>
        <p:nvSpPr>
          <p:cNvPr id="62467"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1038" y="4721225"/>
            <a:ext cx="5445125" cy="4471988"/>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defRPr>
            </a:lvl1pPr>
          </a:lstStyle>
          <a:p>
            <a:pPr>
              <a:defRPr/>
            </a:pPr>
            <a:endParaRPr lang="en-US" altLang="ja-JP"/>
          </a:p>
        </p:txBody>
      </p:sp>
      <p:sp>
        <p:nvSpPr>
          <p:cNvPr id="62471"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3887F5DD-FD54-45C6-9256-643AE84F0C70}" type="slidenum">
              <a:rPr lang="en-US" altLang="ja-JP"/>
              <a:pPr/>
              <a:t>‹#›</a:t>
            </a:fld>
            <a:endParaRPr lang="en-US" altLang="ja-JP"/>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71DA3D2-4196-46B3-825D-1FEADF89A158}" type="slidenum">
              <a:rPr lang="en-US" altLang="ja-JP">
                <a:latin typeface="Times New Roman" panose="02020603050405020304" pitchFamily="18" charset="0"/>
              </a:rPr>
              <a:pPr/>
              <a:t>1</a:t>
            </a:fld>
            <a:endParaRPr lang="en-US" altLang="ja-JP">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この資料では、医薬品の製造業許可の項目、特に</a:t>
            </a:r>
            <a:endParaRPr lang="en-US" altLang="ja-JP" dirty="0"/>
          </a:p>
          <a:p>
            <a:pPr eaLnBrk="1" hangingPunct="1"/>
            <a:endParaRPr lang="en-US" altLang="ja-JP" dirty="0"/>
          </a:p>
          <a:p>
            <a:pPr eaLnBrk="1" hangingPunct="1"/>
            <a:r>
              <a:rPr lang="ja-JP" altLang="en-US" dirty="0"/>
              <a:t>・製造業許可の区分</a:t>
            </a:r>
            <a:endParaRPr lang="en-US" altLang="ja-JP" dirty="0"/>
          </a:p>
          <a:p>
            <a:pPr eaLnBrk="1" hangingPunct="1"/>
            <a:r>
              <a:rPr lang="ja-JP" altLang="en-US" dirty="0"/>
              <a:t>・許可更新時に必要な資料と手続き</a:t>
            </a:r>
            <a:endParaRPr lang="en-US" altLang="ja-JP" dirty="0"/>
          </a:p>
          <a:p>
            <a:pPr eaLnBrk="1" hangingPunct="1"/>
            <a:r>
              <a:rPr lang="ja-JP" altLang="en-US" dirty="0"/>
              <a:t>・その他業の追加や許可証の取扱い</a:t>
            </a:r>
            <a:endParaRPr lang="en-US" altLang="ja-JP" dirty="0"/>
          </a:p>
          <a:p>
            <a:pPr eaLnBrk="1" hangingPunct="1"/>
            <a:r>
              <a:rPr lang="ja-JP" altLang="en-US" dirty="0"/>
              <a:t>・製販業者との調整</a:t>
            </a:r>
            <a:endParaRPr lang="en-US" altLang="ja-JP" dirty="0"/>
          </a:p>
          <a:p>
            <a:pPr eaLnBrk="1" hangingPunct="1"/>
            <a:endParaRPr lang="en-US" altLang="ja-JP" dirty="0"/>
          </a:p>
          <a:p>
            <a:pPr eaLnBrk="1" hangingPunct="1"/>
            <a:r>
              <a:rPr lang="ja-JP" altLang="en-US" dirty="0"/>
              <a:t>について説明します。</a:t>
            </a:r>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1516B86-26FB-4174-BD17-8773027736FE}" type="slidenum">
              <a:rPr lang="en-US" altLang="ja-JP">
                <a:latin typeface="Times New Roman" panose="02020603050405020304" pitchFamily="18" charset="0"/>
              </a:rPr>
              <a:pPr/>
              <a:t>2</a:t>
            </a:fld>
            <a:endParaRPr lang="en-US" altLang="ja-JP">
              <a:latin typeface="Times New Roman" panose="02020603050405020304" pitchFamily="18"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はじめに、医薬品を製造するために必要な許可区分について説明します。</a:t>
            </a:r>
          </a:p>
          <a:p>
            <a:pPr eaLnBrk="1" hangingPunct="1"/>
            <a:r>
              <a:rPr lang="ja-JP" altLang="en-US" dirty="0"/>
              <a:t>業としてあらたに医薬品を製造する場合や、新しい区分の医薬品を製造する場合には、製造所毎に１～５のような製造業の許可を受ける必要があります。</a:t>
            </a:r>
          </a:p>
          <a:p>
            <a:pPr eaLnBrk="1" hangingPunct="1">
              <a:spcBef>
                <a:spcPct val="0"/>
              </a:spcBef>
            </a:pPr>
            <a:r>
              <a:rPr lang="ja-JP" altLang="en-US" dirty="0"/>
              <a:t>１・２は</a:t>
            </a:r>
            <a:r>
              <a:rPr lang="ja-JP" altLang="en-US" dirty="0">
                <a:solidFill>
                  <a:srgbClr val="0033CC"/>
                </a:solidFill>
              </a:rPr>
              <a:t>地方厚生局長</a:t>
            </a:r>
            <a:r>
              <a:rPr lang="ja-JP" altLang="en-US" dirty="0"/>
              <a:t>、３～５は</a:t>
            </a:r>
            <a:r>
              <a:rPr lang="ja-JP" altLang="en-US" dirty="0">
                <a:solidFill>
                  <a:srgbClr val="0033CC"/>
                </a:solidFill>
              </a:rPr>
              <a:t>都道府県知事あて</a:t>
            </a:r>
            <a:r>
              <a:rPr lang="ja-JP" altLang="en-US" dirty="0"/>
              <a:t>に申請します。</a:t>
            </a:r>
          </a:p>
          <a:p>
            <a:pPr eaLnBrk="1" hangingPunct="1">
              <a:spcBef>
                <a:spcPct val="0"/>
              </a:spcBef>
            </a:pPr>
            <a:r>
              <a:rPr lang="ja-JP" altLang="en-US" dirty="0"/>
              <a:t>医薬品の種類ごとに申請先が異なるので注意が必要です。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A2F064A-FB4F-4EB2-9261-7274B2C4E34D}" type="slidenum">
              <a:rPr lang="en-US" altLang="ja-JP">
                <a:latin typeface="Times New Roman" panose="02020603050405020304" pitchFamily="18" charset="0"/>
              </a:rPr>
              <a:pPr/>
              <a:t>3</a:t>
            </a:fld>
            <a:endParaRPr lang="en-US" altLang="ja-JP">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新規の製造業許可をとるケースよりも許可更新の申請を行うケースの方が多いと思いますが、ここでは届出書類がすべて必要になる新規申請に焦点をあてて説明します。</a:t>
            </a:r>
            <a:endParaRPr lang="en-US" altLang="ja-JP"/>
          </a:p>
          <a:p>
            <a:pPr eaLnBrk="1" hangingPunct="1"/>
            <a:endParaRPr lang="ja-JP" altLang="en-US"/>
          </a:p>
          <a:p>
            <a:pPr eaLnBrk="1" hangingPunct="1"/>
            <a:r>
              <a:rPr lang="ja-JP" altLang="en-US"/>
              <a:t>新規申請の際に必要な書類は、次の通りです。</a:t>
            </a:r>
          </a:p>
          <a:p>
            <a:pPr eaLnBrk="1" hangingPunct="1"/>
            <a:r>
              <a:rPr lang="ja-JP" altLang="en-US"/>
              <a:t>①許可申請書</a:t>
            </a:r>
          </a:p>
          <a:p>
            <a:pPr eaLnBrk="1" hangingPunct="1"/>
            <a:r>
              <a:rPr lang="ja-JP" altLang="en-US"/>
              <a:t>②構造設備の概要一覧表</a:t>
            </a:r>
            <a:endParaRPr lang="en-US" altLang="ja-JP"/>
          </a:p>
          <a:p>
            <a:pPr eaLnBrk="1" hangingPunct="1"/>
            <a:r>
              <a:rPr lang="ja-JP" altLang="en-US"/>
              <a:t>許可権者によっては、天井、床の材質等を記入することを求められる場合があります。</a:t>
            </a:r>
          </a:p>
          <a:p>
            <a:pPr eaLnBrk="1" hangingPunct="1"/>
            <a:r>
              <a:rPr lang="ja-JP" altLang="en-US"/>
              <a:t>③製造所概要に添付する図面</a:t>
            </a:r>
          </a:p>
          <a:p>
            <a:pPr eaLnBrk="1" hangingPunct="1"/>
            <a:r>
              <a:rPr lang="ja-JP" altLang="en-US"/>
              <a:t>製造所付近の略図、敷地内の建物の配置図、製造所の平面図など</a:t>
            </a:r>
          </a:p>
          <a:p>
            <a:pPr eaLnBrk="1" hangingPunct="1"/>
            <a:r>
              <a:rPr lang="ja-JP" altLang="en-US"/>
              <a:t>④製造用機械器具一覧表</a:t>
            </a:r>
          </a:p>
          <a:p>
            <a:pPr eaLnBrk="1" hangingPunct="1"/>
            <a:r>
              <a:rPr lang="ja-JP" altLang="en-US"/>
              <a:t>⑤試験検査用器具一覧表</a:t>
            </a:r>
          </a:p>
          <a:p>
            <a:pPr eaLnBrk="1" hangingPunct="1">
              <a:spcBef>
                <a:spcPct val="0"/>
              </a:spcBef>
            </a:pPr>
            <a:r>
              <a:rPr lang="ja-JP" altLang="en-US"/>
              <a:t>申請の種類や申請先により異なる場合や決められた書式がある場合があるので</a:t>
            </a:r>
          </a:p>
          <a:p>
            <a:pPr eaLnBrk="1" hangingPunct="1">
              <a:spcBef>
                <a:spcPct val="0"/>
              </a:spcBef>
            </a:pPr>
            <a:r>
              <a:rPr lang="ja-JP" altLang="en-US"/>
              <a:t>許可権者に確認して下さい。</a:t>
            </a:r>
          </a:p>
          <a:p>
            <a:pPr eaLnBrk="1" hangingPunct="1"/>
            <a:endParaRPr lang="en-US" altLang="ja-JP"/>
          </a:p>
          <a:p>
            <a:pPr eaLnBrk="1" hangingPunct="1"/>
            <a:r>
              <a:rPr lang="ja-JP" altLang="en-US"/>
              <a:t>また、更新申請の場合には製造所付近概略図など不要なものや、いついつ届出の通りと記載できる場合があります。</a:t>
            </a:r>
            <a:endParaRPr lang="en-US" altLang="ja-JP"/>
          </a:p>
          <a:p>
            <a:pPr eaLnBrk="1" hangingPunct="1"/>
            <a:endParaRPr lang="en-US" altLang="ja-JP"/>
          </a:p>
          <a:p>
            <a:pPr eaLnBrk="1" hangingPunct="1"/>
            <a:r>
              <a:rPr lang="ja-JP" altLang="en-US"/>
              <a:t>次のページに続きます。</a:t>
            </a:r>
          </a:p>
          <a:p>
            <a:pPr eaLnBrk="1" hangingPunct="1"/>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897C435-8655-42E9-9AEB-16F274376AE4}" type="slidenum">
              <a:rPr lang="en-US" altLang="ja-JP">
                <a:latin typeface="Times New Roman" panose="02020603050405020304" pitchFamily="18" charset="0"/>
              </a:rPr>
              <a:pPr/>
              <a:t>4</a:t>
            </a:fld>
            <a:endParaRPr lang="en-US" altLang="ja-JP">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ja-JP" dirty="0"/>
              <a:t>⑥</a:t>
            </a:r>
            <a:r>
              <a:rPr lang="ja-JP" altLang="en-US" dirty="0"/>
              <a:t>登記事項証明書</a:t>
            </a:r>
          </a:p>
          <a:p>
            <a:pPr eaLnBrk="1" hangingPunct="1"/>
            <a:r>
              <a:rPr lang="ja-JP" altLang="en-US" dirty="0"/>
              <a:t>これは法務局で取り寄せることが出来ます。</a:t>
            </a:r>
          </a:p>
          <a:p>
            <a:pPr eaLnBrk="1" hangingPunct="1"/>
            <a:r>
              <a:rPr lang="ja-JP" altLang="en-US" dirty="0"/>
              <a:t>⑦診断書</a:t>
            </a:r>
            <a:endParaRPr lang="en-US" altLang="ja-JP" dirty="0"/>
          </a:p>
          <a:p>
            <a:pPr eaLnBrk="1" hangingPunct="1"/>
            <a:r>
              <a:rPr lang="ja-JP" altLang="en-US" dirty="0"/>
              <a:t>原則不要ですが、責任役員が欠格条項に該当するおそれがある場合は添付を求められます</a:t>
            </a:r>
            <a:endParaRPr lang="en-US" altLang="ja-JP" dirty="0"/>
          </a:p>
          <a:p>
            <a:pPr eaLnBrk="1" hangingPunct="1"/>
            <a:r>
              <a:rPr lang="ja-JP" altLang="en-US" dirty="0"/>
              <a:t>⑧製造管理者の雇用契約の写し又は使用関係を証する書類</a:t>
            </a:r>
          </a:p>
          <a:p>
            <a:pPr eaLnBrk="1" hangingPunct="1"/>
            <a:r>
              <a:rPr lang="ja-JP" altLang="en-US" dirty="0"/>
              <a:t>申請者以外の者、つまりその会社の代表者以外の人が製造管理者のときに必要です</a:t>
            </a:r>
          </a:p>
          <a:p>
            <a:pPr eaLnBrk="1" hangingPunct="1"/>
            <a:r>
              <a:rPr lang="ja-JP" altLang="en-US" dirty="0"/>
              <a:t>⑨製造しようとする品目一覧表と製造工程に関する書類</a:t>
            </a:r>
          </a:p>
          <a:p>
            <a:pPr eaLnBrk="1" hangingPunct="1"/>
            <a:r>
              <a:rPr lang="ja-JP" altLang="en-US" dirty="0"/>
              <a:t>⑩その他</a:t>
            </a:r>
            <a:endParaRPr lang="en-US" altLang="ja-JP" dirty="0"/>
          </a:p>
          <a:p>
            <a:pPr eaLnBrk="1" hangingPunct="1"/>
            <a:r>
              <a:rPr lang="ja-JP" altLang="en-US" dirty="0"/>
              <a:t>放射線医薬品区分の場合はその種類と概要</a:t>
            </a:r>
          </a:p>
          <a:p>
            <a:pPr eaLnBrk="1" hangingPunct="1"/>
            <a:r>
              <a:rPr lang="ja-JP" altLang="en-US" dirty="0"/>
              <a:t>他の許可をもっている場合にはその許可証の写し</a:t>
            </a:r>
          </a:p>
          <a:p>
            <a:pPr eaLnBrk="1" hangingPunct="1"/>
            <a:r>
              <a:rPr lang="ja-JP" altLang="en-US" dirty="0"/>
              <a:t>他の試験機関を利用する場合は、その契約書などの写しなどです。</a:t>
            </a:r>
          </a:p>
          <a:p>
            <a:pPr eaLnBrk="1" hangingPunct="1"/>
            <a:endParaRPr lang="en-US"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2566B26-2CA9-4772-AFAB-2FA750D0936C}" type="slidenum">
              <a:rPr lang="en-US" altLang="ja-JP">
                <a:latin typeface="Times New Roman" panose="02020603050405020304" pitchFamily="18" charset="0"/>
              </a:rPr>
              <a:pPr/>
              <a:t>5</a:t>
            </a:fld>
            <a:endParaRPr lang="en-US" altLang="ja-JP">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なお、「責任役員」の氏名については許可等申請書に記載する必要があります。</a:t>
            </a:r>
            <a:endParaRPr lang="en-US" altLang="ja-JP" dirty="0"/>
          </a:p>
          <a:p>
            <a:pPr eaLnBrk="1" hangingPunct="1"/>
            <a:r>
              <a:rPr lang="ja-JP" altLang="en-US" dirty="0"/>
              <a:t>ただし、改正医薬品医療機器法の一部が施行された令和</a:t>
            </a:r>
            <a:r>
              <a:rPr lang="en-US" altLang="ja-JP" dirty="0"/>
              <a:t>3</a:t>
            </a:r>
            <a:r>
              <a:rPr lang="ja-JP" altLang="en-US" dirty="0"/>
              <a:t>年</a:t>
            </a:r>
            <a:r>
              <a:rPr lang="en-US" altLang="ja-JP" dirty="0"/>
              <a:t>8</a:t>
            </a:r>
            <a:r>
              <a:rPr lang="ja-JP" altLang="en-US" dirty="0"/>
              <a:t>月</a:t>
            </a:r>
            <a:r>
              <a:rPr lang="en-US" altLang="ja-JP" dirty="0"/>
              <a:t>1</a:t>
            </a:r>
            <a:r>
              <a:rPr lang="ja-JP" altLang="en-US" dirty="0"/>
              <a:t>日時点の責任役員の氏名を明確にすることを目的として提出する必要はなく、</a:t>
            </a:r>
            <a:endParaRPr lang="en-US" altLang="ja-JP" dirty="0"/>
          </a:p>
          <a:p>
            <a:pPr eaLnBrk="1" hangingPunct="1"/>
            <a:r>
              <a:rPr lang="ja-JP" altLang="en-US" dirty="0"/>
              <a:t>新規の許可申請や業許可更新時等の手続きを行う際に明確にします。</a:t>
            </a:r>
            <a:endParaRPr lang="en-US"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0EB71A1-249B-4A47-BC95-307C5C33464C}" type="slidenum">
              <a:rPr lang="en-US" altLang="ja-JP">
                <a:latin typeface="Times New Roman" panose="02020603050405020304" pitchFamily="18" charset="0"/>
              </a:rPr>
              <a:pPr/>
              <a:t>6</a:t>
            </a:fld>
            <a:endParaRPr lang="en-US" altLang="ja-JP">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製造業許可の有効期間は５年間で、５年ごとに更新しなければなりません。</a:t>
            </a:r>
          </a:p>
          <a:p>
            <a:pPr eaLnBrk="1" hangingPunct="1"/>
            <a:r>
              <a:rPr lang="ja-JP" altLang="en-US"/>
              <a:t>特に許可更新を申請する際には、事前に許可権者と相談して申請日や調査の日程を調整してください。</a:t>
            </a:r>
            <a:endParaRPr lang="en-US" altLang="ja-JP"/>
          </a:p>
          <a:p>
            <a:pPr eaLnBrk="1" hangingPunct="1"/>
            <a:r>
              <a:rPr lang="ja-JP" altLang="en-US"/>
              <a:t>有効期間を過ぎると更新は認められません。有効期間は常に注意しておき、書類の準備や日程調整は余裕をもって行ってください。</a:t>
            </a:r>
          </a:p>
          <a:p>
            <a:pPr eaLnBrk="1" hangingPunct="1"/>
            <a:endParaRPr lang="ja-JP" altLang="en-US"/>
          </a:p>
          <a:p>
            <a:pPr eaLnBrk="1" hangingPunct="1"/>
            <a:r>
              <a:rPr lang="ja-JP" altLang="en-US"/>
              <a:t>許可年月日は、更新日を忘れないように、１月１日等に繰り上げて更新することも可能です。</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B98AFA2-0858-4AEC-8854-564BAB726CBC}" type="slidenum">
              <a:rPr lang="en-US" altLang="ja-JP">
                <a:latin typeface="Times New Roman" panose="02020603050405020304" pitchFamily="18" charset="0"/>
              </a:rPr>
              <a:pPr/>
              <a:t>7</a:t>
            </a:fld>
            <a:endParaRPr lang="en-US" altLang="ja-JP">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製造業の許可を追加するとき、または変更する場合には許可区分変更（追加）許可申請が必要となります。</a:t>
            </a:r>
          </a:p>
          <a:p>
            <a:pPr eaLnBrk="1" hangingPunct="1"/>
            <a:r>
              <a:rPr lang="ja-JP" altLang="en-US"/>
              <a:t>製造業許可の区分変更については「変更の管理」に纏めましたのでそちらを参照して下さい。</a:t>
            </a:r>
            <a:endParaRPr lang="en-US" altLang="ja-JP"/>
          </a:p>
          <a:p>
            <a:pPr eaLnBrk="1" hangingPunct="1"/>
            <a:endParaRPr lang="ja-JP" altLang="en-US"/>
          </a:p>
          <a:p>
            <a:pPr eaLnBrk="1" hangingPunct="1"/>
            <a:r>
              <a:rPr lang="ja-JP" altLang="en-US"/>
              <a:t>事業を廃止、休止したとき、休止した事業所を再開した場合には</a:t>
            </a:r>
            <a:r>
              <a:rPr lang="en-US" altLang="ja-JP"/>
              <a:t>30</a:t>
            </a:r>
            <a:r>
              <a:rPr lang="ja-JP" altLang="en-US"/>
              <a:t>日以内に届出が必要となります。</a:t>
            </a:r>
          </a:p>
          <a:p>
            <a:pPr eaLnBrk="1" hangingPunct="1"/>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8F97022-B518-4441-8833-FE4BDB52BC4D}" type="slidenum">
              <a:rPr lang="en-US" altLang="ja-JP">
                <a:latin typeface="Times New Roman" panose="02020603050405020304" pitchFamily="18" charset="0"/>
              </a:rPr>
              <a:pPr/>
              <a:t>8</a:t>
            </a:fld>
            <a:endParaRPr lang="en-US" altLang="ja-JP">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許可証の記載内容に変更を生じた場合には、現在持っている許可証をあたらしく書き換えることが出来ます。</a:t>
            </a:r>
          </a:p>
          <a:p>
            <a:pPr eaLnBrk="1" hangingPunct="1"/>
            <a:r>
              <a:rPr lang="ja-JP" altLang="en-US"/>
              <a:t>許可証は製造所内の見える場所に掲示する必要があります。</a:t>
            </a:r>
          </a:p>
          <a:p>
            <a:pPr eaLnBrk="1" hangingPunct="1"/>
            <a:r>
              <a:rPr lang="ja-JP" altLang="en-US"/>
              <a:t>そのため許可証を紛失、滅失した場合にはかならず再交付申請をしなければなりません。</a:t>
            </a:r>
            <a:endParaRPr lang="en-US" altLang="ja-JP"/>
          </a:p>
          <a:p>
            <a:pPr eaLnBrk="1" hangingPunct="1"/>
            <a:r>
              <a:rPr lang="ja-JP" altLang="en-US"/>
              <a:t>また、汚損したり破損した場合にも再交付を申請することが出来ます。</a:t>
            </a:r>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6635C4A-67A8-4C76-8EB2-705EFC42034B}" type="slidenum">
              <a:rPr lang="en-US" altLang="ja-JP">
                <a:latin typeface="Times New Roman" panose="02020603050405020304" pitchFamily="18" charset="0"/>
              </a:rPr>
              <a:pPr/>
              <a:t>9</a:t>
            </a:fld>
            <a:endParaRPr lang="en-US" altLang="ja-JP">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製造業許可を更新する際には、製造するすべての原薬の直近の適合性調査結果通知書の写しを添付します。</a:t>
            </a:r>
            <a:endParaRPr lang="en-US" altLang="ja-JP"/>
          </a:p>
          <a:p>
            <a:pPr eaLnBrk="1" hangingPunct="1"/>
            <a:r>
              <a:rPr lang="ja-JP" altLang="en-US"/>
              <a:t>そのため、適合性調査を受けていない原薬がある場合には、その原薬の適合性調査も受けなければなりません。</a:t>
            </a:r>
            <a:endParaRPr lang="en-US" altLang="ja-JP"/>
          </a:p>
          <a:p>
            <a:pPr eaLnBrk="1" hangingPunct="1"/>
            <a:r>
              <a:rPr lang="ja-JP" altLang="en-US"/>
              <a:t>しかし、適合性調査は承認後５年毎に製造業の業許可更新のタイミングに合わせて、製造業者側が複数の製造販売業者の申請を一括して提出することでもよいとされています。</a:t>
            </a:r>
            <a:endParaRPr lang="en-US" altLang="ja-JP"/>
          </a:p>
          <a:p>
            <a:pPr eaLnBrk="1" hangingPunct="1"/>
            <a:endParaRPr lang="en-US" altLang="ja-JP"/>
          </a:p>
          <a:p>
            <a:pPr eaLnBrk="1" hangingPunct="1"/>
            <a:r>
              <a:rPr lang="ja-JP" altLang="en-US"/>
              <a:t>また、製販業者との取り決めによっては製造業許可証の取得後にあたらしい許可証を提出する場合もあります。</a:t>
            </a:r>
            <a:endParaRPr lang="en-US" altLang="ja-JP"/>
          </a:p>
          <a:p>
            <a:pPr eaLnBrk="1" hangingPunct="1"/>
            <a:r>
              <a:rPr lang="ja-JP" altLang="en-US"/>
              <a:t>製造業の許可更新の前には、書類などの準備のほか、製販業者とよく連絡を取り合うことが重要です。</a:t>
            </a:r>
            <a:endParaRPr lang="en-US" altLang="ja-JP"/>
          </a:p>
          <a:p>
            <a:pPr eaLnBrk="1" hangingPunct="1"/>
            <a:endParaRPr lang="en-US" altLang="ja-JP"/>
          </a:p>
          <a:p>
            <a:pPr eaLnBrk="1" hangingPunct="1"/>
            <a:r>
              <a:rPr lang="ja-JP" altLang="en-US"/>
              <a:t>製造業許可についての説明は以上です。</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vl1pPr>
          </a:lstStyle>
          <a:p>
            <a:pPr lvl="0"/>
            <a:r>
              <a:rPr lang="ja-JP" altLang="en-US" noProof="0"/>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a:lvl1pPr>
          </a:lstStyle>
          <a:p>
            <a:fld id="{26D69D24-1A8D-4973-BB54-6C2974EEE148}" type="slidenum">
              <a:rPr lang="en-US" altLang="ja-JP"/>
              <a:pPr/>
              <a:t>‹#›</a:t>
            </a:fld>
            <a:endParaRPr lang="en-US" altLang="ja-JP"/>
          </a:p>
        </p:txBody>
      </p:sp>
    </p:spTree>
    <p:extLst>
      <p:ext uri="{BB962C8B-B14F-4D97-AF65-F5344CB8AC3E}">
        <p14:creationId xmlns:p14="http://schemas.microsoft.com/office/powerpoint/2010/main" val="942242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D669F517-108E-4D69-AE13-ADE6DB459CC8}"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064418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56721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E4EA11A6-1B3D-43BC-8507-FA48828C1BB4}"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75738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57200"/>
            <a:ext cx="8229600" cy="5588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160463"/>
            <a:ext cx="8229600" cy="4968875"/>
          </a:xfrm>
        </p:spPr>
        <p:txBody>
          <a:bodyPr/>
          <a:lstStyle/>
          <a:p>
            <a:pPr lvl="0"/>
            <a:endParaRPr lang="ja-JP" altLang="en-US" noProof="0"/>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CAD92AA7-AEC5-4CDA-B10D-DF41E15513D5}"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444807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0A2DD21D-68DD-478D-839C-3D83B375023B}"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1588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26341080-8E72-4449-9B80-FADA1CD92E17}"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87976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160463"/>
            <a:ext cx="4038600" cy="49688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60463"/>
            <a:ext cx="4038600" cy="49688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A678E703-44E5-43D3-A247-3F55FA7C8C2D}"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5443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fld id="{8056EA9F-97C5-455E-9617-7D7C35C1A07F}" type="slidenum">
              <a:rPr lang="en-US" altLang="ja-JP"/>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73630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fld id="{9E77C643-83C1-4888-8A72-AFD83447768B}" type="slidenum">
              <a:rPr lang="en-US" altLang="ja-JP"/>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59607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fld id="{04C895A3-3E73-4200-B2C3-F6070B65C2A1}" type="slidenum">
              <a:rPr lang="en-US" altLang="ja-JP"/>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83996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0E63AA73-A1B2-4437-96E4-EA2216D8881A}"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776280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05679E84-4B58-4B5E-AAED-A45B272F3D96}"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52611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kumimoji="0" sz="1200"/>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a:latin typeface="Arial Black" panose="020B0A04020102020204" pitchFamily="34" charset="0"/>
              </a:defRPr>
            </a:lvl1pPr>
          </a:lstStyle>
          <a:p>
            <a:fld id="{B0D9220D-A8D5-4CCC-9541-7ADDFB3CA859}" type="slidenum">
              <a:rPr lang="en-US" altLang="ja-JP"/>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kumimoji="0" lang="ja-JP" altLang="ja-JP" sz="240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kumimoji="0" sz="1200"/>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3871"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Lst>
  <p:hf hdr="0" dt="0"/>
  <p:txStyles>
    <p:titleStyle>
      <a:lvl1pPr algn="l" rtl="0" eaLnBrk="0" fontAlgn="base" hangingPunct="0">
        <a:spcBef>
          <a:spcPct val="0"/>
        </a:spcBef>
        <a:spcAft>
          <a:spcPct val="0"/>
        </a:spcAft>
        <a:defRPr kumimoji="1" sz="3200" kern="1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32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7"/>
          <p:cNvSpPr>
            <a:spLocks noGrp="1" noChangeArrowheads="1"/>
          </p:cNvSpPr>
          <p:nvPr>
            <p:ph type="ftr"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5123" name="Rectangle 18"/>
          <p:cNvSpPr>
            <a:spLocks noGrp="1" noChangeArrowheads="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8F8326D-F636-43A9-963F-132DFF53E4D3}" type="slidenum">
              <a:rPr kumimoji="0" lang="en-US" altLang="ja-JP" sz="1200">
                <a:latin typeface="Arial Black" panose="020B0A04020102020204" pitchFamily="34" charset="0"/>
              </a:rPr>
              <a:pPr>
                <a:spcBef>
                  <a:spcPct val="0"/>
                </a:spcBef>
                <a:buClrTx/>
                <a:buSzTx/>
                <a:buFontTx/>
                <a:buNone/>
              </a:pPr>
              <a:t>1</a:t>
            </a:fld>
            <a:endParaRPr kumimoji="0" lang="en-US" altLang="ja-JP" sz="1200">
              <a:latin typeface="Arial Black" panose="020B0A04020102020204" pitchFamily="34" charset="0"/>
            </a:endParaRPr>
          </a:p>
        </p:txBody>
      </p:sp>
      <p:sp>
        <p:nvSpPr>
          <p:cNvPr id="5124" name="Rectangle 2"/>
          <p:cNvSpPr>
            <a:spLocks noGrp="1" noChangeArrowheads="1"/>
          </p:cNvSpPr>
          <p:nvPr>
            <p:ph type="ctrTitle"/>
          </p:nvPr>
        </p:nvSpPr>
        <p:spPr>
          <a:solidFill>
            <a:schemeClr val="accent1"/>
          </a:solidFill>
          <a:extLst>
            <a:ext uri="{91240B29-F687-4F45-9708-019B960494DF}">
              <a14:hiddenLine xmlns:a14="http://schemas.microsoft.com/office/drawing/2010/main" w="9525" cap="flat" cmpd="sng">
                <a:solidFill>
                  <a:schemeClr val="accent2"/>
                </a:solidFill>
                <a:prstDash val="solid"/>
                <a:miter lim="800000"/>
                <a:headEnd/>
                <a:tailEnd/>
              </a14:hiddenLine>
            </a:ext>
          </a:extLst>
        </p:spPr>
        <p:txBody>
          <a:bodyPr lIns="90000" tIns="46800" rIns="90000" bIns="46800"/>
          <a:lstStyle/>
          <a:p>
            <a:pPr eaLnBrk="1" hangingPunct="1">
              <a:lnSpc>
                <a:spcPct val="130000"/>
              </a:lnSpc>
            </a:pPr>
            <a:r>
              <a:rPr lang="ja-JP" altLang="en-US" sz="4400" b="1">
                <a:latin typeface="ＭＳ Ｐゴシック" panose="020B0600070205080204" pitchFamily="50" charset="-128"/>
              </a:rPr>
              <a:t>製造業許可</a:t>
            </a:r>
            <a:br>
              <a:rPr lang="ja-JP" altLang="en-US" sz="4400" b="1">
                <a:latin typeface="ＭＳ Ｐゴシック" panose="020B0600070205080204" pitchFamily="50" charset="-128"/>
              </a:rPr>
            </a:br>
            <a:endParaRPr lang="ja-JP" altLang="en-US" sz="4000" b="1" i="1">
              <a:latin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フッター プレースホルダー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7171" name="スライド番号プレースホルダー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E418D27-3C11-4C49-B15B-C4662F34315F}" type="slidenum">
              <a:rPr kumimoji="0" lang="en-US" altLang="ja-JP" sz="1200">
                <a:latin typeface="Arial Black" panose="020B0A04020102020204" pitchFamily="34" charset="0"/>
              </a:rPr>
              <a:pPr>
                <a:spcBef>
                  <a:spcPct val="0"/>
                </a:spcBef>
                <a:buClrTx/>
                <a:buSzTx/>
                <a:buFontTx/>
                <a:buNone/>
              </a:pPr>
              <a:t>2</a:t>
            </a:fld>
            <a:endParaRPr kumimoji="0" lang="en-US" altLang="ja-JP" sz="1200">
              <a:latin typeface="Arial Black" panose="020B0A04020102020204" pitchFamily="34" charset="0"/>
            </a:endParaRPr>
          </a:p>
        </p:txBody>
      </p:sp>
      <p:sp>
        <p:nvSpPr>
          <p:cNvPr id="7173" name="Rectangle 4"/>
          <p:cNvSpPr>
            <a:spLocks noChangeArrowheads="1"/>
          </p:cNvSpPr>
          <p:nvPr/>
        </p:nvSpPr>
        <p:spPr bwMode="auto">
          <a:xfrm>
            <a:off x="468313" y="51435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t>医薬品製造業許可の種類</a:t>
            </a:r>
          </a:p>
        </p:txBody>
      </p:sp>
      <p:sp>
        <p:nvSpPr>
          <p:cNvPr id="7174" name="Text Box 5"/>
          <p:cNvSpPr txBox="1">
            <a:spLocks noChangeArrowheads="1"/>
          </p:cNvSpPr>
          <p:nvPr/>
        </p:nvSpPr>
        <p:spPr bwMode="auto">
          <a:xfrm>
            <a:off x="430213" y="1533525"/>
            <a:ext cx="8389937"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dirty="0"/>
              <a:t>業として新たに医薬品を製造する場合、異なった区分の医薬品を製造しようとする場合には、製造所毎に下記区分の製造業許可を受けなければならない。</a:t>
            </a:r>
          </a:p>
          <a:p>
            <a:pPr eaLnBrk="1" hangingPunct="1">
              <a:spcBef>
                <a:spcPct val="0"/>
              </a:spcBef>
              <a:buClrTx/>
              <a:buSzTx/>
              <a:buFontTx/>
              <a:buNone/>
            </a:pPr>
            <a:r>
              <a:rPr lang="ja-JP" altLang="en-US" sz="2400" dirty="0"/>
              <a:t>１・２は</a:t>
            </a:r>
            <a:r>
              <a:rPr lang="ja-JP" altLang="en-US" sz="2400" b="1" dirty="0">
                <a:solidFill>
                  <a:srgbClr val="FF0000"/>
                </a:solidFill>
              </a:rPr>
              <a:t>地方厚生局長</a:t>
            </a:r>
            <a:r>
              <a:rPr lang="ja-JP" altLang="en-US" sz="2400" dirty="0">
                <a:solidFill>
                  <a:srgbClr val="FF0000"/>
                </a:solidFill>
              </a:rPr>
              <a:t>、３～５は</a:t>
            </a:r>
            <a:r>
              <a:rPr lang="ja-JP" altLang="en-US" sz="2400" b="1" dirty="0">
                <a:solidFill>
                  <a:srgbClr val="FF0000"/>
                </a:solidFill>
              </a:rPr>
              <a:t>都道府県知事あて</a:t>
            </a:r>
            <a:r>
              <a:rPr lang="ja-JP" altLang="en-US" sz="2400" dirty="0"/>
              <a:t>に申請する。</a:t>
            </a:r>
            <a:endParaRPr lang="ja-JP" altLang="en-US" sz="2400" dirty="0">
              <a:latin typeface="ＭＳ Ｐゴシック" panose="020B0600070205080204" pitchFamily="50" charset="-128"/>
            </a:endParaRPr>
          </a:p>
        </p:txBody>
      </p:sp>
      <p:graphicFrame>
        <p:nvGraphicFramePr>
          <p:cNvPr id="138279" name="Group 39"/>
          <p:cNvGraphicFramePr>
            <a:graphicFrameLocks noGrp="1"/>
          </p:cNvGraphicFramePr>
          <p:nvPr>
            <p:ph idx="1"/>
            <p:extLst>
              <p:ext uri="{D42A27DB-BD31-4B8C-83A1-F6EECF244321}">
                <p14:modId xmlns:p14="http://schemas.microsoft.com/office/powerpoint/2010/main" val="3003225119"/>
              </p:ext>
            </p:extLst>
          </p:nvPr>
        </p:nvGraphicFramePr>
        <p:xfrm>
          <a:off x="441325" y="3143250"/>
          <a:ext cx="8229600" cy="3292476"/>
        </p:xfrm>
        <a:graphic>
          <a:graphicData uri="http://schemas.openxmlformats.org/drawingml/2006/table">
            <a:tbl>
              <a:tblPr/>
              <a:tblGrid>
                <a:gridCol w="574675">
                  <a:extLst>
                    <a:ext uri="{9D8B030D-6E8A-4147-A177-3AD203B41FA5}">
                      <a16:colId xmlns:a16="http://schemas.microsoft.com/office/drawing/2014/main" val="20000"/>
                    </a:ext>
                  </a:extLst>
                </a:gridCol>
                <a:gridCol w="2808288">
                  <a:extLst>
                    <a:ext uri="{9D8B030D-6E8A-4147-A177-3AD203B41FA5}">
                      <a16:colId xmlns:a16="http://schemas.microsoft.com/office/drawing/2014/main" val="20001"/>
                    </a:ext>
                  </a:extLst>
                </a:gridCol>
                <a:gridCol w="4846637">
                  <a:extLst>
                    <a:ext uri="{9D8B030D-6E8A-4147-A177-3AD203B41FA5}">
                      <a16:colId xmlns:a16="http://schemas.microsoft.com/office/drawing/2014/main" val="20002"/>
                    </a:ext>
                  </a:extLst>
                </a:gridCol>
              </a:tblGrid>
              <a:tr h="365831">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en-US" altLang="ja-JP"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No</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製造業許可の区分</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許可区分の内容</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63321">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１</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生物学的製剤等</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生物学的製剤（体外診薬を除く）、国家検定医薬品、細胞培養技術応用医薬品・遺伝子組換え技術応用医薬品、特定生物由来医薬品、細胞組織医薬品、その他厚生労働大臣が指定する医薬品の製造工程の全部または一部を行うもの</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831">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２</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放射性医薬品</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放射性医薬品の製造</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831">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３</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無菌医薬品</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無菌化された医薬品の製造</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831">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４</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一般</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上記以外の医薬品の製造</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831">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５</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包装等</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bg2"/>
                        </a:buClr>
                        <a:buSzPct val="75000"/>
                        <a:buFont typeface="Wingdings" panose="05000000000000000000" pitchFamily="2" charset="2"/>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bg2"/>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bg2"/>
                        </a:buClr>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tabLst/>
                      </a:pPr>
                      <a:r>
                        <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包装、表示、保管のみを行う場合</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206" name="テキスト ボックス 8"/>
          <p:cNvSpPr txBox="1">
            <a:spLocks noChangeArrowheads="1"/>
          </p:cNvSpPr>
          <p:nvPr/>
        </p:nvSpPr>
        <p:spPr bwMode="auto">
          <a:xfrm>
            <a:off x="6072326" y="1317600"/>
            <a:ext cx="2625587"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latin typeface="+mn-lt"/>
              </a:rPr>
              <a:t>Ⅲ-2 p148</a:t>
            </a:r>
            <a:r>
              <a:rPr lang="ja-JP" altLang="en-US" sz="1600" b="1" dirty="0">
                <a:latin typeface="+mn-lt"/>
              </a:rPr>
              <a:t>、</a:t>
            </a:r>
            <a:r>
              <a:rPr lang="en-US" altLang="ja-JP" sz="1600" b="1" dirty="0">
                <a:latin typeface="+mn-lt"/>
              </a:rPr>
              <a:t>Ⅲ-12 p158</a:t>
            </a:r>
            <a:endParaRPr lang="en-US" altLang="ja-JP"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9219"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AF4B39E-0E57-47E8-AB3A-D7E441AA55C1}" type="slidenum">
              <a:rPr kumimoji="0" lang="en-US" altLang="ja-JP" sz="1200">
                <a:latin typeface="Arial Black" panose="020B0A04020102020204" pitchFamily="34" charset="0"/>
              </a:rPr>
              <a:pPr>
                <a:spcBef>
                  <a:spcPct val="0"/>
                </a:spcBef>
                <a:buClrTx/>
                <a:buSzTx/>
                <a:buFontTx/>
                <a:buNone/>
              </a:pPr>
              <a:t>3</a:t>
            </a:fld>
            <a:endParaRPr kumimoji="0" lang="en-US" altLang="ja-JP" sz="1200">
              <a:latin typeface="Arial Black" panose="020B0A04020102020204" pitchFamily="34" charset="0"/>
            </a:endParaRPr>
          </a:p>
        </p:txBody>
      </p:sp>
      <p:sp>
        <p:nvSpPr>
          <p:cNvPr id="9220"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a:t>許可申請時の必要書類</a:t>
            </a:r>
          </a:p>
        </p:txBody>
      </p:sp>
      <p:sp>
        <p:nvSpPr>
          <p:cNvPr id="9221" name="Text Box 4"/>
          <p:cNvSpPr txBox="1">
            <a:spLocks noChangeArrowheads="1"/>
          </p:cNvSpPr>
          <p:nvPr/>
        </p:nvSpPr>
        <p:spPr bwMode="auto">
          <a:xfrm>
            <a:off x="606425" y="1522413"/>
            <a:ext cx="8096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9222" name="Text Box 6"/>
          <p:cNvSpPr txBox="1">
            <a:spLocks noChangeArrowheads="1"/>
          </p:cNvSpPr>
          <p:nvPr/>
        </p:nvSpPr>
        <p:spPr bwMode="auto">
          <a:xfrm>
            <a:off x="398463" y="2162175"/>
            <a:ext cx="8516937" cy="414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800" dirty="0"/>
              <a:t>①</a:t>
            </a:r>
            <a:r>
              <a:rPr lang="ja-JP" altLang="en-US" sz="2800" dirty="0"/>
              <a:t>許可申請書（</a:t>
            </a:r>
            <a:r>
              <a:rPr lang="en-US" altLang="ja-JP" sz="2800" dirty="0"/>
              <a:t>FD</a:t>
            </a:r>
            <a:r>
              <a:rPr lang="ja-JP" altLang="en-US" sz="2800" dirty="0"/>
              <a:t>申請書の鑑と</a:t>
            </a:r>
            <a:r>
              <a:rPr lang="en-US" altLang="ja-JP" sz="2800" dirty="0"/>
              <a:t>DTD</a:t>
            </a:r>
            <a:r>
              <a:rPr lang="ja-JP" altLang="en-US" sz="2800" dirty="0"/>
              <a:t>各２部と</a:t>
            </a:r>
            <a:r>
              <a:rPr lang="en-US" altLang="ja-JP" sz="2800" dirty="0"/>
              <a:t>FD</a:t>
            </a:r>
            <a:r>
              <a:rPr lang="ja-JP" altLang="en-US" sz="2800" dirty="0"/>
              <a:t>）</a:t>
            </a:r>
          </a:p>
          <a:p>
            <a:pPr eaLnBrk="1" hangingPunct="1">
              <a:spcBef>
                <a:spcPct val="0"/>
              </a:spcBef>
              <a:buClrTx/>
              <a:buSzTx/>
              <a:buFontTx/>
              <a:buNone/>
            </a:pPr>
            <a:r>
              <a:rPr lang="ja-JP" altLang="en-US" sz="1800" dirty="0"/>
              <a:t>　　　新たに製造業許可を取得する場合　･･･製造業許可申請書 </a:t>
            </a:r>
          </a:p>
          <a:p>
            <a:pPr eaLnBrk="1" hangingPunct="1">
              <a:spcBef>
                <a:spcPct val="0"/>
              </a:spcBef>
              <a:buClrTx/>
              <a:buSzTx/>
              <a:buFontTx/>
              <a:buNone/>
            </a:pPr>
            <a:r>
              <a:rPr lang="ja-JP" altLang="en-US" sz="1800" dirty="0"/>
              <a:t>　　　製造業許可を更新する場合　･･･製造業許可更新申請書 </a:t>
            </a:r>
          </a:p>
          <a:p>
            <a:pPr eaLnBrk="1" hangingPunct="1">
              <a:spcBef>
                <a:spcPct val="0"/>
              </a:spcBef>
              <a:buClrTx/>
              <a:buSzTx/>
              <a:buFontTx/>
              <a:buNone/>
            </a:pPr>
            <a:r>
              <a:rPr lang="ja-JP" altLang="en-US" sz="1800" dirty="0"/>
              <a:t>　　　製造業の許可区分を追加・変更する場合　･･･製造業許可区分追加（変更）申請書 </a:t>
            </a:r>
          </a:p>
          <a:p>
            <a:pPr eaLnBrk="1" hangingPunct="1">
              <a:spcBef>
                <a:spcPct val="0"/>
              </a:spcBef>
              <a:buClrTx/>
              <a:buSzTx/>
              <a:buFontTx/>
              <a:buNone/>
            </a:pPr>
            <a:r>
              <a:rPr lang="ja-JP" altLang="en-US" sz="1800" dirty="0"/>
              <a:t>　　　各種変更を行う場合　･･･変更後</a:t>
            </a:r>
            <a:r>
              <a:rPr lang="en-US" altLang="ja-JP" sz="1800" dirty="0"/>
              <a:t>30</a:t>
            </a:r>
            <a:r>
              <a:rPr lang="ja-JP" altLang="en-US" sz="1800" dirty="0"/>
              <a:t>日以内に、変更届書を提出する </a:t>
            </a:r>
          </a:p>
          <a:p>
            <a:pPr eaLnBrk="1" hangingPunct="1">
              <a:spcBef>
                <a:spcPct val="0"/>
              </a:spcBef>
              <a:buClrTx/>
              <a:buSzTx/>
              <a:buFontTx/>
              <a:buNone/>
            </a:pPr>
            <a:r>
              <a:rPr lang="ja-JP" altLang="en-US" sz="2800" dirty="0"/>
              <a:t>②構造設備の概要一覧表</a:t>
            </a:r>
          </a:p>
          <a:p>
            <a:pPr eaLnBrk="1" hangingPunct="1">
              <a:spcBef>
                <a:spcPct val="0"/>
              </a:spcBef>
              <a:buClrTx/>
              <a:buSzTx/>
              <a:buFontTx/>
              <a:buNone/>
            </a:pPr>
            <a:r>
              <a:rPr lang="ja-JP" altLang="en-US" sz="2800" dirty="0"/>
              <a:t>③製造所概要に添付する以下の図面</a:t>
            </a:r>
          </a:p>
          <a:p>
            <a:pPr eaLnBrk="1" hangingPunct="1">
              <a:spcBef>
                <a:spcPct val="0"/>
              </a:spcBef>
              <a:buClrTx/>
              <a:buSzTx/>
              <a:buFontTx/>
              <a:buNone/>
            </a:pPr>
            <a:r>
              <a:rPr lang="ja-JP" altLang="en-US" sz="1800" dirty="0"/>
              <a:t>　　　製造所付近略図</a:t>
            </a:r>
          </a:p>
          <a:p>
            <a:pPr eaLnBrk="1" hangingPunct="1">
              <a:spcBef>
                <a:spcPct val="0"/>
              </a:spcBef>
              <a:buClrTx/>
              <a:buSzTx/>
              <a:buFontTx/>
              <a:buNone/>
            </a:pPr>
            <a:r>
              <a:rPr lang="ja-JP" altLang="en-US" sz="1800" dirty="0"/>
              <a:t>　　　製造所敷地内の建物の配置図</a:t>
            </a:r>
          </a:p>
          <a:p>
            <a:pPr eaLnBrk="1" hangingPunct="1">
              <a:spcBef>
                <a:spcPct val="0"/>
              </a:spcBef>
              <a:buClrTx/>
              <a:buSzTx/>
              <a:buFontTx/>
              <a:buNone/>
            </a:pPr>
            <a:r>
              <a:rPr lang="ja-JP" altLang="en-US" sz="1800" dirty="0"/>
              <a:t>　　　製造所平面図　その他参考となる図面</a:t>
            </a:r>
          </a:p>
          <a:p>
            <a:pPr eaLnBrk="1" hangingPunct="1">
              <a:spcBef>
                <a:spcPct val="0"/>
              </a:spcBef>
              <a:buClrTx/>
              <a:buSzTx/>
              <a:buFontTx/>
              <a:buNone/>
            </a:pPr>
            <a:r>
              <a:rPr lang="ja-JP" altLang="en-US" sz="2800" dirty="0"/>
              <a:t>④製造用機械器具一覧表</a:t>
            </a:r>
          </a:p>
          <a:p>
            <a:pPr eaLnBrk="1" hangingPunct="1">
              <a:spcBef>
                <a:spcPct val="0"/>
              </a:spcBef>
              <a:buClrTx/>
              <a:buSzTx/>
              <a:buFontTx/>
              <a:buNone/>
            </a:pPr>
            <a:r>
              <a:rPr lang="ja-JP" altLang="en-US" sz="2800" dirty="0"/>
              <a:t>⑤試験検査用器具一覧表</a:t>
            </a:r>
          </a:p>
        </p:txBody>
      </p:sp>
      <p:sp>
        <p:nvSpPr>
          <p:cNvPr id="9223" name="Text Box 7"/>
          <p:cNvSpPr txBox="1">
            <a:spLocks noChangeArrowheads="1"/>
          </p:cNvSpPr>
          <p:nvPr/>
        </p:nvSpPr>
        <p:spPr bwMode="auto">
          <a:xfrm>
            <a:off x="447675" y="1455738"/>
            <a:ext cx="79486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800" dirty="0"/>
              <a:t>製造業許可申請の際に必要な書類は以下の通り。</a:t>
            </a:r>
          </a:p>
          <a:p>
            <a:pPr eaLnBrk="1" hangingPunct="1">
              <a:spcBef>
                <a:spcPct val="0"/>
              </a:spcBef>
              <a:buClrTx/>
              <a:buSzTx/>
              <a:buFontTx/>
              <a:buNone/>
            </a:pPr>
            <a:r>
              <a:rPr lang="ja-JP" altLang="en-US" sz="1800" dirty="0"/>
              <a:t>申請の種類、都道府県等により異なる場合や決められた書式がある場合がある。</a:t>
            </a:r>
          </a:p>
        </p:txBody>
      </p:sp>
      <p:sp>
        <p:nvSpPr>
          <p:cNvPr id="2" name="吹き出し: 四角形 1"/>
          <p:cNvSpPr/>
          <p:nvPr/>
        </p:nvSpPr>
        <p:spPr bwMode="auto">
          <a:xfrm>
            <a:off x="6413500" y="3783013"/>
            <a:ext cx="2273300" cy="1457325"/>
          </a:xfrm>
          <a:prstGeom prst="wedgeRectCallout">
            <a:avLst>
              <a:gd name="adj1" fmla="val -74628"/>
              <a:gd name="adj2" fmla="val -36728"/>
            </a:avLst>
          </a:pr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p:spPr>
        <p:txBody>
          <a:bodyPr lIns="90000" tIns="46800" rIns="90000" bIns="46800" anchor="ctr"/>
          <a:lstStyle/>
          <a:p>
            <a:pPr eaLnBrk="1" hangingPunct="1">
              <a:defRPr/>
            </a:pPr>
            <a:r>
              <a:rPr lang="ja-JP" altLang="en-US" dirty="0"/>
              <a:t>埼玉県、東京都、静岡県、岡山県の</a:t>
            </a:r>
            <a:r>
              <a:rPr lang="en-US" altLang="ja-JP" dirty="0"/>
              <a:t>4</a:t>
            </a:r>
            <a:r>
              <a:rPr lang="ja-JP" altLang="en-US" dirty="0"/>
              <a:t>都県は、「天井、床の材質等」を記入することを記載例で要求。</a:t>
            </a:r>
          </a:p>
        </p:txBody>
      </p:sp>
      <p:sp>
        <p:nvSpPr>
          <p:cNvPr id="9225" name="テキスト ボックス 8"/>
          <p:cNvSpPr txBox="1">
            <a:spLocks noChangeArrowheads="1"/>
          </p:cNvSpPr>
          <p:nvPr/>
        </p:nvSpPr>
        <p:spPr bwMode="auto">
          <a:xfrm>
            <a:off x="6907213" y="1317600"/>
            <a:ext cx="17907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Ⅲ-19 p165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1267"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99020DF5-043B-4C08-B916-882F483AA098}" type="slidenum">
              <a:rPr kumimoji="0" lang="en-US" altLang="ja-JP" sz="1200">
                <a:latin typeface="Arial Black" panose="020B0A04020102020204" pitchFamily="34" charset="0"/>
              </a:rPr>
              <a:pPr>
                <a:spcBef>
                  <a:spcPct val="0"/>
                </a:spcBef>
                <a:buClrTx/>
                <a:buSzTx/>
                <a:buFontTx/>
                <a:buNone/>
              </a:pPr>
              <a:t>4</a:t>
            </a:fld>
            <a:endParaRPr kumimoji="0" lang="en-US" altLang="ja-JP" sz="1200">
              <a:latin typeface="Arial Black" panose="020B0A04020102020204" pitchFamily="34" charset="0"/>
            </a:endParaRPr>
          </a:p>
        </p:txBody>
      </p:sp>
      <p:sp>
        <p:nvSpPr>
          <p:cNvPr id="11268"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a:t>許可申請時の必要書類</a:t>
            </a:r>
          </a:p>
        </p:txBody>
      </p:sp>
      <p:sp>
        <p:nvSpPr>
          <p:cNvPr id="11269" name="Text Box 4"/>
          <p:cNvSpPr txBox="1">
            <a:spLocks noChangeArrowheads="1"/>
          </p:cNvSpPr>
          <p:nvPr/>
        </p:nvSpPr>
        <p:spPr bwMode="auto">
          <a:xfrm>
            <a:off x="606425" y="1522413"/>
            <a:ext cx="8096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11270" name="Text Box 6"/>
          <p:cNvSpPr txBox="1">
            <a:spLocks noChangeArrowheads="1"/>
          </p:cNvSpPr>
          <p:nvPr/>
        </p:nvSpPr>
        <p:spPr bwMode="auto">
          <a:xfrm>
            <a:off x="377825" y="1416050"/>
            <a:ext cx="8424863"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800" dirty="0"/>
              <a:t>⑥</a:t>
            </a:r>
            <a:r>
              <a:rPr lang="ja-JP" altLang="en-US" sz="2800" dirty="0"/>
              <a:t>登記事項証明書</a:t>
            </a:r>
          </a:p>
          <a:p>
            <a:pPr eaLnBrk="1" hangingPunct="1">
              <a:spcBef>
                <a:spcPct val="0"/>
              </a:spcBef>
              <a:buClrTx/>
              <a:buSzTx/>
              <a:buFontTx/>
              <a:buNone/>
            </a:pPr>
            <a:r>
              <a:rPr lang="ja-JP" altLang="en-US" sz="2800" dirty="0"/>
              <a:t>⑦責任役員の診断書</a:t>
            </a:r>
            <a:endParaRPr lang="en-US" altLang="ja-JP" sz="2800" dirty="0"/>
          </a:p>
          <a:p>
            <a:pPr eaLnBrk="1" hangingPunct="1">
              <a:spcBef>
                <a:spcPct val="0"/>
              </a:spcBef>
              <a:buClrTx/>
              <a:buSzTx/>
              <a:buFontTx/>
              <a:buNone/>
            </a:pPr>
            <a:r>
              <a:rPr lang="ja-JP" altLang="en-US" sz="1800" dirty="0"/>
              <a:t>　　（欠格条項に該当するおそれがある場合）</a:t>
            </a:r>
            <a:endParaRPr lang="en-US" altLang="ja-JP" sz="1800" dirty="0"/>
          </a:p>
          <a:p>
            <a:pPr eaLnBrk="1" hangingPunct="1">
              <a:spcBef>
                <a:spcPct val="0"/>
              </a:spcBef>
              <a:buClrTx/>
              <a:buSzTx/>
              <a:buFontTx/>
              <a:buNone/>
            </a:pPr>
            <a:r>
              <a:rPr lang="ja-JP" altLang="en-US" sz="2800" dirty="0"/>
              <a:t>⑧雇用契約の写し又は使用関係を証する書類</a:t>
            </a:r>
          </a:p>
          <a:p>
            <a:pPr eaLnBrk="1" hangingPunct="1">
              <a:spcBef>
                <a:spcPct val="0"/>
              </a:spcBef>
              <a:buClrTx/>
              <a:buSzTx/>
              <a:buFontTx/>
              <a:buNone/>
            </a:pPr>
            <a:r>
              <a:rPr lang="ja-JP" altLang="en-US" sz="1800" dirty="0"/>
              <a:t>　　（申請者以外の者がその製造所の管理者であるとき）</a:t>
            </a:r>
          </a:p>
          <a:p>
            <a:pPr eaLnBrk="1" hangingPunct="1">
              <a:spcBef>
                <a:spcPct val="0"/>
              </a:spcBef>
              <a:buClrTx/>
              <a:buSzTx/>
              <a:buFontTx/>
              <a:buNone/>
            </a:pPr>
            <a:r>
              <a:rPr lang="ja-JP" altLang="en-US" sz="2800" dirty="0"/>
              <a:t>⑨製造しようとする品目一覧表及び製造工程に関する</a:t>
            </a:r>
          </a:p>
          <a:p>
            <a:pPr eaLnBrk="1" hangingPunct="1">
              <a:spcBef>
                <a:spcPct val="0"/>
              </a:spcBef>
              <a:buClrTx/>
              <a:buSzTx/>
              <a:buFontTx/>
              <a:buNone/>
            </a:pPr>
            <a:r>
              <a:rPr lang="ja-JP" altLang="en-US" sz="2800" dirty="0"/>
              <a:t>　 書類</a:t>
            </a:r>
          </a:p>
          <a:p>
            <a:pPr eaLnBrk="1" hangingPunct="1">
              <a:spcBef>
                <a:spcPct val="0"/>
              </a:spcBef>
              <a:buClrTx/>
              <a:buSzTx/>
              <a:buFontTx/>
              <a:buNone/>
            </a:pPr>
            <a:r>
              <a:rPr lang="ja-JP" altLang="en-US" sz="2800" dirty="0"/>
              <a:t>⑩その他</a:t>
            </a:r>
            <a:endParaRPr lang="en-US" altLang="ja-JP" sz="2800" dirty="0"/>
          </a:p>
          <a:p>
            <a:pPr eaLnBrk="1" hangingPunct="1">
              <a:spcBef>
                <a:spcPct val="0"/>
              </a:spcBef>
              <a:buClrTx/>
              <a:buSzTx/>
              <a:buFontTx/>
              <a:buNone/>
            </a:pPr>
            <a:r>
              <a:rPr lang="ja-JP" altLang="en-US" sz="2800" dirty="0"/>
              <a:t>　 </a:t>
            </a:r>
            <a:r>
              <a:rPr lang="ja-JP" altLang="en-US" sz="1800" dirty="0"/>
              <a:t>放射線医薬品区分の場合はその種類と概要を示す書類</a:t>
            </a:r>
          </a:p>
          <a:p>
            <a:pPr eaLnBrk="1" hangingPunct="1">
              <a:spcBef>
                <a:spcPct val="0"/>
              </a:spcBef>
              <a:buClrTx/>
              <a:buSzTx/>
              <a:buFontTx/>
              <a:buNone/>
            </a:pPr>
            <a:r>
              <a:rPr lang="ja-JP" altLang="en-US" sz="1800" dirty="0"/>
              <a:t>　　他の区分の許可を受けている場合は許可証の写し</a:t>
            </a:r>
          </a:p>
          <a:p>
            <a:pPr eaLnBrk="1" hangingPunct="1">
              <a:spcBef>
                <a:spcPct val="0"/>
              </a:spcBef>
              <a:buClrTx/>
              <a:buSzTx/>
              <a:buFontTx/>
              <a:buNone/>
            </a:pPr>
            <a:r>
              <a:rPr lang="ja-JP" altLang="en-US" sz="1800" dirty="0"/>
              <a:t>　　貸借関係を証する契約書の写し、合併契約書の写し</a:t>
            </a:r>
            <a:endParaRPr lang="en-US" altLang="ja-JP" sz="1800" dirty="0"/>
          </a:p>
          <a:p>
            <a:pPr eaLnBrk="1" hangingPunct="1">
              <a:spcBef>
                <a:spcPct val="0"/>
              </a:spcBef>
              <a:buClrTx/>
              <a:buSzTx/>
              <a:buFontTx/>
              <a:buNone/>
            </a:pPr>
            <a:r>
              <a:rPr lang="ja-JP" altLang="en-US" sz="1800" dirty="0"/>
              <a:t>　　委受託の場合の関係書類</a:t>
            </a:r>
            <a:endParaRPr lang="en-US" altLang="ja-JP" sz="1800" dirty="0"/>
          </a:p>
          <a:p>
            <a:pPr eaLnBrk="1" hangingPunct="1">
              <a:spcBef>
                <a:spcPct val="0"/>
              </a:spcBef>
              <a:buClrTx/>
              <a:buSzTx/>
              <a:buFontTx/>
              <a:buNone/>
            </a:pPr>
            <a:r>
              <a:rPr lang="ja-JP" altLang="en-US" sz="1800" dirty="0"/>
              <a:t>　　他の試験機関を利用する場合は利用関係を証する書類</a:t>
            </a:r>
            <a:endParaRPr lang="en-US" altLang="ja-JP" sz="1800" dirty="0"/>
          </a:p>
          <a:p>
            <a:pPr eaLnBrk="1" hangingPunct="1">
              <a:spcBef>
                <a:spcPct val="0"/>
              </a:spcBef>
              <a:buClrTx/>
              <a:buSzTx/>
              <a:buFontTx/>
              <a:buNone/>
            </a:pPr>
            <a:r>
              <a:rPr lang="ja-JP" altLang="en-US" sz="1800" dirty="0"/>
              <a:t>　　その他、許可権者が求める資料</a:t>
            </a:r>
          </a:p>
        </p:txBody>
      </p:sp>
      <p:sp>
        <p:nvSpPr>
          <p:cNvPr id="11273" name="テキスト ボックス 8"/>
          <p:cNvSpPr txBox="1">
            <a:spLocks noChangeArrowheads="1"/>
          </p:cNvSpPr>
          <p:nvPr/>
        </p:nvSpPr>
        <p:spPr bwMode="auto">
          <a:xfrm>
            <a:off x="6119121" y="1317600"/>
            <a:ext cx="2578792" cy="289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pPr>
            <a:r>
              <a:rPr lang="en-US" altLang="ja-JP" sz="1600" b="1" dirty="0"/>
              <a:t>Ⅲ-19〜21 p165〜167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3315"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C012E72-392A-4448-A5D1-CD868A386751}" type="slidenum">
              <a:rPr kumimoji="0" lang="en-US" altLang="ja-JP" sz="1200">
                <a:latin typeface="Arial Black" panose="020B0A04020102020204" pitchFamily="34" charset="0"/>
              </a:rPr>
              <a:pPr>
                <a:spcBef>
                  <a:spcPct val="0"/>
                </a:spcBef>
                <a:buClrTx/>
                <a:buSzTx/>
                <a:buFontTx/>
                <a:buNone/>
              </a:pPr>
              <a:t>5</a:t>
            </a:fld>
            <a:endParaRPr kumimoji="0" lang="en-US" altLang="ja-JP" sz="1200">
              <a:latin typeface="Arial Black" panose="020B0A04020102020204" pitchFamily="34" charset="0"/>
            </a:endParaRPr>
          </a:p>
        </p:txBody>
      </p:sp>
      <p:sp>
        <p:nvSpPr>
          <p:cNvPr id="13316"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a:t>責任役員</a:t>
            </a:r>
          </a:p>
        </p:txBody>
      </p:sp>
      <p:sp>
        <p:nvSpPr>
          <p:cNvPr id="21509" name="Rectangle 4"/>
          <p:cNvSpPr>
            <a:spLocks noChangeArrowheads="1"/>
          </p:cNvSpPr>
          <p:nvPr/>
        </p:nvSpPr>
        <p:spPr bwMode="auto">
          <a:xfrm>
            <a:off x="344488" y="1798638"/>
            <a:ext cx="8477250" cy="2616200"/>
          </a:xfrm>
          <a:prstGeom prst="rect">
            <a:avLst/>
          </a:prstGeom>
          <a:noFill/>
          <a:ln>
            <a:noFill/>
          </a:ln>
          <a:effec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ja-JP" altLang="en-US" sz="2600" dirty="0"/>
              <a:t>「責任役員」の氏名については許可等申請書に記載する必要があるが、改正医薬品医療機器法の一部が施行された令和</a:t>
            </a:r>
            <a:r>
              <a:rPr lang="en-US" altLang="ja-JP" sz="2600" dirty="0"/>
              <a:t>3</a:t>
            </a:r>
            <a:r>
              <a:rPr lang="ja-JP" altLang="en-US" sz="2600" dirty="0"/>
              <a:t>年</a:t>
            </a:r>
            <a:r>
              <a:rPr lang="en-US" altLang="ja-JP" sz="2600" dirty="0"/>
              <a:t>8</a:t>
            </a:r>
            <a:r>
              <a:rPr lang="ja-JP" altLang="en-US" sz="2600" dirty="0"/>
              <a:t>月</a:t>
            </a:r>
            <a:r>
              <a:rPr lang="en-US" altLang="ja-JP" sz="2600" dirty="0"/>
              <a:t>1</a:t>
            </a:r>
            <a:r>
              <a:rPr lang="ja-JP" altLang="en-US" sz="2600" dirty="0"/>
              <a:t>日時点の責任役員の氏名を明確にすることを目的として提出する必要はない。</a:t>
            </a:r>
            <a:endParaRPr lang="en-US" altLang="ja-JP" sz="2600" dirty="0"/>
          </a:p>
          <a:p>
            <a:pPr marL="0" indent="0" eaLnBrk="1" hangingPunct="1">
              <a:buFont typeface="Wingdings" panose="05000000000000000000" pitchFamily="2" charset="2"/>
              <a:buNone/>
              <a:defRPr/>
            </a:pPr>
            <a:endParaRPr lang="en-US" altLang="ja-JP" sz="2600" dirty="0"/>
          </a:p>
          <a:p>
            <a:pPr eaLnBrk="1" hangingPunct="1">
              <a:defRPr/>
            </a:pPr>
            <a:r>
              <a:rPr lang="ja-JP" altLang="en-US" sz="2600" dirty="0"/>
              <a:t>下記の手続きを行う際には「責任役員」の氏名を明確にする必要がある。</a:t>
            </a:r>
          </a:p>
          <a:p>
            <a:pPr eaLnBrk="1" hangingPunct="1">
              <a:defRPr/>
            </a:pPr>
            <a:endParaRPr lang="ja-JP" altLang="en-US" sz="2600" dirty="0"/>
          </a:p>
          <a:p>
            <a:pPr eaLnBrk="1" hangingPunct="1">
              <a:defRPr/>
            </a:pPr>
            <a:endParaRPr lang="en-US" altLang="ja-JP" sz="2600" dirty="0"/>
          </a:p>
          <a:p>
            <a:pPr eaLnBrk="1" hangingPunct="1">
              <a:defRPr/>
            </a:pPr>
            <a:endParaRPr lang="ja-JP" altLang="en-US" sz="2600" dirty="0"/>
          </a:p>
        </p:txBody>
      </p:sp>
      <p:sp>
        <p:nvSpPr>
          <p:cNvPr id="13318" name="テキスト ボックス 8"/>
          <p:cNvSpPr txBox="1">
            <a:spLocks noChangeArrowheads="1"/>
          </p:cNvSpPr>
          <p:nvPr/>
        </p:nvSpPr>
        <p:spPr bwMode="auto">
          <a:xfrm>
            <a:off x="6907213" y="1317600"/>
            <a:ext cx="17907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Ⅲ-8 p154</a:t>
            </a:r>
          </a:p>
        </p:txBody>
      </p:sp>
      <p:sp>
        <p:nvSpPr>
          <p:cNvPr id="13319" name="テキスト ボックス 2"/>
          <p:cNvSpPr txBox="1">
            <a:spLocks noChangeArrowheads="1"/>
          </p:cNvSpPr>
          <p:nvPr/>
        </p:nvSpPr>
        <p:spPr bwMode="auto">
          <a:xfrm>
            <a:off x="765175" y="4824413"/>
            <a:ext cx="68548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000"/>
              <a:t>・ 新規の許可申請又は登録申請時</a:t>
            </a:r>
          </a:p>
          <a:p>
            <a:pPr>
              <a:spcBef>
                <a:spcPct val="0"/>
              </a:spcBef>
              <a:buClrTx/>
              <a:buSzTx/>
              <a:buFontTx/>
              <a:buNone/>
            </a:pPr>
            <a:r>
              <a:rPr lang="ja-JP" altLang="en-US" sz="2000"/>
              <a:t>・ 業許可又は業登録の更新申請時</a:t>
            </a:r>
          </a:p>
          <a:p>
            <a:pPr>
              <a:spcBef>
                <a:spcPct val="0"/>
              </a:spcBef>
              <a:buClrTx/>
              <a:buSzTx/>
              <a:buFontTx/>
              <a:buNone/>
            </a:pPr>
            <a:r>
              <a:rPr lang="ja-JP" altLang="en-US" sz="2000"/>
              <a:t>・ 変更届の提出時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5363"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F617F3E-67E7-4D95-BC85-AC2DDA9A3D93}" type="slidenum">
              <a:rPr kumimoji="0" lang="en-US" altLang="ja-JP" sz="1200">
                <a:latin typeface="Arial Black" panose="020B0A04020102020204" pitchFamily="34" charset="0"/>
              </a:rPr>
              <a:pPr>
                <a:spcBef>
                  <a:spcPct val="0"/>
                </a:spcBef>
                <a:buClrTx/>
                <a:buSzTx/>
                <a:buFontTx/>
                <a:buNone/>
              </a:pPr>
              <a:t>6</a:t>
            </a:fld>
            <a:endParaRPr kumimoji="0" lang="en-US" altLang="ja-JP" sz="1200">
              <a:latin typeface="Arial Black" panose="020B0A04020102020204" pitchFamily="34" charset="0"/>
            </a:endParaRPr>
          </a:p>
        </p:txBody>
      </p:sp>
      <p:sp>
        <p:nvSpPr>
          <p:cNvPr id="15364"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dirty="0"/>
              <a:t>製造業許可の更新手続き</a:t>
            </a:r>
          </a:p>
        </p:txBody>
      </p:sp>
      <p:sp>
        <p:nvSpPr>
          <p:cNvPr id="15365" name="Rectangle 6"/>
          <p:cNvSpPr>
            <a:spLocks noChangeArrowheads="1"/>
          </p:cNvSpPr>
          <p:nvPr/>
        </p:nvSpPr>
        <p:spPr bwMode="auto">
          <a:xfrm>
            <a:off x="295275" y="1746250"/>
            <a:ext cx="8613775"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医薬品製造業許可の有効期間は５年間である。許可を有している事業者は５年ごとに業許可を更新しなければならない。</a:t>
            </a:r>
          </a:p>
        </p:txBody>
      </p:sp>
      <p:sp>
        <p:nvSpPr>
          <p:cNvPr id="15366" name="テキスト ボックス 2"/>
          <p:cNvSpPr txBox="1">
            <a:spLocks noChangeArrowheads="1"/>
          </p:cNvSpPr>
          <p:nvPr/>
        </p:nvSpPr>
        <p:spPr bwMode="auto">
          <a:xfrm>
            <a:off x="1249640" y="4075113"/>
            <a:ext cx="723627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dirty="0">
                <a:latin typeface="ＭＳ Ｐゴシック" panose="020B0600070205080204" pitchFamily="50" charset="-128"/>
              </a:rPr>
              <a:t>事務処理期間を考慮して更新申請すること。</a:t>
            </a:r>
          </a:p>
          <a:p>
            <a:pPr eaLnBrk="1" hangingPunct="1">
              <a:spcBef>
                <a:spcPct val="0"/>
              </a:spcBef>
              <a:buClrTx/>
              <a:buSzTx/>
              <a:buFontTx/>
              <a:buNone/>
            </a:pPr>
            <a:r>
              <a:rPr lang="ja-JP" altLang="en-US" sz="2800" dirty="0">
                <a:latin typeface="ＭＳ Ｐゴシック" panose="020B0600070205080204" pitchFamily="50" charset="-128"/>
              </a:rPr>
              <a:t>有効期限以降の更新申請は認められません！</a:t>
            </a:r>
          </a:p>
          <a:p>
            <a:pPr>
              <a:spcBef>
                <a:spcPct val="0"/>
              </a:spcBef>
              <a:buClrTx/>
              <a:buSzTx/>
              <a:buFontTx/>
              <a:buNone/>
            </a:pPr>
            <a:endParaRPr lang="ja-JP" altLang="en-US" sz="2400" dirty="0"/>
          </a:p>
        </p:txBody>
      </p:sp>
      <p:sp>
        <p:nvSpPr>
          <p:cNvPr id="15367" name="テキスト ボックス 8"/>
          <p:cNvSpPr txBox="1">
            <a:spLocks noChangeArrowheads="1"/>
          </p:cNvSpPr>
          <p:nvPr/>
        </p:nvSpPr>
        <p:spPr bwMode="auto">
          <a:xfrm>
            <a:off x="6907213" y="1317600"/>
            <a:ext cx="17907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Ⅲ-27 p173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7411"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D1DD465-8661-4D75-B723-45A2525915AA}" type="slidenum">
              <a:rPr kumimoji="0" lang="en-US" altLang="ja-JP" sz="1200">
                <a:latin typeface="Arial Black" panose="020B0A04020102020204" pitchFamily="34" charset="0"/>
              </a:rPr>
              <a:pPr>
                <a:spcBef>
                  <a:spcPct val="0"/>
                </a:spcBef>
                <a:buClrTx/>
                <a:buSzTx/>
                <a:buFontTx/>
                <a:buNone/>
              </a:pPr>
              <a:t>7</a:t>
            </a:fld>
            <a:endParaRPr kumimoji="0" lang="en-US" altLang="ja-JP" sz="1200">
              <a:latin typeface="Arial Black" panose="020B0A04020102020204" pitchFamily="34" charset="0"/>
            </a:endParaRPr>
          </a:p>
        </p:txBody>
      </p:sp>
      <p:sp>
        <p:nvSpPr>
          <p:cNvPr id="17412"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a:t>製造業の許可区分の追加・変更</a:t>
            </a:r>
          </a:p>
        </p:txBody>
      </p:sp>
      <p:sp>
        <p:nvSpPr>
          <p:cNvPr id="17413" name="Text Box 4"/>
          <p:cNvSpPr txBox="1">
            <a:spLocks noChangeArrowheads="1"/>
          </p:cNvSpPr>
          <p:nvPr/>
        </p:nvSpPr>
        <p:spPr bwMode="auto">
          <a:xfrm>
            <a:off x="606425" y="1522413"/>
            <a:ext cx="8096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17414" name="Rectangle 6"/>
          <p:cNvSpPr>
            <a:spLocks noChangeArrowheads="1"/>
          </p:cNvSpPr>
          <p:nvPr/>
        </p:nvSpPr>
        <p:spPr bwMode="auto">
          <a:xfrm>
            <a:off x="457200" y="1500188"/>
            <a:ext cx="8362950" cy="159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製造業許可を有する業態の区分を変更または追加しようとするときは、許可区分変更（追加）許可申請が必要となる。</a:t>
            </a:r>
          </a:p>
        </p:txBody>
      </p:sp>
      <p:sp>
        <p:nvSpPr>
          <p:cNvPr id="17416" name="Rectangle 8"/>
          <p:cNvSpPr>
            <a:spLocks noChangeArrowheads="1"/>
          </p:cNvSpPr>
          <p:nvPr/>
        </p:nvSpPr>
        <p:spPr bwMode="auto">
          <a:xfrm>
            <a:off x="498475" y="4562475"/>
            <a:ext cx="8229600" cy="175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事業を廃止したとき、休止したとき、または休止した事業所・製造所を再開したときは、</a:t>
            </a:r>
            <a:r>
              <a:rPr lang="en-US" altLang="ja-JP" dirty="0"/>
              <a:t>30 </a:t>
            </a:r>
            <a:r>
              <a:rPr lang="ja-JP" altLang="en-US" dirty="0"/>
              <a:t>日以内に届け出なければならない。</a:t>
            </a:r>
          </a:p>
        </p:txBody>
      </p:sp>
      <p:sp>
        <p:nvSpPr>
          <p:cNvPr id="17417" name="テキスト ボックス 8"/>
          <p:cNvSpPr txBox="1">
            <a:spLocks noChangeArrowheads="1"/>
          </p:cNvSpPr>
          <p:nvPr/>
        </p:nvSpPr>
        <p:spPr bwMode="auto">
          <a:xfrm>
            <a:off x="6934200" y="4206875"/>
            <a:ext cx="17907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Ⅲ-38 p184</a:t>
            </a:r>
          </a:p>
        </p:txBody>
      </p:sp>
      <p:sp>
        <p:nvSpPr>
          <p:cNvPr id="17418" name="テキスト ボックス 8"/>
          <p:cNvSpPr txBox="1">
            <a:spLocks noChangeArrowheads="1"/>
          </p:cNvSpPr>
          <p:nvPr/>
        </p:nvSpPr>
        <p:spPr bwMode="auto">
          <a:xfrm>
            <a:off x="6907213" y="1317600"/>
            <a:ext cx="1790700" cy="2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Ⅲ-25 p171</a:t>
            </a:r>
          </a:p>
        </p:txBody>
      </p:sp>
      <p:sp>
        <p:nvSpPr>
          <p:cNvPr id="7" name="Rectangle 7">
            <a:extLst>
              <a:ext uri="{FF2B5EF4-FFF2-40B4-BE49-F238E27FC236}">
                <a16:creationId xmlns:a16="http://schemas.microsoft.com/office/drawing/2014/main" id="{95B34564-05D5-D970-7520-02242A4842F7}"/>
              </a:ext>
            </a:extLst>
          </p:cNvPr>
          <p:cNvSpPr>
            <a:spLocks noChangeArrowheads="1"/>
          </p:cNvSpPr>
          <p:nvPr/>
        </p:nvSpPr>
        <p:spPr bwMode="auto">
          <a:xfrm>
            <a:off x="495300" y="33909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dirty="0"/>
              <a:t>廃止・休止・再開の届出</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19459"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B14D4334-F4E7-4D9C-B0CE-C0283ECA3186}" type="slidenum">
              <a:rPr kumimoji="0" lang="en-US" altLang="ja-JP" sz="1200">
                <a:latin typeface="Arial Black" panose="020B0A04020102020204" pitchFamily="34" charset="0"/>
              </a:rPr>
              <a:pPr>
                <a:spcBef>
                  <a:spcPct val="0"/>
                </a:spcBef>
                <a:buClrTx/>
                <a:buSzTx/>
                <a:buFontTx/>
                <a:buNone/>
              </a:pPr>
              <a:t>8</a:t>
            </a:fld>
            <a:endParaRPr kumimoji="0" lang="en-US" altLang="ja-JP" sz="1200">
              <a:latin typeface="Arial Black" panose="020B0A04020102020204" pitchFamily="34" charset="0"/>
            </a:endParaRPr>
          </a:p>
        </p:txBody>
      </p:sp>
      <p:sp>
        <p:nvSpPr>
          <p:cNvPr id="19460"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a:t>許可証の書き換え交付申請</a:t>
            </a:r>
          </a:p>
        </p:txBody>
      </p:sp>
      <p:sp>
        <p:nvSpPr>
          <p:cNvPr id="19461" name="Text Box 4"/>
          <p:cNvSpPr txBox="1">
            <a:spLocks noChangeArrowheads="1"/>
          </p:cNvSpPr>
          <p:nvPr/>
        </p:nvSpPr>
        <p:spPr bwMode="auto">
          <a:xfrm>
            <a:off x="606425" y="1522413"/>
            <a:ext cx="80962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en-US" altLang="ja-JP" sz="2800"/>
          </a:p>
          <a:p>
            <a:pPr eaLnBrk="1" hangingPunct="1">
              <a:spcBef>
                <a:spcPct val="0"/>
              </a:spcBef>
              <a:buClrTx/>
              <a:buSzTx/>
              <a:buFontTx/>
              <a:buNone/>
            </a:pPr>
            <a:endParaRPr lang="en-US" altLang="ja-JP" sz="2800"/>
          </a:p>
        </p:txBody>
      </p:sp>
      <p:sp>
        <p:nvSpPr>
          <p:cNvPr id="19462" name="Rectangle 6"/>
          <p:cNvSpPr>
            <a:spLocks noChangeArrowheads="1"/>
          </p:cNvSpPr>
          <p:nvPr/>
        </p:nvSpPr>
        <p:spPr bwMode="auto">
          <a:xfrm>
            <a:off x="484188" y="1566863"/>
            <a:ext cx="8229600" cy="175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許可証の記載内容に変更が生じた場合、書き換え交付を申請することができる。</a:t>
            </a:r>
          </a:p>
        </p:txBody>
      </p:sp>
      <p:sp>
        <p:nvSpPr>
          <p:cNvPr id="19463" name="Rectangle 7"/>
          <p:cNvSpPr>
            <a:spLocks noChangeArrowheads="1"/>
          </p:cNvSpPr>
          <p:nvPr/>
        </p:nvSpPr>
        <p:spPr bwMode="auto">
          <a:xfrm>
            <a:off x="495300" y="3390900"/>
            <a:ext cx="8229600" cy="7540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b="1"/>
              <a:t>許可証の再交付申請</a:t>
            </a:r>
          </a:p>
        </p:txBody>
      </p:sp>
      <p:sp>
        <p:nvSpPr>
          <p:cNvPr id="19464" name="Rectangle 8"/>
          <p:cNvSpPr>
            <a:spLocks noChangeArrowheads="1"/>
          </p:cNvSpPr>
          <p:nvPr/>
        </p:nvSpPr>
        <p:spPr bwMode="auto">
          <a:xfrm>
            <a:off x="473075" y="4421188"/>
            <a:ext cx="8208963"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許可証は掲示義務があるため、紛失した場合にはかならず再交付申請をする。許可証を汚損・破損させた場合にも再交付を申請することができる。</a:t>
            </a:r>
          </a:p>
        </p:txBody>
      </p:sp>
      <p:sp>
        <p:nvSpPr>
          <p:cNvPr id="19465" name="テキスト ボックス 8"/>
          <p:cNvSpPr txBox="1">
            <a:spLocks noChangeArrowheads="1"/>
          </p:cNvSpPr>
          <p:nvPr/>
        </p:nvSpPr>
        <p:spPr bwMode="auto">
          <a:xfrm>
            <a:off x="6907213" y="1317600"/>
            <a:ext cx="179070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Ⅲ-39 p185</a:t>
            </a:r>
          </a:p>
        </p:txBody>
      </p:sp>
      <p:sp>
        <p:nvSpPr>
          <p:cNvPr id="19466" name="テキスト ボックス 8"/>
          <p:cNvSpPr txBox="1">
            <a:spLocks noChangeArrowheads="1"/>
          </p:cNvSpPr>
          <p:nvPr/>
        </p:nvSpPr>
        <p:spPr bwMode="auto">
          <a:xfrm>
            <a:off x="6934200" y="4205967"/>
            <a:ext cx="17907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Ⅲ-41 p187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フッター プレースホルダー 2"/>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a:t>日本医薬品原薬工業会　法規委員会</a:t>
            </a:r>
          </a:p>
        </p:txBody>
      </p:sp>
      <p:sp>
        <p:nvSpPr>
          <p:cNvPr id="21507" name="スライド番号プレースホルダー 3"/>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3A2BBCB-905A-43AA-814C-2E7DA0200039}" type="slidenum">
              <a:rPr kumimoji="0" lang="en-US" altLang="ja-JP" sz="1200">
                <a:latin typeface="Arial Black" panose="020B0A04020102020204" pitchFamily="34" charset="0"/>
              </a:rPr>
              <a:pPr>
                <a:spcBef>
                  <a:spcPct val="0"/>
                </a:spcBef>
                <a:buClrTx/>
                <a:buSzTx/>
                <a:buFontTx/>
                <a:buNone/>
              </a:pPr>
              <a:t>9</a:t>
            </a:fld>
            <a:endParaRPr kumimoji="0" lang="en-US" altLang="ja-JP" sz="1200">
              <a:latin typeface="Arial Black" panose="020B0A04020102020204" pitchFamily="34" charset="0"/>
            </a:endParaRPr>
          </a:p>
        </p:txBody>
      </p:sp>
      <p:sp>
        <p:nvSpPr>
          <p:cNvPr id="21508" name="Rectangle 2"/>
          <p:cNvSpPr>
            <a:spLocks noGrp="1" noChangeArrowheads="1"/>
          </p:cNvSpPr>
          <p:nvPr>
            <p:ph type="title"/>
          </p:nvPr>
        </p:nvSpPr>
        <p:spPr>
          <a:xfrm>
            <a:off x="468313" y="514350"/>
            <a:ext cx="8229600" cy="754063"/>
          </a:xfrm>
          <a:solidFill>
            <a:schemeClr val="accent1"/>
          </a:solidFill>
        </p:spPr>
        <p:txBody>
          <a:bodyPr/>
          <a:lstStyle/>
          <a:p>
            <a:pPr algn="ctr" eaLnBrk="1" hangingPunct="1"/>
            <a:r>
              <a:rPr lang="ja-JP" altLang="en-US" b="1"/>
              <a:t>製造販売会社との調整</a:t>
            </a:r>
          </a:p>
        </p:txBody>
      </p:sp>
      <p:sp>
        <p:nvSpPr>
          <p:cNvPr id="21509" name="Rectangle 4"/>
          <p:cNvSpPr>
            <a:spLocks noChangeArrowheads="1"/>
          </p:cNvSpPr>
          <p:nvPr/>
        </p:nvSpPr>
        <p:spPr bwMode="auto">
          <a:xfrm>
            <a:off x="344488" y="1851025"/>
            <a:ext cx="8477250" cy="36242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600"/>
              <a:t>製造業許可更新の際には、製造するすべての原薬の直近の適合性調査結果通知書の写しを添付する。</a:t>
            </a:r>
            <a:endParaRPr lang="en-US" altLang="ja-JP" sz="2600"/>
          </a:p>
          <a:p>
            <a:pPr eaLnBrk="1" hangingPunct="1"/>
            <a:r>
              <a:rPr lang="ja-JP" altLang="en-US" sz="2600"/>
              <a:t>適合性調査を受けていない原薬がある場合には、その原薬について適合性調査を受けなければならない。</a:t>
            </a:r>
            <a:endParaRPr lang="en-US" altLang="ja-JP" sz="2600"/>
          </a:p>
          <a:p>
            <a:pPr eaLnBrk="1" hangingPunct="1"/>
            <a:r>
              <a:rPr lang="ja-JP" altLang="en-US" sz="2600"/>
              <a:t>適合性調査は承認後５年毎に製造販売業者が申請することになるが、製造業の業許可更新のタイミングに合わせて製造業者側が複数の製造販売業者の申請を一括して提出することでもよい。</a:t>
            </a:r>
            <a:endParaRPr lang="en-US" altLang="ja-JP" sz="2600"/>
          </a:p>
          <a:p>
            <a:pPr eaLnBrk="1" hangingPunct="1"/>
            <a:endParaRPr lang="ja-JP" altLang="en-US" sz="2600"/>
          </a:p>
        </p:txBody>
      </p:sp>
      <p:sp>
        <p:nvSpPr>
          <p:cNvPr id="21510" name="テキスト ボックス 8"/>
          <p:cNvSpPr txBox="1">
            <a:spLocks noChangeArrowheads="1"/>
          </p:cNvSpPr>
          <p:nvPr/>
        </p:nvSpPr>
        <p:spPr bwMode="auto">
          <a:xfrm>
            <a:off x="6907213" y="1317600"/>
            <a:ext cx="17907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pPr>
            <a:r>
              <a:rPr lang="en-US" altLang="ja-JP" sz="1600" b="1" dirty="0"/>
              <a:t>Ⅳ-13 p235</a:t>
            </a:r>
          </a:p>
        </p:txBody>
      </p:sp>
    </p:spTree>
  </p:cSld>
  <p:clrMapOvr>
    <a:masterClrMapping/>
  </p:clrMapOvr>
</p:sld>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gradFill rotWithShape="0">
          <a:gsLst>
            <a:gs pos="0">
              <a:schemeClr val="accent1"/>
            </a:gs>
            <a:gs pos="50000">
              <a:schemeClr val="bg1"/>
            </a:gs>
            <a:gs pos="100000">
              <a:schemeClr val="accent1"/>
            </a:gs>
          </a:gsLst>
          <a:lin ang="27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0E779FC25BD9D4AB2B607F995DE9607" ma:contentTypeVersion="12" ma:contentTypeDescription="新しいドキュメントを作成します。" ma:contentTypeScope="" ma:versionID="27fe8b459e6a079797775b24d1274cf3">
  <xsd:schema xmlns:xsd="http://www.w3.org/2001/XMLSchema" xmlns:xs="http://www.w3.org/2001/XMLSchema" xmlns:p="http://schemas.microsoft.com/office/2006/metadata/properties" xmlns:ns2="b68687af-ff33-4083-8db0-13cec1d1d791" xmlns:ns3="a7b7f972-7fbc-4d32-b8c6-81b8c53d7185" targetNamespace="http://schemas.microsoft.com/office/2006/metadata/properties" ma:root="true" ma:fieldsID="68ed077f3c07dd27e2cd70c8f9a4fddf" ns2:_="" ns3:_="">
    <xsd:import namespace="b68687af-ff33-4083-8db0-13cec1d1d791"/>
    <xsd:import namespace="a7b7f972-7fbc-4d32-b8c6-81b8c53d718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687af-ff33-4083-8db0-13cec1d1d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b7f972-7fbc-4d32-b8c6-81b8c53d7185"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EE9FF9-E4C8-4035-B6F2-2562B199A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687af-ff33-4083-8db0-13cec1d1d791"/>
    <ds:schemaRef ds:uri="a7b7f972-7fbc-4d32-b8c6-81b8c53d71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8261F7-B787-4230-9589-4507C8A5ADA0}">
  <ds:schemaRefs>
    <ds:schemaRef ds:uri="http://schemas.microsoft.com/sharepoint/v3/contenttype/forms"/>
  </ds:schemaRefs>
</ds:datastoreItem>
</file>

<file path=customXml/itemProps3.xml><?xml version="1.0" encoding="utf-8"?>
<ds:datastoreItem xmlns:ds="http://schemas.openxmlformats.org/officeDocument/2006/customXml" ds:itemID="{8A8B06B0-EF26-4B23-9C77-FA0CD43EA201}">
  <ds:schemaRefs>
    <ds:schemaRef ds:uri="http://schemas.microsoft.com/office/2006/metadata/properties"/>
    <ds:schemaRef ds:uri="http://purl.org/dc/terms/"/>
    <ds:schemaRef ds:uri="b68687af-ff33-4083-8db0-13cec1d1d791"/>
    <ds:schemaRef ds:uri="http://schemas.microsoft.com/office/2006/documentManagement/types"/>
    <ds:schemaRef ds:uri="a7b7f972-7fbc-4d32-b8c6-81b8c53d7185"/>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4236</TotalTime>
  <Words>1906</Words>
  <Application>Microsoft Office PowerPoint</Application>
  <PresentationFormat>画面に合わせる (4:3)</PresentationFormat>
  <Paragraphs>177</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Arial</vt:lpstr>
      <vt:lpstr>Arial Black</vt:lpstr>
      <vt:lpstr>Times New Roman</vt:lpstr>
      <vt:lpstr>Wingdings</vt:lpstr>
      <vt:lpstr>原薬工　報告</vt:lpstr>
      <vt:lpstr>製造業許可 </vt:lpstr>
      <vt:lpstr>PowerPoint プレゼンテーション</vt:lpstr>
      <vt:lpstr>許可申請時の必要書類</vt:lpstr>
      <vt:lpstr>許可申請時の必要書類</vt:lpstr>
      <vt:lpstr>責任役員</vt:lpstr>
      <vt:lpstr>製造業許可の更新手続き</vt:lpstr>
      <vt:lpstr>製造業の許可区分の追加・変更</vt:lpstr>
      <vt:lpstr>許可証の書き換え交付申請</vt:lpstr>
      <vt:lpstr>製造販売会社との調整</vt:lpstr>
    </vt:vector>
  </TitlesOfParts>
  <Company>日本医薬品原薬工業会　法規委員会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製造業許可</dc:title>
  <dc:creator>日本医薬品原薬工業会　法規委員会</dc:creator>
  <cp:lastModifiedBy>Katsura Chemical</cp:lastModifiedBy>
  <cp:revision>136</cp:revision>
  <cp:lastPrinted>2024-01-16T10:07:26Z</cp:lastPrinted>
  <dcterms:created xsi:type="dcterms:W3CDTF">2004-08-17T06:39:06Z</dcterms:created>
  <dcterms:modified xsi:type="dcterms:W3CDTF">2024-03-05T02:34:41Z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0x01010050E779FC25BD9D4AB2B607F995DE9607</vt:lpwstr>
  </property>
</Properties>
</file>