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handoutMasterIdLst>
    <p:handoutMasterId r:id="rId18"/>
  </p:handoutMasterIdLst>
  <p:sldIdLst>
    <p:sldId id="313" r:id="rId2"/>
    <p:sldId id="307" r:id="rId3"/>
    <p:sldId id="305" r:id="rId4"/>
    <p:sldId id="309" r:id="rId5"/>
    <p:sldId id="314" r:id="rId6"/>
    <p:sldId id="310" r:id="rId7"/>
    <p:sldId id="311" r:id="rId8"/>
    <p:sldId id="296" r:id="rId9"/>
    <p:sldId id="308" r:id="rId10"/>
    <p:sldId id="304" r:id="rId11"/>
    <p:sldId id="315" r:id="rId12"/>
    <p:sldId id="297" r:id="rId13"/>
    <p:sldId id="312" r:id="rId14"/>
    <p:sldId id="316" r:id="rId15"/>
    <p:sldId id="300" r:id="rId16"/>
  </p:sldIdLst>
  <p:sldSz cx="9144000" cy="6858000" type="screen4x3"/>
  <p:notesSz cx="6805613" cy="9939338"/>
  <p:defaultTextStyle>
    <a:defPPr>
      <a:defRPr lang="ja-JP"/>
    </a:defPPr>
    <a:lvl1pPr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13"/>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FF"/>
    <a:srgbClr val="FFFF99"/>
    <a:srgbClr val="FF99CC"/>
    <a:srgbClr val="FFCCFF"/>
    <a:srgbClr val="FF66CC"/>
    <a:srgbClr val="CCFFCC"/>
    <a:srgbClr val="CCFF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19" autoAdjust="0"/>
    <p:restoredTop sz="85147" autoAdjust="0"/>
  </p:normalViewPr>
  <p:slideViewPr>
    <p:cSldViewPr snapToGrid="0">
      <p:cViewPr varScale="1">
        <p:scale>
          <a:sx n="77" d="100"/>
          <a:sy n="77" d="100"/>
        </p:scale>
        <p:origin x="210" y="96"/>
      </p:cViewPr>
      <p:guideLst>
        <p:guide orient="horz" pos="2160"/>
        <p:guide pos="2880"/>
      </p:guideLst>
    </p:cSldViewPr>
  </p:slideViewPr>
  <p:outlineViewPr>
    <p:cViewPr>
      <p:scale>
        <a:sx n="33" d="100"/>
        <a:sy n="33" d="100"/>
      </p:scale>
      <p:origin x="24" y="1860"/>
    </p:cViewPr>
  </p:outlineViewPr>
  <p:notesTextViewPr>
    <p:cViewPr>
      <p:scale>
        <a:sx n="100" d="100"/>
        <a:sy n="100" d="100"/>
      </p:scale>
      <p:origin x="0" y="0"/>
    </p:cViewPr>
  </p:notesTextViewPr>
  <p:notesViewPr>
    <p:cSldViewPr snapToGrid="0">
      <p:cViewPr varScale="1">
        <p:scale>
          <a:sx n="78" d="100"/>
          <a:sy n="78" d="100"/>
        </p:scale>
        <p:origin x="-3168" y="-90"/>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1" name="Rectangle 3"/>
          <p:cNvSpPr>
            <a:spLocks noGrp="1" noChangeArrowheads="1"/>
          </p:cNvSpPr>
          <p:nvPr>
            <p:ph type="dt" sz="quarter" idx="1"/>
          </p:nvPr>
        </p:nvSpPr>
        <p:spPr bwMode="auto">
          <a:xfrm>
            <a:off x="3856038"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2" name="Rectangle 4"/>
          <p:cNvSpPr>
            <a:spLocks noGrp="1" noChangeArrowheads="1"/>
          </p:cNvSpPr>
          <p:nvPr>
            <p:ph type="ftr" sz="quarter" idx="2"/>
          </p:nvPr>
        </p:nvSpPr>
        <p:spPr bwMode="auto">
          <a:xfrm>
            <a:off x="0" y="9442450"/>
            <a:ext cx="294957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3" name="Rectangle 5"/>
          <p:cNvSpPr>
            <a:spLocks noGrp="1" noChangeArrowheads="1"/>
          </p:cNvSpPr>
          <p:nvPr>
            <p:ph type="sldNum" sz="quarter" idx="3"/>
          </p:nvPr>
        </p:nvSpPr>
        <p:spPr bwMode="auto">
          <a:xfrm>
            <a:off x="3856038" y="9442450"/>
            <a:ext cx="294957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2C49A749-8F8A-4E6B-A9F5-1D5139C57660}"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62467" name="Rectangle 3"/>
          <p:cNvSpPr>
            <a:spLocks noGrp="1" noChangeArrowheads="1"/>
          </p:cNvSpPr>
          <p:nvPr>
            <p:ph type="dt" idx="1"/>
          </p:nvPr>
        </p:nvSpPr>
        <p:spPr bwMode="auto">
          <a:xfrm>
            <a:off x="385445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Rectangle 5"/>
          <p:cNvSpPr>
            <a:spLocks noGrp="1" noChangeArrowheads="1"/>
          </p:cNvSpPr>
          <p:nvPr>
            <p:ph type="body" sz="quarter" idx="3"/>
          </p:nvPr>
        </p:nvSpPr>
        <p:spPr bwMode="auto">
          <a:xfrm>
            <a:off x="681038" y="4721225"/>
            <a:ext cx="5443537" cy="4471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2470" name="Rectangle 6"/>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62471" name="Rectangle 7"/>
          <p:cNvSpPr>
            <a:spLocks noGrp="1" noChangeArrowheads="1"/>
          </p:cNvSpPr>
          <p:nvPr>
            <p:ph type="sldNum" sz="quarter" idx="5"/>
          </p:nvPr>
        </p:nvSpPr>
        <p:spPr bwMode="auto">
          <a:xfrm>
            <a:off x="385445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B8A4F353-A9DE-4354-8ED6-82D68348D80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txBox="1">
            <a:spLocks noGrp="1" noChangeArrowheads="1"/>
          </p:cNvSpPr>
          <p:nvPr/>
        </p:nvSpPr>
        <p:spPr bwMode="auto">
          <a:xfrm>
            <a:off x="385445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0"/>
              </a:spcBef>
            </a:pPr>
            <a:fld id="{84792EE7-07AE-472A-92A2-C20955490D0B}" type="slidenum">
              <a:rPr lang="en-US" altLang="ja-JP">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この資料では、原薬等登録原簿、略してＭＦ、マスターファイルの制度に関して、</a:t>
            </a:r>
            <a:endParaRPr lang="en-US" altLang="ja-JP" dirty="0"/>
          </a:p>
          <a:p>
            <a:pPr eaLnBrk="1" hangingPunct="1"/>
            <a:endParaRPr lang="en-US" altLang="ja-JP" dirty="0"/>
          </a:p>
          <a:p>
            <a:pPr eaLnBrk="1" hangingPunct="1"/>
            <a:r>
              <a:rPr lang="ja-JP" altLang="en-US" dirty="0"/>
              <a:t>・医薬品製造販売承認申請書における</a:t>
            </a:r>
            <a:r>
              <a:rPr lang="ja-JP" altLang="en-US" dirty="0">
                <a:solidFill>
                  <a:schemeClr val="tx1"/>
                </a:solidFill>
              </a:rPr>
              <a:t>原薬の位置づけ</a:t>
            </a:r>
            <a:endParaRPr lang="en-US" altLang="ja-JP" dirty="0">
              <a:solidFill>
                <a:schemeClr val="tx1"/>
              </a:solidFill>
            </a:endParaRPr>
          </a:p>
          <a:p>
            <a:pPr eaLnBrk="1" hangingPunct="1"/>
            <a:r>
              <a:rPr lang="ja-JP" altLang="en-US" dirty="0">
                <a:solidFill>
                  <a:schemeClr val="tx1"/>
                </a:solidFill>
              </a:rPr>
              <a:t>・製造販売承認申請書とＭＦ</a:t>
            </a:r>
          </a:p>
          <a:p>
            <a:pPr eaLnBrk="1" hangingPunct="1"/>
            <a:r>
              <a:rPr lang="ja-JP" altLang="en-US" dirty="0"/>
              <a:t>・ＭＦ登録者の資格要件</a:t>
            </a:r>
          </a:p>
          <a:p>
            <a:pPr eaLnBrk="1" hangingPunct="1"/>
            <a:r>
              <a:rPr lang="ja-JP" altLang="en-US" dirty="0"/>
              <a:t>・ＭＦ登録（登録時必要書類、登録内容）</a:t>
            </a:r>
          </a:p>
          <a:p>
            <a:pPr eaLnBrk="1" hangingPunct="1"/>
            <a:r>
              <a:rPr lang="ja-JP" altLang="en-US" dirty="0"/>
              <a:t>・ＭＦ登録フロー </a:t>
            </a:r>
          </a:p>
          <a:p>
            <a:pPr eaLnBrk="1" hangingPunct="1"/>
            <a:r>
              <a:rPr lang="ja-JP" altLang="en-US" dirty="0"/>
              <a:t>・</a:t>
            </a:r>
            <a:r>
              <a:rPr lang="en-US" altLang="ja-JP" dirty="0"/>
              <a:t>MF</a:t>
            </a:r>
            <a:r>
              <a:rPr lang="ja-JP" altLang="en-US" dirty="0"/>
              <a:t>（原薬）の審査フロー </a:t>
            </a:r>
          </a:p>
          <a:p>
            <a:pPr eaLnBrk="1" hangingPunct="1"/>
            <a:r>
              <a:rPr lang="ja-JP" altLang="en-US" dirty="0"/>
              <a:t>・ＭＦの変更とその他手続き</a:t>
            </a:r>
            <a:endParaRPr lang="en-US" altLang="ja-JP" dirty="0"/>
          </a:p>
          <a:p>
            <a:pPr eaLnBrk="1" hangingPunct="1"/>
            <a:endParaRPr lang="en-US" altLang="ja-JP" dirty="0"/>
          </a:p>
          <a:p>
            <a:pPr eaLnBrk="1" hangingPunct="1"/>
            <a:r>
              <a:rPr lang="ja-JP" altLang="en-US" dirty="0"/>
              <a:t>について説明します。</a:t>
            </a:r>
            <a:endParaRPr lang="en-US" altLang="ja-JP"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スライド</a:t>
            </a:r>
            <a:r>
              <a:rPr lang="en-US" altLang="ja-JP" dirty="0"/>
              <a:t>10</a:t>
            </a:r>
            <a:r>
              <a:rPr lang="ja-JP" altLang="en-US" dirty="0"/>
              <a:t>では、登録時の必要書類について示しました。</a:t>
            </a:r>
            <a:endParaRPr lang="en-US" altLang="ja-JP" dirty="0"/>
          </a:p>
          <a:p>
            <a:pPr eaLnBrk="1" hangingPunct="1"/>
            <a:endParaRPr lang="en-US" altLang="ja-JP" dirty="0"/>
          </a:p>
          <a:p>
            <a:pPr eaLnBrk="1" hangingPunct="1"/>
            <a:r>
              <a:rPr lang="ja-JP" altLang="en-US" dirty="0"/>
              <a:t>新規登録の場合、厚生労働省のウェブサイトからダウンロード可能な医薬品等電子申請ソフトの様式</a:t>
            </a:r>
            <a:r>
              <a:rPr lang="en-US" altLang="ja-JP" dirty="0"/>
              <a:t>H01</a:t>
            </a:r>
            <a:r>
              <a:rPr lang="ja-JP" altLang="en-US" dirty="0"/>
              <a:t>のＭＦ登録申請書に必要事項を記入し、別紙ファイルに構造式等、添付資料ファイルに製造フロー流れ図、及び一変・軽微設定根拠資料を添付し作成します。</a:t>
            </a:r>
            <a:endParaRPr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t>さらに、添付資料として</a:t>
            </a:r>
            <a:r>
              <a:rPr lang="en-US" altLang="ja-JP" dirty="0"/>
              <a:t>CTD Module 3</a:t>
            </a:r>
            <a:r>
              <a:rPr lang="ja-JP" altLang="en-US" dirty="0"/>
              <a:t>形式の資料を</a:t>
            </a:r>
            <a:r>
              <a:rPr lang="ja-JP" altLang="ja-JP" dirty="0"/>
              <a:t>紙媒体及び電子媒体</a:t>
            </a:r>
            <a:r>
              <a:rPr lang="ja-JP" altLang="en-US" dirty="0"/>
              <a:t>で添付します。</a:t>
            </a:r>
            <a:endParaRPr lang="en-US" altLang="ja-JP" dirty="0"/>
          </a:p>
          <a:p>
            <a:pPr eaLnBrk="1" hangingPunct="1"/>
            <a:endParaRPr lang="en-US" altLang="ja-JP" dirty="0"/>
          </a:p>
          <a:p>
            <a:pPr eaLnBrk="1" hangingPunct="1"/>
            <a:r>
              <a:rPr lang="ja-JP" altLang="en-US" dirty="0"/>
              <a:t>また、登録後に発行されるＭＦ登録証の返信用封筒も添付します。</a:t>
            </a:r>
            <a:endParaRPr lang="en-US" altLang="ja-JP" dirty="0"/>
          </a:p>
          <a:p>
            <a:pPr eaLnBrk="1" hangingPunct="1"/>
            <a:r>
              <a:rPr lang="ja-JP" altLang="en-US" dirty="0"/>
              <a:t>必要資料の詳細につきましては、原薬取扱いの手引き中のモックアップ資料、</a:t>
            </a:r>
            <a:r>
              <a:rPr lang="en-US" altLang="ja-JP" dirty="0"/>
              <a:t>CTD</a:t>
            </a:r>
            <a:r>
              <a:rPr lang="ja-JP" altLang="en-US" dirty="0"/>
              <a:t>第</a:t>
            </a:r>
            <a:r>
              <a:rPr lang="en-US" altLang="ja-JP" dirty="0"/>
              <a:t>3</a:t>
            </a:r>
            <a:r>
              <a:rPr lang="ja-JP" altLang="en-US" dirty="0"/>
              <a:t>部記載例モックアップなどをご参照ください。</a:t>
            </a:r>
            <a:endParaRPr lang="en-US" altLang="ja-JP" dirty="0"/>
          </a:p>
          <a:p>
            <a:pPr eaLnBrk="1" hangingPunct="1"/>
            <a:endParaRPr lang="en-US" altLang="ja-JP" dirty="0"/>
          </a:p>
          <a:p>
            <a:pPr eaLnBrk="1" hangingPunct="1"/>
            <a:r>
              <a:rPr lang="ja-JP" altLang="en-US" dirty="0"/>
              <a:t>なお、近年、登録申請手続きのオンライン化が可能となりました。この場合は申請書及び添付資料は電子媒体のみで紙媒体の申請書、添付資料は不要です。詳細は原薬取扱い手引きの付録に記載のオンライン提出手続きをご確認ください。</a:t>
            </a:r>
            <a:endParaRPr lang="en-US" altLang="ja-JP" dirty="0"/>
          </a:p>
          <a:p>
            <a:pPr eaLnBrk="1" hangingPunct="1"/>
            <a:endParaRPr lang="en-US" altLang="ja-JP" dirty="0"/>
          </a:p>
        </p:txBody>
      </p:sp>
      <p:sp>
        <p:nvSpPr>
          <p:cNvPr id="2458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E085FD2-8803-49B3-A96E-D98F4AE584B8}"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ja-JP" dirty="0"/>
          </a:p>
          <a:p>
            <a:pPr eaLnBrk="1" hangingPunct="1"/>
            <a:r>
              <a:rPr lang="en-US" altLang="ja-JP" dirty="0"/>
              <a:t>MF</a:t>
            </a:r>
            <a:r>
              <a:rPr lang="ja-JP" altLang="en-US" dirty="0"/>
              <a:t>の登録内容はこのスライドに記載のとおりです。</a:t>
            </a:r>
            <a:endParaRPr lang="en-US" altLang="ja-JP" dirty="0"/>
          </a:p>
          <a:p>
            <a:pPr eaLnBrk="1" hangingPunct="1"/>
            <a:r>
              <a:rPr lang="ja-JP" altLang="en-US" dirty="0"/>
              <a:t>なお、全ての項目を記載することは必須ではありませんが、審査の効率化の観点からは、審査に必要な項目は全て含むことが推奨されています。</a:t>
            </a:r>
            <a:endParaRPr lang="en-US" altLang="ja-JP" dirty="0"/>
          </a:p>
          <a:p>
            <a:pPr eaLnBrk="1" hangingPunct="1"/>
            <a:r>
              <a:rPr lang="ja-JP" altLang="en-US" dirty="0"/>
              <a:t>記載方法等の詳細につきましても、ぜび、原薬取扱いの手引きをご参照ください。</a:t>
            </a:r>
            <a:endParaRPr lang="en-US" altLang="ja-JP" dirty="0"/>
          </a:p>
          <a:p>
            <a:pPr eaLnBrk="1" hangingPunct="1"/>
            <a:endParaRPr lang="en-US" altLang="ja-JP" dirty="0"/>
          </a:p>
        </p:txBody>
      </p:sp>
      <p:sp>
        <p:nvSpPr>
          <p:cNvPr id="2662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7D918481-376B-4BA9-95AB-361CD30A06BE}"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0526E6C-970B-4702-B336-16AF1E6B62C3}" type="slidenum">
              <a:rPr lang="en-US" altLang="ja-JP" smtClean="0">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スライド１２では、ＭＦ登録までの手続きのフローを示しました。</a:t>
            </a:r>
            <a:endParaRPr lang="en-US" altLang="ja-JP" dirty="0"/>
          </a:p>
          <a:p>
            <a:pPr eaLnBrk="1" hangingPunct="1"/>
            <a:endParaRPr lang="en-US" altLang="ja-JP" dirty="0"/>
          </a:p>
          <a:p>
            <a:pPr eaLnBrk="1" hangingPunct="1"/>
            <a:r>
              <a:rPr lang="ja-JP" altLang="en-US" dirty="0"/>
              <a:t>まず、ＭＦ登録時必要資料一式としてスライド</a:t>
            </a:r>
            <a:r>
              <a:rPr lang="en-US" altLang="ja-JP" dirty="0"/>
              <a:t>10</a:t>
            </a:r>
            <a:r>
              <a:rPr lang="ja-JP" altLang="en-US" dirty="0"/>
              <a:t>に示した登録に必要な資料を用意します。</a:t>
            </a:r>
            <a:endParaRPr lang="en-US" altLang="ja-JP" dirty="0"/>
          </a:p>
          <a:p>
            <a:pPr eaLnBrk="1" hangingPunct="1"/>
            <a:r>
              <a:rPr lang="ja-JP" altLang="en-US" dirty="0"/>
              <a:t>ＭＦ登録申請書の鑑には、代表者の押印は不要です。</a:t>
            </a:r>
            <a:endParaRPr lang="en-US" altLang="ja-JP" dirty="0"/>
          </a:p>
          <a:p>
            <a:pPr eaLnBrk="1" hangingPunct="1"/>
            <a:r>
              <a:rPr lang="ja-JP" altLang="en-US" dirty="0"/>
              <a:t>提出書類一式を準備したら、返信用封筒と共に、総合機構の受付窓口まで持参、又は、郵送にて提出します。</a:t>
            </a:r>
            <a:endParaRPr lang="en-US" altLang="ja-JP" dirty="0"/>
          </a:p>
          <a:p>
            <a:pPr eaLnBrk="1" hangingPunct="1"/>
            <a:r>
              <a:rPr lang="ja-JP" altLang="en-US" dirty="0"/>
              <a:t>なお、近年、書面による登録に代えて、新たにオンライン申請による申請手続きも可能になりました。詳細は原薬取り扱いの手引きをご参照ください。</a:t>
            </a:r>
            <a:endParaRPr lang="en-US" altLang="ja-JP" dirty="0"/>
          </a:p>
          <a:p>
            <a:pPr eaLnBrk="1" hangingPunct="1"/>
            <a:endParaRPr lang="en-US" altLang="ja-JP" dirty="0"/>
          </a:p>
          <a:p>
            <a:pPr eaLnBrk="1" hangingPunct="1"/>
            <a:r>
              <a:rPr lang="ja-JP" altLang="en-US" dirty="0"/>
              <a:t>受付では、形式的なチェックのみが行われ、必要事項及び必要書類に不備がないことが確認されます。</a:t>
            </a:r>
            <a:endParaRPr lang="en-US" altLang="ja-JP" dirty="0"/>
          </a:p>
          <a:p>
            <a:pPr eaLnBrk="1" hangingPunct="1"/>
            <a:r>
              <a:rPr lang="ja-JP" altLang="en-US" dirty="0"/>
              <a:t>確認の結果、提出書類に不備がないことが確認されると受理されます。</a:t>
            </a:r>
            <a:endParaRPr lang="en-US" altLang="ja-JP" dirty="0"/>
          </a:p>
          <a:p>
            <a:pPr eaLnBrk="1" hangingPunct="1"/>
            <a:r>
              <a:rPr lang="ja-JP" altLang="en-US" dirty="0"/>
              <a:t>受付後、ＭＦ登録申請書ごとにシステム受付番号が割り当てられ、ＦＤ申請受付票が発行されます。</a:t>
            </a:r>
            <a:endParaRPr lang="en-US" altLang="ja-JP" dirty="0"/>
          </a:p>
          <a:p>
            <a:pPr eaLnBrk="1" hangingPunct="1"/>
            <a:r>
              <a:rPr lang="ja-JP" altLang="en-US" dirty="0"/>
              <a:t>その後、１ヵ月以内にＭＦ登録番号が記載されたＭＦ登録証が発行、送付されます。</a:t>
            </a:r>
            <a:endParaRPr lang="en-US" altLang="ja-JP" dirty="0"/>
          </a:p>
          <a:p>
            <a:pPr eaLnBrk="1" hangingPunct="1"/>
            <a:r>
              <a:rPr lang="ja-JP" altLang="en-US" dirty="0"/>
              <a:t>登録されたＭＦは、数か月後、</a:t>
            </a:r>
            <a:r>
              <a:rPr lang="en-US" altLang="ja-JP" dirty="0"/>
              <a:t>PMDA</a:t>
            </a:r>
            <a:r>
              <a:rPr lang="ja-JP" altLang="en-US" dirty="0"/>
              <a:t>のウェブサイトにて公示されます。</a:t>
            </a:r>
            <a:endParaRPr lang="en-US" altLang="ja-JP" dirty="0"/>
          </a:p>
          <a:p>
            <a:pPr eaLnBrk="1" hangingPunct="1"/>
            <a:r>
              <a:rPr lang="ja-JP" altLang="en-US" dirty="0"/>
              <a:t>このようなフローにより、</a:t>
            </a:r>
            <a:r>
              <a:rPr lang="en-US" altLang="ja-JP" dirty="0"/>
              <a:t>MF</a:t>
            </a:r>
            <a:r>
              <a:rPr lang="ja-JP" altLang="en-US" dirty="0"/>
              <a:t>登録が完了します。</a:t>
            </a:r>
            <a:endParaRPr lang="en-US" altLang="ja-JP" dirty="0"/>
          </a:p>
          <a:p>
            <a:pPr eaLnBrk="1" hangingPunct="1"/>
            <a:r>
              <a:rPr lang="ja-JP" altLang="en-US" dirty="0"/>
              <a:t>なお、この登録が完了した段階では、ＭＦ記載内容の妥当性はまだ審査されたことにはなりません。</a:t>
            </a:r>
            <a:endParaRPr lang="en-US" altLang="ja-JP" sz="14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a:ln/>
        </p:spPr>
      </p:sp>
      <p:sp>
        <p:nvSpPr>
          <p:cNvPr id="3072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000" dirty="0"/>
              <a:t>スライド１３では、医薬品製造販売承認審査におけるＭＦ制度を利用した場合の原薬の審査フローについて示しました。まず、スライド１２でご説明しましたように、ＭＦの事前登録を行います。</a:t>
            </a:r>
            <a:endParaRPr lang="en-US" altLang="ja-JP" sz="1000" dirty="0"/>
          </a:p>
          <a:p>
            <a:pPr eaLnBrk="1" hangingPunct="1"/>
            <a:r>
              <a:rPr lang="ja-JP" altLang="en-US" sz="1000" dirty="0"/>
              <a:t>次に、登録したＭＦの利用に関する規定を定めたＭＦ利用契約を製造販売業者と締結します。さらに、製造販売業者に、開示パートの情報を提供します。</a:t>
            </a:r>
            <a:endParaRPr lang="en-US" altLang="ja-JP" sz="1000" dirty="0"/>
          </a:p>
          <a:p>
            <a:pPr eaLnBrk="1" hangingPunct="1"/>
            <a:r>
              <a:rPr lang="ja-JP" altLang="en-US" sz="1000" dirty="0"/>
              <a:t>製造販売業者は、ＭＦ利用許諾証のＭＦ登録番号を承認申請書に記載し、</a:t>
            </a:r>
            <a:r>
              <a:rPr lang="en-US" altLang="ja-JP" sz="1000" dirty="0"/>
              <a:t>MF</a:t>
            </a:r>
            <a:r>
              <a:rPr lang="ja-JP" altLang="en-US" sz="1000" dirty="0"/>
              <a:t>登録内容に相当する箇所を未記載の状態で承認申請資料を準備し、当局に申請します。</a:t>
            </a:r>
            <a:endParaRPr lang="en-US" altLang="ja-JP" sz="1000" dirty="0"/>
          </a:p>
          <a:p>
            <a:pPr eaLnBrk="1" hangingPunct="1"/>
            <a:r>
              <a:rPr lang="ja-JP" altLang="en-US" sz="1000" dirty="0"/>
              <a:t>引用される医薬品が先発品の場合は、申請後、当局の指示に従い、</a:t>
            </a:r>
            <a:r>
              <a:rPr lang="en-US" altLang="ja-JP" sz="1000" dirty="0"/>
              <a:t>CTD.Module2</a:t>
            </a:r>
            <a:r>
              <a:rPr lang="ja-JP" altLang="en-US" sz="1000" dirty="0"/>
              <a:t>相当の資料を提出する場合があります。</a:t>
            </a:r>
            <a:endParaRPr lang="en-US" altLang="ja-JP" sz="1000" dirty="0"/>
          </a:p>
          <a:p>
            <a:pPr eaLnBrk="1" hangingPunct="1"/>
            <a:r>
              <a:rPr lang="ja-JP" altLang="en-US" sz="1000" dirty="0"/>
              <a:t>承認審査では、ＭＦ登録者に、ＭＦ記載内容に関する照会事項がきます。期日が指定されている場合は、期日に遅れないように回答を提出します。</a:t>
            </a:r>
            <a:endParaRPr lang="en-US" altLang="ja-JP" sz="1000" dirty="0"/>
          </a:p>
          <a:p>
            <a:pPr eaLnBrk="1" hangingPunct="1"/>
            <a:r>
              <a:rPr lang="ja-JP" altLang="en-US" sz="1000" dirty="0"/>
              <a:t>また、別に製造販売業者を通じて、原薬に関する照会が来ることがあります。製造販売業業者が直接答えられない原薬の製造方法等の非開示部分に関する照会には、ＭＦ登録者から直接又は製造販売業者を通して、当局に回答することができます。</a:t>
            </a:r>
            <a:endParaRPr lang="en-US" altLang="ja-JP" sz="1000" dirty="0"/>
          </a:p>
          <a:p>
            <a:pPr eaLnBrk="1" hangingPunct="1"/>
            <a:r>
              <a:rPr lang="ja-JP" altLang="en-US" sz="1000" dirty="0"/>
              <a:t>全ての照会事項に適切に回答できると、</a:t>
            </a:r>
            <a:r>
              <a:rPr lang="en-US" altLang="ja-JP" sz="1000" dirty="0"/>
              <a:t>MF</a:t>
            </a:r>
            <a:r>
              <a:rPr lang="ja-JP" altLang="en-US" sz="1000" dirty="0"/>
              <a:t>の差換え指示の照会事項を受領します。回答内容に伴いＭＦ内容を変更する必要のある場合は、当局の指示に従い、適切にＭＦの変更手続きを行います。以上の過程を経て、登録されたＭＦの記載内容の妥当性は初めて審査を受けたことになります。承認審査では、次のステップとして、審査を受けた</a:t>
            </a:r>
            <a:r>
              <a:rPr lang="en-US" altLang="ja-JP" sz="1000" dirty="0"/>
              <a:t>MF</a:t>
            </a:r>
            <a:r>
              <a:rPr lang="ja-JP" altLang="en-US" sz="1000" dirty="0"/>
              <a:t>の記載内容に基づく製造所の</a:t>
            </a:r>
            <a:r>
              <a:rPr lang="en-US" altLang="ja-JP" sz="1000" dirty="0"/>
              <a:t>GMP</a:t>
            </a:r>
            <a:r>
              <a:rPr lang="ja-JP" altLang="en-US" sz="1000" dirty="0"/>
              <a:t>適合性調査が実施されます。詳細は、適合性調査の項、又は原薬取扱いの手引きをご参照ください。</a:t>
            </a:r>
            <a:endParaRPr lang="en-US" altLang="ja-JP" sz="1000" dirty="0"/>
          </a:p>
        </p:txBody>
      </p:sp>
      <p:sp>
        <p:nvSpPr>
          <p:cNvPr id="3072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49A0CD8-7E79-4D8D-98FC-9EC0FCC9A279}" type="slidenum">
              <a:rPr lang="en-US" altLang="ja-JP" smtClean="0">
                <a:ea typeface="ＭＳ Ｐゴシック" panose="020B0600070205080204" pitchFamily="50" charset="-128"/>
              </a:rPr>
              <a:pPr>
                <a:spcBef>
                  <a:spcPct val="0"/>
                </a:spcBef>
              </a:pPr>
              <a:t>13</a:t>
            </a:fld>
            <a:endParaRPr lang="en-US" altLang="ja-JP">
              <a:ea typeface="ＭＳ Ｐゴシック" panose="020B0600070205080204" pitchFamily="50"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9124211-84B6-42D9-AEA8-CF909661DAC7}" type="slidenum">
              <a:rPr lang="en-US" altLang="ja-JP" smtClean="0">
                <a:ea typeface="ＭＳ Ｐゴシック" panose="020B0600070205080204" pitchFamily="50" charset="-128"/>
              </a:rPr>
              <a:pPr>
                <a:spcBef>
                  <a:spcPct val="0"/>
                </a:spcBef>
              </a:pPr>
              <a:t>14</a:t>
            </a:fld>
            <a:endParaRPr lang="en-US" altLang="ja-JP">
              <a:ea typeface="ＭＳ Ｐゴシック" panose="020B0600070205080204" pitchFamily="50"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次に、ＭＦの登録事項の変更について説明します。　</a:t>
            </a:r>
            <a:endParaRPr lang="en-US" altLang="ja-JP" dirty="0"/>
          </a:p>
          <a:p>
            <a:pPr eaLnBrk="1" hangingPunct="1"/>
            <a:endParaRPr lang="en-US" altLang="ja-JP" dirty="0"/>
          </a:p>
          <a:p>
            <a:pPr eaLnBrk="1" hangingPunct="1"/>
            <a:r>
              <a:rPr lang="ja-JP" altLang="en-US" dirty="0"/>
              <a:t>Ｍ</a:t>
            </a:r>
            <a:r>
              <a:rPr lang="en-US" altLang="ja-JP" dirty="0"/>
              <a:t>F</a:t>
            </a:r>
            <a:r>
              <a:rPr lang="ja-JP" altLang="en-US" dirty="0"/>
              <a:t>登録事項の変更には、軽微変更届と変更登録申請があります。</a:t>
            </a:r>
            <a:endParaRPr lang="en-US" altLang="ja-JP" dirty="0"/>
          </a:p>
          <a:p>
            <a:pPr eaLnBrk="1" hangingPunct="1"/>
            <a:endParaRPr lang="en-US" altLang="ja-JP" dirty="0"/>
          </a:p>
          <a:p>
            <a:pPr eaLnBrk="1" hangingPunct="1"/>
            <a:r>
              <a:rPr lang="ja-JP" altLang="en-US" dirty="0"/>
              <a:t>変更内容が軽微なものは変更後</a:t>
            </a:r>
            <a:r>
              <a:rPr lang="en-US" altLang="ja-JP" dirty="0"/>
              <a:t>30</a:t>
            </a:r>
            <a:r>
              <a:rPr lang="ja-JP" altLang="en-US" dirty="0"/>
              <a:t>日以内に軽微変更届の提出で対応します。届出手続きにより、登録年月日の変更は発生しません。</a:t>
            </a:r>
            <a:endParaRPr lang="en-US" altLang="ja-JP" dirty="0"/>
          </a:p>
          <a:p>
            <a:pPr eaLnBrk="1" hangingPunct="1"/>
            <a:r>
              <a:rPr lang="ja-JP" altLang="en-US" dirty="0"/>
              <a:t>軽微変更の範囲は記載の通知に定められた、品質へ与える影響が小さいものなどです。また、通知や事務連絡等で軽微変更の事例が発出されているのでこれも参考にするとよいです。</a:t>
            </a:r>
            <a:endParaRPr lang="en-US" altLang="ja-JP" dirty="0"/>
          </a:p>
          <a:p>
            <a:pPr eaLnBrk="1" hangingPunct="1"/>
            <a:r>
              <a:rPr lang="ja-JP" altLang="en-US" dirty="0"/>
              <a:t>また、相談制度でも軽微変更の該当性を確認するために相談制度も必要に応じ利用することができます。</a:t>
            </a:r>
            <a:endParaRPr lang="en-US" altLang="ja-JP" dirty="0"/>
          </a:p>
          <a:p>
            <a:pPr eaLnBrk="1" hangingPunct="1"/>
            <a:endParaRPr lang="en-US" altLang="ja-JP" dirty="0"/>
          </a:p>
          <a:p>
            <a:pPr eaLnBrk="1" hangingPunct="1"/>
            <a:r>
              <a:rPr lang="ja-JP" altLang="en-US" dirty="0"/>
              <a:t>一方、登録内容の変更が軽微でないと判断された場合は変更登録申請が必要です。変更登録申請を行うと登録年月日に変更が生じます。</a:t>
            </a:r>
            <a:endParaRPr lang="en-US" altLang="ja-JP" dirty="0"/>
          </a:p>
          <a:p>
            <a:pPr eaLnBrk="1" hangingPunct="1"/>
            <a:r>
              <a:rPr lang="en-US" altLang="ja-JP" dirty="0"/>
              <a:t>MF</a:t>
            </a:r>
            <a:r>
              <a:rPr lang="ja-JP" altLang="en-US" dirty="0"/>
              <a:t>の変更登録に伴い、</a:t>
            </a:r>
            <a:r>
              <a:rPr lang="en-US" altLang="ja-JP" dirty="0"/>
              <a:t>MF</a:t>
            </a:r>
            <a:r>
              <a:rPr lang="ja-JP" altLang="en-US" dirty="0"/>
              <a:t>を引用している製造販売承認書は一部変更承認申請が必要になります。したがって、</a:t>
            </a:r>
            <a:r>
              <a:rPr lang="en-US" altLang="ja-JP" dirty="0"/>
              <a:t>MF</a:t>
            </a:r>
            <a:r>
              <a:rPr lang="ja-JP" altLang="en-US" dirty="0"/>
              <a:t>登録者は変更登録前に引用製剤に該当する製造販売業者に対し、事前連絡が</a:t>
            </a:r>
            <a:r>
              <a:rPr lang="ja-JP" altLang="en-US" dirty="0" err="1"/>
              <a:t>を</a:t>
            </a:r>
            <a:r>
              <a:rPr lang="ja-JP" altLang="en-US" dirty="0"/>
              <a:t>行い、密に連携を図っておく必要があります。</a:t>
            </a:r>
            <a:endParaRPr lang="en-US" altLang="ja-JP" dirty="0"/>
          </a:p>
          <a:p>
            <a:pPr eaLnBrk="1" hangingPunct="1"/>
            <a:r>
              <a:rPr lang="ja-JP" altLang="en-US" dirty="0"/>
              <a:t>なお、販売名称の変更は</a:t>
            </a:r>
            <a:r>
              <a:rPr lang="en-US" altLang="ja-JP" dirty="0"/>
              <a:t>MF</a:t>
            </a:r>
            <a:r>
              <a:rPr lang="ja-JP" altLang="en-US" dirty="0"/>
              <a:t>の変更手続きでは認められていません。この場合は新規に登録申請手続きを行う必要がありますので注意が必要です。</a:t>
            </a:r>
            <a:endParaRPr lang="en-US" altLang="ja-JP" dirty="0"/>
          </a:p>
        </p:txBody>
      </p:sp>
    </p:spTree>
    <p:extLst>
      <p:ext uri="{BB962C8B-B14F-4D97-AF65-F5344CB8AC3E}">
        <p14:creationId xmlns:p14="http://schemas.microsoft.com/office/powerpoint/2010/main" val="3370497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9124211-84B6-42D9-AEA8-CF909661DAC7}" type="slidenum">
              <a:rPr lang="en-US" altLang="ja-JP" smtClean="0">
                <a:ea typeface="ＭＳ Ｐゴシック" panose="020B0600070205080204" pitchFamily="50" charset="-128"/>
              </a:rPr>
              <a:pPr>
                <a:spcBef>
                  <a:spcPct val="0"/>
                </a:spcBef>
              </a:pPr>
              <a:t>15</a:t>
            </a:fld>
            <a:endParaRPr lang="en-US" altLang="ja-JP">
              <a:ea typeface="ＭＳ Ｐゴシック" panose="020B0600070205080204" pitchFamily="50"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最後に、その他のＭＦ管理手続きについて説明します。　</a:t>
            </a:r>
            <a:endParaRPr lang="en-US" altLang="ja-JP" dirty="0"/>
          </a:p>
          <a:p>
            <a:pPr eaLnBrk="1" hangingPunct="1"/>
            <a:endParaRPr lang="en-US" altLang="ja-JP" dirty="0"/>
          </a:p>
          <a:p>
            <a:pPr eaLnBrk="1" hangingPunct="1"/>
            <a:r>
              <a:rPr lang="ja-JP" altLang="en-US" dirty="0"/>
              <a:t>ＭＦは、他社に承継することができます。</a:t>
            </a:r>
            <a:endParaRPr lang="en-US" altLang="ja-JP" dirty="0"/>
          </a:p>
          <a:p>
            <a:pPr eaLnBrk="1" hangingPunct="1"/>
            <a:r>
              <a:rPr lang="ja-JP" altLang="en-US" dirty="0"/>
              <a:t>また、登録申請後、ＭＦ登録証の発行前に自主的に取り下げることも可能です。</a:t>
            </a:r>
            <a:endParaRPr lang="en-US" altLang="ja-JP" dirty="0"/>
          </a:p>
          <a:p>
            <a:pPr eaLnBrk="1" hangingPunct="1"/>
            <a:r>
              <a:rPr lang="ja-JP" altLang="en-US" dirty="0"/>
              <a:t>さらに、今後、使用予定のないＭＦは登録を整理することができます。</a:t>
            </a:r>
            <a:endParaRPr lang="en-US" altLang="ja-JP" dirty="0"/>
          </a:p>
          <a:p>
            <a:pPr eaLnBrk="1" hangingPunct="1"/>
            <a:r>
              <a:rPr lang="ja-JP" altLang="en-US" dirty="0"/>
              <a:t>不正な手続きにより登録されたＭＦについは抹消されることもあります。</a:t>
            </a:r>
            <a:endParaRPr lang="en-US" altLang="ja-JP" dirty="0"/>
          </a:p>
          <a:p>
            <a:pPr eaLnBrk="1" hangingPunct="1"/>
            <a:r>
              <a:rPr lang="ja-JP" altLang="en-US" dirty="0"/>
              <a:t>紛失したり、汚した際には、再交付を申請することもできます。</a:t>
            </a:r>
            <a:endParaRPr lang="en-US" altLang="ja-JP" dirty="0"/>
          </a:p>
          <a:p>
            <a:pPr eaLnBrk="1" hangingPunct="1"/>
            <a:r>
              <a:rPr lang="ja-JP" altLang="en-US" dirty="0"/>
              <a:t>近年、手続きについてはオンラインでの手続き運用もなされています。</a:t>
            </a:r>
            <a:endParaRPr lang="en-US" altLang="ja-JP" dirty="0"/>
          </a:p>
          <a:p>
            <a:pPr eaLnBrk="1" hangingPunct="1"/>
            <a:endParaRPr lang="en-US" altLang="ja-JP" dirty="0"/>
          </a:p>
          <a:p>
            <a:pPr eaLnBrk="1" hangingPunct="1"/>
            <a:r>
              <a:rPr lang="ja-JP" altLang="en-US" dirty="0"/>
              <a:t>なお、整理の際には当該ＭＦを引用してる製造販業者に確認し、ＭＦ登録者だけの判断で行わず製造販売業者との調整が必要になります。</a:t>
            </a:r>
            <a:endParaRPr lang="en-US" altLang="ja-JP" dirty="0"/>
          </a:p>
          <a:p>
            <a:pPr eaLnBrk="1" hangingPunct="1"/>
            <a:r>
              <a:rPr lang="ja-JP" altLang="en-US" dirty="0"/>
              <a:t>これらの手続きの詳細に関しましては、原薬取扱いの手引きをご利用下さい。</a:t>
            </a:r>
            <a:endParaRPr lang="en-US" altLang="ja-JP" dirty="0"/>
          </a:p>
          <a:p>
            <a:pPr eaLnBrk="1" hangingPunct="1"/>
            <a:endParaRPr lang="en-US" altLang="ja-JP" dirty="0"/>
          </a:p>
          <a:p>
            <a:pPr eaLnBrk="1" hangingPunct="1"/>
            <a:r>
              <a:rPr lang="ja-JP" altLang="en-US" dirty="0"/>
              <a:t>以上で、原薬等登録原簿（マスターファイル）制度に関しての説明を終了します。</a:t>
            </a:r>
            <a:endParaRPr lang="en-US"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 1"/>
          <p:cNvSpPr>
            <a:spLocks noGrp="1" noRot="1" noChangeAspect="1" noTextEdit="1"/>
          </p:cNvSpPr>
          <p:nvPr>
            <p:ph type="sldImg"/>
          </p:nvPr>
        </p:nvSpPr>
        <p:spPr>
          <a:ln/>
        </p:spPr>
      </p:sp>
      <p:sp>
        <p:nvSpPr>
          <p:cNvPr id="819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まず、医薬品製造販売承認制度における原薬の位置づけについて説明します。</a:t>
            </a:r>
            <a:endParaRPr lang="en-US" altLang="ja-JP" dirty="0"/>
          </a:p>
          <a:p>
            <a:pPr eaLnBrk="1" hangingPunct="1"/>
            <a:endParaRPr lang="en-US" altLang="ja-JP" dirty="0"/>
          </a:p>
          <a:p>
            <a:pPr eaLnBrk="1" hangingPunct="1"/>
            <a:r>
              <a:rPr lang="ja-JP" altLang="en-US" dirty="0"/>
              <a:t>医薬品を市場に上市、出荷するためには、厚生労働大臣の製造販売承認が必要です。</a:t>
            </a:r>
            <a:endParaRPr lang="en-US" altLang="ja-JP" dirty="0"/>
          </a:p>
          <a:p>
            <a:pPr eaLnBrk="1" hangingPunct="1"/>
            <a:endParaRPr lang="en-US" altLang="ja-JP" dirty="0"/>
          </a:p>
          <a:p>
            <a:pPr eaLnBrk="1" hangingPunct="1"/>
            <a:r>
              <a:rPr lang="ja-JP" altLang="en-US" dirty="0"/>
              <a:t>しかし、医薬品を製造するための成分である原薬（製造専用の原薬と言います）は、単独では製造販売承認の対象にはならないと定められています。</a:t>
            </a:r>
            <a:endParaRPr lang="en-US" altLang="ja-JP" dirty="0"/>
          </a:p>
        </p:txBody>
      </p:sp>
      <p:sp>
        <p:nvSpPr>
          <p:cNvPr id="819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46F26CA8-F0AA-4378-A5FE-C8B5FCA3F8DC}"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 1"/>
          <p:cNvSpPr>
            <a:spLocks noGrp="1" noRot="1" noChangeAspect="1" noTextEdit="1"/>
          </p:cNvSpPr>
          <p:nvPr>
            <p:ph type="sldImg"/>
          </p:nvPr>
        </p:nvSpPr>
        <p:spPr>
          <a:ln/>
        </p:spPr>
      </p:sp>
      <p:sp>
        <p:nvSpPr>
          <p:cNvPr id="102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原薬は、単独では製造販売承認の対象にはなりませんが、その審査では、医薬品製造販売承認申請書に医薬品の成分として記載され、承認事項の一部として審査されます。</a:t>
            </a:r>
            <a:endParaRPr lang="en-US" altLang="ja-JP" dirty="0"/>
          </a:p>
          <a:p>
            <a:pPr eaLnBrk="1" hangingPunct="1"/>
            <a:endParaRPr lang="en-US" altLang="ja-JP" dirty="0"/>
          </a:p>
          <a:p>
            <a:pPr eaLnBrk="1" hangingPunct="1"/>
            <a:r>
              <a:rPr lang="ja-JP" altLang="en-US" dirty="0"/>
              <a:t>そして、製造販売承認取得後に、製剤の承認事項の一部であることが確定します。</a:t>
            </a:r>
            <a:endParaRPr lang="en-US" altLang="ja-JP" dirty="0"/>
          </a:p>
        </p:txBody>
      </p:sp>
      <p:sp>
        <p:nvSpPr>
          <p:cNvPr id="102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43239A5B-2209-413D-B1F0-8123E291B399}"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 1"/>
          <p:cNvSpPr>
            <a:spLocks noGrp="1" noRot="1" noChangeAspect="1" noTextEdit="1"/>
          </p:cNvSpPr>
          <p:nvPr>
            <p:ph type="sldImg"/>
          </p:nvPr>
        </p:nvSpPr>
        <p:spPr>
          <a:ln/>
        </p:spPr>
      </p:sp>
      <p:sp>
        <p:nvSpPr>
          <p:cNvPr id="1229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スライド４に、医薬品製造販売承認申請書の記載項目の概要を示しました。</a:t>
            </a:r>
            <a:endParaRPr lang="en-US" altLang="ja-JP" dirty="0"/>
          </a:p>
          <a:p>
            <a:pPr eaLnBrk="1" hangingPunct="1"/>
            <a:endParaRPr lang="en-US" altLang="ja-JP" dirty="0"/>
          </a:p>
          <a:p>
            <a:pPr eaLnBrk="1" hangingPunct="1"/>
            <a:r>
              <a:rPr lang="ja-JP" altLang="en-US" dirty="0"/>
              <a:t>この項目の中で、成分及び分量又は本質欄に医薬品の成分として原薬が記載されます。</a:t>
            </a:r>
            <a:endParaRPr lang="en-US" altLang="ja-JP" dirty="0"/>
          </a:p>
          <a:p>
            <a:pPr eaLnBrk="1" hangingPunct="1"/>
            <a:r>
              <a:rPr lang="ja-JP" altLang="en-US" dirty="0"/>
              <a:t>また、製造方法欄には原薬の製造方法が含まれます。</a:t>
            </a:r>
            <a:endParaRPr lang="en-US" altLang="ja-JP" dirty="0"/>
          </a:p>
          <a:p>
            <a:pPr eaLnBrk="1" hangingPunct="1"/>
            <a:r>
              <a:rPr lang="ja-JP" altLang="en-US" dirty="0"/>
              <a:t>更に、別紙規格欄には、原薬の受入試験のための規格及び試験方法が記載されることがあります。</a:t>
            </a:r>
            <a:endParaRPr lang="en-US" altLang="ja-JP" dirty="0"/>
          </a:p>
          <a:p>
            <a:pPr eaLnBrk="1" hangingPunct="1"/>
            <a:r>
              <a:rPr lang="ja-JP" altLang="en-US" dirty="0"/>
              <a:t>これらの原薬に関する情報は、マスターファイル（ＭＦ）制度を利用することにより、事前にその内容を登録しておくことが可能です。</a:t>
            </a:r>
            <a:endParaRPr lang="en-US" altLang="ja-JP" dirty="0"/>
          </a:p>
          <a:p>
            <a:pPr eaLnBrk="1" hangingPunct="1"/>
            <a:r>
              <a:rPr lang="ja-JP" altLang="en-US" dirty="0"/>
              <a:t>登録されたＭＦの登録番号を製造販売承認書に引用することで、原薬に関する情報の記載に代えることができます。</a:t>
            </a:r>
            <a:endParaRPr lang="en-US" altLang="ja-JP" dirty="0"/>
          </a:p>
          <a:p>
            <a:pPr eaLnBrk="1" hangingPunct="1"/>
            <a:endParaRPr lang="en-US" altLang="ja-JP" dirty="0"/>
          </a:p>
          <a:p>
            <a:pPr eaLnBrk="1" hangingPunct="1"/>
            <a:r>
              <a:rPr lang="ja-JP" altLang="en-US" dirty="0"/>
              <a:t>また、製造販売承認書には、ＭＦ中に記載するものとは別に、原薬の製造所の情報も記載されます。</a:t>
            </a:r>
            <a:endParaRPr lang="en-US" altLang="ja-JP" dirty="0"/>
          </a:p>
        </p:txBody>
      </p:sp>
      <p:sp>
        <p:nvSpPr>
          <p:cNvPr id="1229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ECDFA0A5-72FE-4EDA-9355-04DAA18DF7B9}"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 1"/>
          <p:cNvSpPr>
            <a:spLocks noGrp="1" noRot="1" noChangeAspect="1" noTextEdit="1"/>
          </p:cNvSpPr>
          <p:nvPr>
            <p:ph type="sldImg"/>
          </p:nvPr>
        </p:nvSpPr>
        <p:spPr>
          <a:ln/>
        </p:spPr>
      </p:sp>
      <p:sp>
        <p:nvSpPr>
          <p:cNvPr id="1433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このスライドでは、先のスライドでふれたマスターファイル（原薬等登録原簿）制度の概要について、簡単に示しました。</a:t>
            </a:r>
            <a:endParaRPr lang="en-US" altLang="ja-JP" dirty="0"/>
          </a:p>
          <a:p>
            <a:pPr eaLnBrk="1" hangingPunct="1"/>
            <a:endParaRPr lang="en-US" altLang="ja-JP" dirty="0"/>
          </a:p>
          <a:p>
            <a:pPr eaLnBrk="1" hangingPunct="1"/>
            <a:r>
              <a:rPr lang="ja-JP" altLang="en-US" dirty="0"/>
              <a:t>マスターファイルは、製造販売承認申請者以外の者で原薬を実製造するも者が保有する製造方法等の情報を登録できます。</a:t>
            </a:r>
            <a:endParaRPr lang="en-US" altLang="ja-JP" dirty="0"/>
          </a:p>
          <a:p>
            <a:pPr eaLnBrk="1" hangingPunct="1"/>
            <a:r>
              <a:rPr lang="ja-JP" altLang="en-US" dirty="0"/>
              <a:t>製造販売承認申請書の審査者はマスターファイルの登録情報を利用し、製造販売業者を介することなく原薬情報を審査し、その審査手続きを効率化できます。</a:t>
            </a:r>
            <a:endParaRPr lang="en-US" altLang="ja-JP" dirty="0"/>
          </a:p>
          <a:p>
            <a:pPr eaLnBrk="1" hangingPunct="1"/>
            <a:r>
              <a:rPr lang="ja-JP" altLang="en-US" dirty="0"/>
              <a:t>マスターファイルは、原薬製造業者たる登録者が製造販売業者へ原薬製造情報の詳細開示を回避できるため、登録者の知財、ノウハウなどを保護します。</a:t>
            </a:r>
            <a:endParaRPr lang="en-US" altLang="ja-JP" dirty="0"/>
          </a:p>
          <a:p>
            <a:pPr eaLnBrk="1" hangingPunct="1"/>
            <a:r>
              <a:rPr lang="ja-JP" altLang="en-US" dirty="0"/>
              <a:t>また、マスターファイルの登録は任意です。</a:t>
            </a:r>
            <a:endParaRPr lang="en-US" altLang="ja-JP" dirty="0"/>
          </a:p>
          <a:p>
            <a:pPr eaLnBrk="1" hangingPunct="1"/>
            <a:endParaRPr lang="en-US" altLang="ja-JP" dirty="0"/>
          </a:p>
          <a:p>
            <a:pPr eaLnBrk="1" hangingPunct="1"/>
            <a:r>
              <a:rPr lang="ja-JP" altLang="en-US" dirty="0"/>
              <a:t>次に、これらの内容をふまえつつ、製造販売承認審査の概要を説明します。</a:t>
            </a:r>
          </a:p>
        </p:txBody>
      </p:sp>
      <p:sp>
        <p:nvSpPr>
          <p:cNvPr id="1434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36C0968-DADF-4B68-8D32-75078EED52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100" dirty="0"/>
              <a:t>スライド６、７では、製造販売承認申請書の審査の概要を示しました。</a:t>
            </a:r>
            <a:endParaRPr lang="en-US" altLang="ja-JP" sz="1100" dirty="0"/>
          </a:p>
          <a:p>
            <a:pPr eaLnBrk="1" hangingPunct="1"/>
            <a:r>
              <a:rPr lang="ja-JP" altLang="en-US" sz="1100" dirty="0"/>
              <a:t>製造販売承認審査における原薬等製造業者の情報の流れが明確になるようにしております。</a:t>
            </a:r>
            <a:endParaRPr lang="en-US" altLang="ja-JP" sz="1100" dirty="0"/>
          </a:p>
          <a:p>
            <a:pPr eaLnBrk="1" hangingPunct="1"/>
            <a:endParaRPr lang="en-US" altLang="ja-JP" sz="1100" dirty="0"/>
          </a:p>
          <a:p>
            <a:pPr eaLnBrk="1" hangingPunct="1"/>
            <a:r>
              <a:rPr lang="ja-JP" altLang="en-US" sz="1100" dirty="0"/>
              <a:t>まず、スライド６では、ＭＦを利用しない場合の</a:t>
            </a:r>
            <a:r>
              <a:rPr lang="ja-JP" altLang="en-US" sz="1100" dirty="0">
                <a:solidFill>
                  <a:srgbClr val="3366FF"/>
                </a:solidFill>
              </a:rPr>
              <a:t>承認審査の</a:t>
            </a:r>
            <a:r>
              <a:rPr lang="ja-JP" altLang="en-US" sz="1100" dirty="0"/>
              <a:t>フローをご説明します。</a:t>
            </a:r>
            <a:endParaRPr lang="en-US" altLang="ja-JP" sz="1100" dirty="0"/>
          </a:p>
          <a:p>
            <a:pPr eaLnBrk="1" hangingPunct="1"/>
            <a:endParaRPr lang="en-US" altLang="ja-JP" sz="1100" dirty="0"/>
          </a:p>
          <a:p>
            <a:pPr eaLnBrk="1" hangingPunct="1"/>
            <a:r>
              <a:rPr lang="ja-JP" altLang="en-US" sz="1100" dirty="0"/>
              <a:t>原薬等製造業者が有する製造方法等の情報は、非常に機密性の高いものであるため、他社には開示したくない場合もあります。しかし、製造販売承認申請書には、これらの情報が必要なため、製造販売承認申請資料の作成のために製造販売業者に開示しなければなりません。</a:t>
            </a:r>
            <a:endParaRPr lang="en-US" altLang="ja-JP" sz="1100" dirty="0"/>
          </a:p>
          <a:p>
            <a:pPr eaLnBrk="1" hangingPunct="1"/>
            <a:r>
              <a:rPr lang="ja-JP" altLang="en-US" sz="1100" dirty="0"/>
              <a:t>製造販売業者は、原薬製造業者から開示された情報をその他の添付資料と併せて、製造販売承認申請資料とし、審査当局に承認申請をします。</a:t>
            </a:r>
            <a:endParaRPr lang="en-US" altLang="ja-JP" sz="1100" dirty="0"/>
          </a:p>
          <a:p>
            <a:pPr eaLnBrk="1" hangingPunct="1"/>
            <a:r>
              <a:rPr lang="ja-JP" altLang="en-US" sz="1100" dirty="0"/>
              <a:t>その後、提出された資料に基づいて、審査が行われます。</a:t>
            </a:r>
            <a:endParaRPr lang="en-US" altLang="ja-JP" sz="1100" dirty="0"/>
          </a:p>
          <a:p>
            <a:pPr eaLnBrk="1" hangingPunct="1"/>
            <a:r>
              <a:rPr lang="ja-JP" altLang="en-US" sz="1100" dirty="0"/>
              <a:t>申請する医薬品の安全性・有効性・品質に関する基準をクリアできれば、製造販売承認を得ることができます。</a:t>
            </a:r>
            <a:endParaRPr lang="en-US" altLang="ja-JP" sz="1100" dirty="0"/>
          </a:p>
          <a:p>
            <a:pPr eaLnBrk="1" hangingPunct="1"/>
            <a:r>
              <a:rPr lang="ja-JP" altLang="en-US" sz="1100" dirty="0"/>
              <a:t>以上のように、ＭＦを利用しない場合、原薬製業者等は製造方法等を他社に開示するため、ノウハウが模倣されるリスクを伴います。</a:t>
            </a:r>
            <a:endParaRPr lang="en-US" altLang="ja-JP" sz="1100" dirty="0"/>
          </a:p>
          <a:p>
            <a:pPr eaLnBrk="1" hangingPunct="1"/>
            <a:r>
              <a:rPr lang="ja-JP" altLang="en-US" sz="1100" dirty="0"/>
              <a:t>また、複数の製造販売業者が原薬を利用する場合、各製造販売業者に情報を開示し、それぞれに審査を受ける必要があるため、審査上の手間もかかります。</a:t>
            </a:r>
            <a:endParaRPr lang="en-US" altLang="ja-JP" sz="1100" dirty="0"/>
          </a:p>
        </p:txBody>
      </p:sp>
      <p:sp>
        <p:nvSpPr>
          <p:cNvPr id="1638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9FCFB52-C6AD-4803-B66D-FBCABFEC62A7}"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a:ln/>
        </p:spPr>
      </p:sp>
      <p:sp>
        <p:nvSpPr>
          <p:cNvPr id="1843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100" dirty="0"/>
              <a:t>続きましてスライド７では、ＭＦを利用する場合の審査のフローをご説明します。</a:t>
            </a:r>
            <a:endParaRPr lang="en-US" altLang="ja-JP" sz="1100" dirty="0"/>
          </a:p>
          <a:p>
            <a:pPr eaLnBrk="1" hangingPunct="1"/>
            <a:endParaRPr lang="en-US" altLang="ja-JP" sz="1100" dirty="0"/>
          </a:p>
          <a:p>
            <a:pPr eaLnBrk="1" hangingPunct="1"/>
            <a:r>
              <a:rPr lang="ja-JP" altLang="en-US" sz="1100" dirty="0"/>
              <a:t>まず、原薬等の製造方法などの情報は、原薬製造業者等が事前にＭＦ登録申請を行い、当局に事前登録をおこないます。</a:t>
            </a:r>
            <a:endParaRPr lang="en-US" altLang="ja-JP" sz="1100" dirty="0"/>
          </a:p>
          <a:p>
            <a:pPr eaLnBrk="1" hangingPunct="1"/>
            <a:r>
              <a:rPr lang="ja-JP" altLang="en-US" sz="1100" dirty="0"/>
              <a:t>登録されると、ＭＦ登録証が発行され、それぞれにＭＦ登録番号が割り当てられます。</a:t>
            </a:r>
            <a:endParaRPr lang="en-US" altLang="ja-JP" sz="1100" dirty="0"/>
          </a:p>
          <a:p>
            <a:pPr eaLnBrk="1" hangingPunct="1"/>
            <a:r>
              <a:rPr lang="ja-JP" altLang="en-US" sz="1100" dirty="0"/>
              <a:t>次に、製造販売業者とＭＦ利用契約を締結します。</a:t>
            </a:r>
            <a:endParaRPr lang="en-US" altLang="ja-JP" sz="1100" dirty="0"/>
          </a:p>
          <a:p>
            <a:pPr eaLnBrk="1" hangingPunct="1"/>
            <a:r>
              <a:rPr lang="ja-JP" altLang="en-US" sz="1100" dirty="0"/>
              <a:t>製造販売承認申請の際は、ＭＦ利用する場合でも、開示パートに相当する情報は製造販売業者に提示します。</a:t>
            </a:r>
            <a:endParaRPr lang="en-US" altLang="ja-JP" sz="1100" dirty="0"/>
          </a:p>
          <a:p>
            <a:pPr eaLnBrk="1" hangingPunct="1"/>
            <a:r>
              <a:rPr lang="ja-JP" altLang="en-US" sz="1100" dirty="0"/>
              <a:t>開示パートの情報は製造方法の詳細等を含んでいないため、原薬製造業者のノウハウは保護されます。</a:t>
            </a:r>
            <a:endParaRPr lang="en-US" altLang="ja-JP" sz="1100" dirty="0"/>
          </a:p>
          <a:p>
            <a:pPr eaLnBrk="1" hangingPunct="1"/>
            <a:r>
              <a:rPr lang="ja-JP" altLang="en-US" sz="1100" dirty="0"/>
              <a:t>製造販売業者は、原薬製造業者等から提示された情報と併せて製造販売承認申請資料を作成します。</a:t>
            </a:r>
            <a:endParaRPr lang="en-US" altLang="ja-JP" sz="1100" dirty="0"/>
          </a:p>
          <a:p>
            <a:pPr eaLnBrk="1" hangingPunct="1"/>
            <a:r>
              <a:rPr lang="ja-JP" altLang="en-US" sz="1100" dirty="0"/>
              <a:t>承認審査の際、当局は、承認申請書に記載されたＭＦ登録番号に基づき、ＭＦ登録申請書の内容を参照し、併せて承認申請資料の一部として審査します。</a:t>
            </a:r>
            <a:endParaRPr lang="en-US" altLang="ja-JP" sz="1100" dirty="0"/>
          </a:p>
          <a:p>
            <a:pPr eaLnBrk="1" hangingPunct="1"/>
            <a:r>
              <a:rPr lang="ja-JP" altLang="en-US" sz="1100" dirty="0"/>
              <a:t>ＭＦを利用しない場合と同様に、申請する医薬品の有効性・安全性・品質に関する基準をクリアできれば製造販売承認を得ることができます。</a:t>
            </a:r>
            <a:endParaRPr lang="en-US" altLang="ja-JP" sz="1100" dirty="0"/>
          </a:p>
          <a:p>
            <a:pPr eaLnBrk="1" hangingPunct="1"/>
            <a:r>
              <a:rPr lang="ja-JP" altLang="en-US" sz="1100" dirty="0"/>
              <a:t>以上のように、ＭＦ制度を利用した場合、原薬の製造方法等のノウハウを他社に開示することなく、医薬品の製造販売承認を行うことができます。</a:t>
            </a:r>
            <a:endParaRPr lang="en-US" altLang="ja-JP" sz="1100" dirty="0"/>
          </a:p>
        </p:txBody>
      </p:sp>
      <p:sp>
        <p:nvSpPr>
          <p:cNvPr id="1843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737D14-B7D4-457F-8532-1AAA72E5EA3E}"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E54061B-24BD-426F-8F57-055CAE0CC668}"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続いて、以下のスライドでは、具体的な</a:t>
            </a:r>
            <a:r>
              <a:rPr lang="en-US" altLang="ja-JP" dirty="0"/>
              <a:t>MF</a:t>
            </a:r>
            <a:r>
              <a:rPr lang="ja-JP" altLang="en-US" dirty="0"/>
              <a:t>登録、審査、及び管理に関する手続きを説明します。</a:t>
            </a:r>
            <a:endParaRPr lang="en-US" altLang="ja-JP" dirty="0"/>
          </a:p>
          <a:p>
            <a:pPr eaLnBrk="1" hangingPunct="1"/>
            <a:r>
              <a:rPr lang="ja-JP" altLang="en-US" dirty="0"/>
              <a:t>スライド８では、ＭＦ登録者の資格要件についてご説明します。</a:t>
            </a:r>
            <a:endParaRPr lang="en-US" altLang="ja-JP" dirty="0"/>
          </a:p>
          <a:p>
            <a:pPr eaLnBrk="1" hangingPunct="1"/>
            <a:endParaRPr lang="en-US" altLang="ja-JP" dirty="0"/>
          </a:p>
          <a:p>
            <a:pPr eaLnBrk="1" hangingPunct="1"/>
            <a:r>
              <a:rPr lang="ja-JP" altLang="en-US" dirty="0"/>
              <a:t>ＭＦ登録者の資格要件については、医薬品医療機器法第</a:t>
            </a:r>
            <a:r>
              <a:rPr lang="en-US" altLang="ja-JP" dirty="0"/>
              <a:t>80</a:t>
            </a:r>
            <a:r>
              <a:rPr lang="ja-JP" altLang="en-US" dirty="0"/>
              <a:t>条の</a:t>
            </a:r>
            <a:r>
              <a:rPr lang="en-US" altLang="ja-JP" dirty="0"/>
              <a:t>6</a:t>
            </a:r>
            <a:r>
              <a:rPr lang="ja-JP" altLang="en-US" dirty="0"/>
              <a:t>に規定のとおり、実際に原薬を製造行為を行うものに登録資格があります。</a:t>
            </a:r>
            <a:endParaRPr lang="en-US" altLang="ja-JP" dirty="0"/>
          </a:p>
          <a:p>
            <a:pPr eaLnBrk="1" hangingPunct="1"/>
            <a:r>
              <a:rPr lang="ja-JP" altLang="en-US" dirty="0"/>
              <a:t>なお、製造業を有するものであっても、小分け、包装・表示・保管のみを行う製造業者には登録資格はありません。</a:t>
            </a:r>
            <a:endParaRPr lang="en-US" altLang="ja-JP" dirty="0"/>
          </a:p>
          <a:p>
            <a:pPr eaLnBrk="1" hangingPunct="1"/>
            <a:endParaRPr lang="en-US" altLang="ja-JP" dirty="0"/>
          </a:p>
          <a:p>
            <a:pPr eaLnBrk="1" hangingPunct="1"/>
            <a:r>
              <a:rPr lang="ja-JP" altLang="en-US" dirty="0"/>
              <a:t>また、外国において原薬等を製造するものがＭＦを登録する場合、施行規則</a:t>
            </a:r>
            <a:r>
              <a:rPr lang="en-US" altLang="ja-JP" dirty="0"/>
              <a:t>280</a:t>
            </a:r>
            <a:r>
              <a:rPr lang="ja-JP" altLang="en-US" dirty="0"/>
              <a:t>条に規定のとおり、日本国内に住所を有する者の中から原薬等国内管理人を選任し、ＭＦに関する登録及び変更手続き等の事務手続きを行わせなければなりません。</a:t>
            </a:r>
            <a:endParaRPr lang="en-US" altLang="ja-JP" dirty="0"/>
          </a:p>
          <a:p>
            <a:pPr eaLnBrk="1" hangingPunct="1"/>
            <a:endParaRPr lang="en-US" altLang="ja-JP" dirty="0"/>
          </a:p>
          <a:p>
            <a:pPr eaLnBrk="1" hangingPunct="1"/>
            <a:r>
              <a:rPr lang="ja-JP" altLang="en-US" dirty="0"/>
              <a:t>以上のように、ＭＦ登録を行う者には、国内で実際に原薬等を製造する製造業者及び外国製造業者が選任した原薬等国内管理人の</a:t>
            </a:r>
            <a:r>
              <a:rPr lang="en-US" altLang="ja-JP" dirty="0"/>
              <a:t>2</a:t>
            </a:r>
            <a:r>
              <a:rPr lang="ja-JP" altLang="en-US" dirty="0"/>
              <a:t>種類が存在します。</a:t>
            </a:r>
            <a:endParaRPr lang="en-US" altLang="ja-JP"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スライド</a:t>
            </a:r>
            <a:r>
              <a:rPr lang="en-US" altLang="ja-JP" dirty="0"/>
              <a:t>9</a:t>
            </a:r>
            <a:r>
              <a:rPr lang="ja-JP" altLang="en-US" dirty="0"/>
              <a:t>では、ＭＦ登録対象について示しております。</a:t>
            </a:r>
            <a:endParaRPr lang="en-US" altLang="ja-JP" dirty="0"/>
          </a:p>
          <a:p>
            <a:pPr eaLnBrk="1" hangingPunct="1"/>
            <a:r>
              <a:rPr lang="ja-JP" altLang="en-US" dirty="0"/>
              <a:t>登録対象は記載のとおりです。</a:t>
            </a:r>
            <a:endParaRPr lang="en-US" altLang="ja-JP" dirty="0"/>
          </a:p>
          <a:p>
            <a:pPr eaLnBrk="1" hangingPunct="1"/>
            <a:r>
              <a:rPr lang="ja-JP" altLang="en-US" dirty="0"/>
              <a:t>ただし、要指導医薬品及び一般用医薬品へのＭＦ利用については、通知により当面差し控えるよう指示がでています。</a:t>
            </a:r>
            <a:endParaRPr lang="en-US" altLang="ja-JP" dirty="0"/>
          </a:p>
        </p:txBody>
      </p:sp>
      <p:sp>
        <p:nvSpPr>
          <p:cNvPr id="2253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AC8F1400-2C6B-417B-9CE0-B64923D27CC3}"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6275" name="Rectangle 19"/>
          <p:cNvSpPr>
            <a:spLocks noGrp="1" noChangeArrowheads="1"/>
          </p:cNvSpPr>
          <p:nvPr>
            <p:ph type="ctrTitle"/>
          </p:nvPr>
        </p:nvSpPr>
        <p:spPr>
          <a:xfrm>
            <a:off x="979488" y="1247775"/>
            <a:ext cx="7173912" cy="2916238"/>
          </a:xfrm>
        </p:spPr>
        <p:txBody>
          <a:bodyPr/>
          <a:lstStyle>
            <a:lvl1pPr algn="ctr">
              <a:defRPr sz="4800"/>
            </a:lvl1pPr>
          </a:lstStyle>
          <a:p>
            <a:r>
              <a:rPr lang="ja-JP" altLang="en-US"/>
              <a:t>マスタ タイトルの書式設定</a:t>
            </a:r>
          </a:p>
        </p:txBody>
      </p:sp>
      <p:sp>
        <p:nvSpPr>
          <p:cNvPr id="3" name="Rectangle 16"/>
          <p:cNvSpPr>
            <a:spLocks noGrp="1" noChangeArrowheads="1"/>
          </p:cNvSpPr>
          <p:nvPr>
            <p:ph type="dt" sz="half" idx="10"/>
          </p:nvPr>
        </p:nvSpPr>
        <p:spPr>
          <a:xfrm>
            <a:off x="457200" y="6248400"/>
            <a:ext cx="2133600" cy="457200"/>
          </a:xfrm>
        </p:spPr>
        <p:txBody>
          <a:bodyPr/>
          <a:lstStyle>
            <a:lvl1pPr>
              <a:defRPr/>
            </a:lvl1pPr>
          </a:lstStyle>
          <a:p>
            <a:pPr>
              <a:defRPr/>
            </a:pPr>
            <a:r>
              <a:rPr lang="ja-JP" altLang="en-US"/>
              <a:t>第９回　原薬工研修・懇談会</a:t>
            </a:r>
            <a:endParaRPr lang="en-US" altLang="ja-JP"/>
          </a:p>
        </p:txBody>
      </p:sp>
      <p:sp>
        <p:nvSpPr>
          <p:cNvPr id="4" name="Rectangle 17"/>
          <p:cNvSpPr>
            <a:spLocks noGrp="1" noChangeArrowheads="1"/>
          </p:cNvSpPr>
          <p:nvPr>
            <p:ph type="ftr" sz="quarter" idx="11"/>
          </p:nvPr>
        </p:nvSpPr>
        <p:spPr/>
        <p:txBody>
          <a:bodyPr/>
          <a:lstStyle>
            <a:lvl1pPr>
              <a:defRPr/>
            </a:lvl1pPr>
          </a:lstStyle>
          <a:p>
            <a:pPr>
              <a:defRPr/>
            </a:pPr>
            <a:r>
              <a:rPr lang="en-US" altLang="ja-JP"/>
              <a:t>日本医薬品原薬工業会　法規委員会</a:t>
            </a:r>
          </a:p>
        </p:txBody>
      </p:sp>
      <p:sp>
        <p:nvSpPr>
          <p:cNvPr id="5" name="Rectangle 18"/>
          <p:cNvSpPr>
            <a:spLocks noGrp="1" noChangeArrowheads="1"/>
          </p:cNvSpPr>
          <p:nvPr>
            <p:ph type="sldNum" sz="quarter" idx="12"/>
          </p:nvPr>
        </p:nvSpPr>
        <p:spPr/>
        <p:txBody>
          <a:bodyPr/>
          <a:lstStyle>
            <a:lvl1pPr>
              <a:defRPr/>
            </a:lvl1pPr>
          </a:lstStyle>
          <a:p>
            <a:pPr>
              <a:defRPr/>
            </a:pPr>
            <a:fld id="{DE6511C8-394C-45C2-B6A7-6DB5806691F3}" type="slidenum">
              <a:rPr lang="en-US" altLang="ja-JP"/>
              <a:pPr>
                <a:defRPr/>
              </a:pPr>
              <a:t>‹#›</a:t>
            </a:fld>
            <a:endParaRPr lang="en-US" altLang="ja-JP"/>
          </a:p>
        </p:txBody>
      </p:sp>
    </p:spTree>
    <p:extLst>
      <p:ext uri="{BB962C8B-B14F-4D97-AF65-F5344CB8AC3E}">
        <p14:creationId xmlns:p14="http://schemas.microsoft.com/office/powerpoint/2010/main" val="4063538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0D9802B5-4AFD-4467-84E7-2B896CE512AC}"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845149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67213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457200"/>
            <a:ext cx="6019800" cy="567213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DBDBDAC1-FAAA-4B8D-B9FA-85D27976050C}"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637228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457200"/>
            <a:ext cx="8229600" cy="56721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pPr>
              <a:defRPr/>
            </a:pPr>
            <a:fld id="{688925E4-D98E-43B9-894B-E842431B91A1}"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45698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5CB9FFED-574C-45C1-BC6E-78E93A5676B3}"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46056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9B6F9A2D-086C-478C-A377-B115EA3B3E1B}"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485776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001FB0BD-8E18-4EAD-9DFB-BB8241555269}"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4582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8" name="Rectangle 3"/>
          <p:cNvSpPr>
            <a:spLocks noGrp="1" noChangeArrowheads="1"/>
          </p:cNvSpPr>
          <p:nvPr>
            <p:ph type="sldNum" sz="quarter" idx="11"/>
          </p:nvPr>
        </p:nvSpPr>
        <p:spPr>
          <a:ln/>
        </p:spPr>
        <p:txBody>
          <a:bodyPr/>
          <a:lstStyle>
            <a:lvl1pPr>
              <a:defRPr/>
            </a:lvl1pPr>
          </a:lstStyle>
          <a:p>
            <a:pPr>
              <a:defRPr/>
            </a:pPr>
            <a:fld id="{1DFB9F6D-039D-4577-A5E1-9EE0186985B8}" type="slidenum">
              <a:rPr lang="en-US" altLang="ja-JP"/>
              <a:pPr>
                <a:defRPr/>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779068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pPr>
              <a:defRPr/>
            </a:pPr>
            <a:fld id="{9211E815-24F7-4817-8D66-293D9FF71600}"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780704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3" name="Rectangle 3"/>
          <p:cNvSpPr>
            <a:spLocks noGrp="1" noChangeArrowheads="1"/>
          </p:cNvSpPr>
          <p:nvPr>
            <p:ph type="sldNum" sz="quarter" idx="11"/>
          </p:nvPr>
        </p:nvSpPr>
        <p:spPr>
          <a:ln/>
        </p:spPr>
        <p:txBody>
          <a:bodyPr/>
          <a:lstStyle>
            <a:lvl1pPr>
              <a:defRPr/>
            </a:lvl1pPr>
          </a:lstStyle>
          <a:p>
            <a:pPr>
              <a:defRPr/>
            </a:pPr>
            <a:fld id="{AB7FECC4-BF1D-4B08-AC7F-886CE36AE8D5}" type="slidenum">
              <a:rPr lang="en-US" altLang="ja-JP"/>
              <a:pPr>
                <a:defRPr/>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42894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315731E1-C852-4CE0-8B8E-76541135228C}"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17046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574334F9-FF66-4A1A-ACD2-B0501C13F279}"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627475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SzTx/>
              <a:buFontTx/>
              <a:buNone/>
              <a:defRPr kumimoji="0" sz="1200">
                <a:latin typeface="Arial" charset="0"/>
                <a:ea typeface="ＭＳ Ｐゴシック" charset="-128"/>
              </a:defRPr>
            </a:lvl1pPr>
          </a:lstStyle>
          <a:p>
            <a:pPr>
              <a:defRPr/>
            </a:pPr>
            <a:r>
              <a:rPr lang="en-US" altLang="ja-JP"/>
              <a:t>日本医薬品原薬工業会　法規委員会</a:t>
            </a:r>
          </a:p>
        </p:txBody>
      </p:sp>
      <p:sp>
        <p:nvSpPr>
          <p:cNvPr id="9523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200">
                <a:latin typeface="Arial Black" panose="020B0A04020102020204" pitchFamily="34" charset="0"/>
              </a:defRPr>
            </a:lvl1pPr>
          </a:lstStyle>
          <a:p>
            <a:pPr>
              <a:defRPr/>
            </a:pPr>
            <a:fld id="{7C0B7A15-656D-45D6-894D-A6C2017F4964}" type="slidenum">
              <a:rPr lang="en-US" altLang="ja-JP"/>
              <a:pPr>
                <a:defRPr/>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defRPr/>
              </a:pPr>
              <a:endParaRPr kumimoji="0" lang="ja-JP" altLang="ja-JP"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accent2"/>
                </a:solidFill>
              </a:endParaRPr>
            </a:p>
          </p:txBody>
        </p:sp>
      </p:grpSp>
      <p:sp>
        <p:nvSpPr>
          <p:cNvPr id="1029" name="Rectangle 14"/>
          <p:cNvSpPr>
            <a:spLocks noGrp="1" noChangeArrowheads="1"/>
          </p:cNvSpPr>
          <p:nvPr>
            <p:ph type="title"/>
          </p:nvPr>
        </p:nvSpPr>
        <p:spPr bwMode="auto">
          <a:xfrm>
            <a:off x="457200" y="457200"/>
            <a:ext cx="82296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p:cNvSpPr>
            <a:spLocks noGrp="1" noChangeArrowheads="1"/>
          </p:cNvSpPr>
          <p:nvPr>
            <p:ph type="body" idx="1"/>
          </p:nvPr>
        </p:nvSpPr>
        <p:spPr bwMode="auto">
          <a:xfrm>
            <a:off x="457200" y="1160463"/>
            <a:ext cx="8229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524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kumimoji="0" sz="1200">
                <a:latin typeface="Arial" charset="0"/>
                <a:ea typeface="ＭＳ Ｐゴシック" charset="-128"/>
              </a:defRPr>
            </a:lvl1pPr>
          </a:lstStyle>
          <a:p>
            <a:pPr>
              <a:defRPr/>
            </a:pPr>
            <a:r>
              <a:rPr lang="ja-JP" altLang="en-US"/>
              <a:t>第９回　原薬工研修・懇談会</a:t>
            </a:r>
            <a:endParaRPr lang="en-US" altLang="ja-JP"/>
          </a:p>
        </p:txBody>
      </p:sp>
    </p:spTree>
  </p:cSld>
  <p:clrMap bg1="lt1" tx1="dk1" bg2="lt2" tx2="dk2" accent1="accent1" accent2="accent2" accent3="accent3" accent4="accent4" accent5="accent5" accent6="accent6" hlink="hlink" folHlink="folHlink"/>
  <p:sldLayoutIdLst>
    <p:sldLayoutId id="2147483976"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Lst>
  <p:hf hdr="0" dt="0"/>
  <p:txStyles>
    <p:titleStyle>
      <a:lvl1pPr algn="l" rtl="0" eaLnBrk="0" fontAlgn="base" hangingPunct="0">
        <a:spcBef>
          <a:spcPct val="0"/>
        </a:spcBef>
        <a:spcAft>
          <a:spcPct val="0"/>
        </a:spcAft>
        <a:defRPr kumimoji="1" sz="3200">
          <a:solidFill>
            <a:schemeClr val="tx1"/>
          </a:solidFill>
          <a:latin typeface="+mj-lt"/>
          <a:ea typeface="+mj-ea"/>
          <a:cs typeface="+mj-cs"/>
        </a:defRPr>
      </a:lvl1pPr>
      <a:lvl2pPr algn="l" rtl="0" eaLnBrk="0" fontAlgn="base" hangingPunct="0">
        <a:spcBef>
          <a:spcPct val="0"/>
        </a:spcBef>
        <a:spcAft>
          <a:spcPct val="0"/>
        </a:spcAft>
        <a:defRPr kumimoji="1" sz="3200">
          <a:solidFill>
            <a:schemeClr val="tx1"/>
          </a:solidFill>
          <a:latin typeface="Arial" charset="0"/>
          <a:ea typeface="ＭＳ Ｐゴシック" charset="-128"/>
        </a:defRPr>
      </a:lvl2pPr>
      <a:lvl3pPr algn="l" rtl="0" eaLnBrk="0" fontAlgn="base" hangingPunct="0">
        <a:spcBef>
          <a:spcPct val="0"/>
        </a:spcBef>
        <a:spcAft>
          <a:spcPct val="0"/>
        </a:spcAft>
        <a:defRPr kumimoji="1" sz="3200">
          <a:solidFill>
            <a:schemeClr val="tx1"/>
          </a:solidFill>
          <a:latin typeface="Arial" charset="0"/>
          <a:ea typeface="ＭＳ Ｐゴシック" charset="-128"/>
        </a:defRPr>
      </a:lvl3pPr>
      <a:lvl4pPr algn="l" rtl="0" eaLnBrk="0" fontAlgn="base" hangingPunct="0">
        <a:spcBef>
          <a:spcPct val="0"/>
        </a:spcBef>
        <a:spcAft>
          <a:spcPct val="0"/>
        </a:spcAft>
        <a:defRPr kumimoji="1" sz="3200">
          <a:solidFill>
            <a:schemeClr val="tx1"/>
          </a:solidFill>
          <a:latin typeface="Arial" charset="0"/>
          <a:ea typeface="ＭＳ Ｐゴシック" charset="-128"/>
        </a:defRPr>
      </a:lvl4pPr>
      <a:lvl5pPr algn="l" rtl="0" eaLnBrk="0" fontAlgn="base" hangingPunct="0">
        <a:spcBef>
          <a:spcPct val="0"/>
        </a:spcBef>
        <a:spcAft>
          <a:spcPct val="0"/>
        </a:spcAft>
        <a:defRPr kumimoji="1" sz="3200">
          <a:solidFill>
            <a:schemeClr val="tx1"/>
          </a:solidFill>
          <a:latin typeface="Arial" charset="0"/>
          <a:ea typeface="ＭＳ Ｐゴシック" charset="-128"/>
        </a:defRPr>
      </a:lvl5pPr>
      <a:lvl6pPr marL="457200" algn="l" rtl="0" fontAlgn="base">
        <a:spcBef>
          <a:spcPct val="0"/>
        </a:spcBef>
        <a:spcAft>
          <a:spcPct val="0"/>
        </a:spcAft>
        <a:defRPr kumimoji="1" sz="3200">
          <a:solidFill>
            <a:schemeClr val="tx1"/>
          </a:solidFill>
          <a:latin typeface="Arial" charset="0"/>
          <a:ea typeface="ＭＳ Ｐゴシック" charset="-128"/>
        </a:defRPr>
      </a:lvl6pPr>
      <a:lvl7pPr marL="914400" algn="l" rtl="0" fontAlgn="base">
        <a:spcBef>
          <a:spcPct val="0"/>
        </a:spcBef>
        <a:spcAft>
          <a:spcPct val="0"/>
        </a:spcAft>
        <a:defRPr kumimoji="1" sz="3200">
          <a:solidFill>
            <a:schemeClr val="tx1"/>
          </a:solidFill>
          <a:latin typeface="Arial" charset="0"/>
          <a:ea typeface="ＭＳ Ｐゴシック" charset="-128"/>
        </a:defRPr>
      </a:lvl7pPr>
      <a:lvl8pPr marL="1371600" algn="l" rtl="0" fontAlgn="base">
        <a:spcBef>
          <a:spcPct val="0"/>
        </a:spcBef>
        <a:spcAft>
          <a:spcPct val="0"/>
        </a:spcAft>
        <a:defRPr kumimoji="1" sz="3200">
          <a:solidFill>
            <a:schemeClr val="tx1"/>
          </a:solidFill>
          <a:latin typeface="Arial" charset="0"/>
          <a:ea typeface="ＭＳ Ｐゴシック" charset="-128"/>
        </a:defRPr>
      </a:lvl8pPr>
      <a:lvl9pPr marL="1828800" algn="l" rtl="0" fontAlgn="base">
        <a:spcBef>
          <a:spcPct val="0"/>
        </a:spcBef>
        <a:spcAft>
          <a:spcPct val="0"/>
        </a:spcAft>
        <a:defRPr kumimoji="1" sz="3200">
          <a:solidFill>
            <a:schemeClr val="tx1"/>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8"/>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ClrTx/>
              <a:buSzTx/>
              <a:buFontTx/>
              <a:buNone/>
            </a:pPr>
            <a:fld id="{10146566-9F2E-4789-975A-6F868F5EAE20}" type="slidenum">
              <a:rPr kumimoji="0" lang="en-US" altLang="ja-JP" sz="1200">
                <a:latin typeface="+mn-lt"/>
                <a:ea typeface="+mn-ea"/>
              </a:rPr>
              <a:pPr algn="r" eaLnBrk="1" hangingPunct="1">
                <a:spcBef>
                  <a:spcPct val="0"/>
                </a:spcBef>
                <a:buClrTx/>
                <a:buSzTx/>
                <a:buFontTx/>
                <a:buNone/>
              </a:pPr>
              <a:t>1</a:t>
            </a:fld>
            <a:endParaRPr kumimoji="0" lang="en-US" altLang="ja-JP" sz="1200">
              <a:latin typeface="+mn-lt"/>
              <a:ea typeface="+mn-ea"/>
            </a:endParaRPr>
          </a:p>
        </p:txBody>
      </p:sp>
      <p:sp>
        <p:nvSpPr>
          <p:cNvPr id="5123" name="Rectangle 2"/>
          <p:cNvSpPr>
            <a:spLocks noGrp="1" noChangeArrowheads="1"/>
          </p:cNvSpPr>
          <p:nvPr>
            <p:ph type="ctrTitle" idx="4294967295"/>
          </p:nvPr>
        </p:nvSpPr>
        <p:spPr>
          <a:xfrm>
            <a:off x="935035" y="478371"/>
            <a:ext cx="7173912" cy="3411538"/>
          </a:xfrm>
          <a:solidFill>
            <a:schemeClr val="accent1"/>
          </a:solidFill>
        </p:spPr>
        <p:txBody>
          <a:bodyPr lIns="90000" tIns="46800" rIns="90000" bIns="46800"/>
          <a:lstStyle/>
          <a:p>
            <a:pPr algn="ctr" eaLnBrk="1" hangingPunct="1">
              <a:lnSpc>
                <a:spcPct val="130000"/>
              </a:lnSpc>
            </a:pPr>
            <a:r>
              <a:rPr lang="ja-JP" altLang="en-US" sz="4400" b="1" dirty="0">
                <a:latin typeface="+mn-lt"/>
                <a:ea typeface="+mn-ea"/>
              </a:rPr>
              <a:t>原薬等登録原簿</a:t>
            </a:r>
            <a:br>
              <a:rPr lang="en-US" altLang="ja-JP" sz="4400" b="1" dirty="0">
                <a:latin typeface="+mn-lt"/>
                <a:ea typeface="+mn-ea"/>
              </a:rPr>
            </a:br>
            <a:r>
              <a:rPr lang="ja-JP" altLang="en-US" b="1" dirty="0">
                <a:latin typeface="+mn-lt"/>
                <a:ea typeface="+mn-ea"/>
              </a:rPr>
              <a:t>（</a:t>
            </a:r>
            <a:r>
              <a:rPr lang="en-US" altLang="ja-JP" b="1" dirty="0">
                <a:latin typeface="+mn-lt"/>
                <a:ea typeface="+mn-ea"/>
              </a:rPr>
              <a:t>MF</a:t>
            </a:r>
            <a:r>
              <a:rPr lang="ja-JP" altLang="en-US" b="1" dirty="0">
                <a:latin typeface="+mn-lt"/>
                <a:ea typeface="+mn-ea"/>
              </a:rPr>
              <a:t>：マスターファイル）</a:t>
            </a:r>
            <a:endParaRPr lang="ja-JP" altLang="en-US" b="1" i="1" dirty="0">
              <a:latin typeface="+mn-lt"/>
              <a:ea typeface="+mn-ea"/>
            </a:endParaRPr>
          </a:p>
        </p:txBody>
      </p:sp>
      <p:sp>
        <p:nvSpPr>
          <p:cNvPr id="5124" name="フッター プレースホルダ 4"/>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kumimoji="0" lang="en-US" altLang="ja-JP" sz="1200">
                <a:latin typeface="+mn-lt"/>
                <a:ea typeface="+mn-ea"/>
              </a:rPr>
              <a:t>日本医薬品原薬工業会　法規委員会</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番号プレースホルダ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90BA519E-BCE3-4B56-ADE6-C4FD8E9D2552}" type="slidenum">
              <a:rPr kumimoji="0" lang="en-US" altLang="ja-JP" sz="1200" smtClean="0">
                <a:latin typeface="Arial Black" panose="020B0A04020102020204" pitchFamily="34" charset="0"/>
              </a:rPr>
              <a:pPr>
                <a:spcBef>
                  <a:spcPct val="0"/>
                </a:spcBef>
                <a:buClrTx/>
                <a:buSzTx/>
                <a:buFontTx/>
                <a:buNone/>
              </a:pPr>
              <a:t>10</a:t>
            </a:fld>
            <a:endParaRPr kumimoji="0" lang="en-US" altLang="ja-JP" sz="1200" dirty="0">
              <a:latin typeface="Arial Black" panose="020B0A04020102020204" pitchFamily="34" charset="0"/>
            </a:endParaRPr>
          </a:p>
        </p:txBody>
      </p:sp>
      <p:sp>
        <p:nvSpPr>
          <p:cNvPr id="23555" name="Rectangle 5"/>
          <p:cNvSpPr>
            <a:spLocks noGrp="1" noChangeArrowheads="1"/>
          </p:cNvSpPr>
          <p:nvPr>
            <p:ph type="title"/>
          </p:nvPr>
        </p:nvSpPr>
        <p:spPr>
          <a:xfrm>
            <a:off x="457200" y="471600"/>
            <a:ext cx="8229600" cy="756000"/>
          </a:xfrm>
          <a:solidFill>
            <a:schemeClr val="accent1"/>
          </a:solidFill>
        </p:spPr>
        <p:txBody>
          <a:bodyPr/>
          <a:lstStyle/>
          <a:p>
            <a:pPr algn="ctr" eaLnBrk="1" hangingPunct="1"/>
            <a:r>
              <a:rPr lang="ja-JP" altLang="en-US" b="1" dirty="0"/>
              <a:t>ＭＦ登録（登録時必要書類）</a:t>
            </a:r>
          </a:p>
        </p:txBody>
      </p:sp>
      <p:sp>
        <p:nvSpPr>
          <p:cNvPr id="7" name="コンテンツ プレースホルダ 6"/>
          <p:cNvSpPr>
            <a:spLocks noGrp="1"/>
          </p:cNvSpPr>
          <p:nvPr>
            <p:ph idx="1"/>
          </p:nvPr>
        </p:nvSpPr>
        <p:spPr>
          <a:xfrm>
            <a:off x="441325" y="1282730"/>
            <a:ext cx="8229600" cy="3076575"/>
          </a:xfrm>
        </p:spPr>
        <p:txBody>
          <a:bodyPr/>
          <a:lstStyle/>
          <a:p>
            <a:pPr eaLnBrk="1" hangingPunct="1">
              <a:lnSpc>
                <a:spcPct val="80000"/>
              </a:lnSpc>
              <a:buNone/>
              <a:defRPr/>
            </a:pPr>
            <a:r>
              <a:rPr lang="ja-JP" altLang="en-US" sz="2200" b="1" u="sng" dirty="0"/>
              <a:t>１） </a:t>
            </a:r>
            <a:r>
              <a:rPr lang="en-US" altLang="ja-JP" sz="2200" b="1" u="sng" dirty="0"/>
              <a:t>MF</a:t>
            </a:r>
            <a:r>
              <a:rPr lang="ja-JP" altLang="en-US" sz="2200" b="1" u="sng" dirty="0"/>
              <a:t>登録時必要書類</a:t>
            </a:r>
            <a:r>
              <a:rPr lang="ja-JP" altLang="en-US" sz="2200" b="1" dirty="0"/>
              <a:t> </a:t>
            </a:r>
            <a:r>
              <a:rPr lang="en-US" altLang="ja-JP" sz="1600" b="1" dirty="0"/>
              <a:t>(Ⅱ-16</a:t>
            </a:r>
            <a:r>
              <a:rPr lang="ja-JP" altLang="en-US" sz="1600" b="1" dirty="0"/>
              <a:t> </a:t>
            </a:r>
            <a:r>
              <a:rPr lang="en-US" altLang="ja-JP" sz="1600" b="1" dirty="0"/>
              <a:t>p54〜,</a:t>
            </a:r>
            <a:r>
              <a:rPr lang="ja-JP" altLang="en-US" sz="1600" b="1" dirty="0"/>
              <a:t> </a:t>
            </a:r>
            <a:r>
              <a:rPr lang="en-US" altLang="ja-JP" sz="1600" b="1" dirty="0"/>
              <a:t>Ⅱ-74 p112〜)</a:t>
            </a:r>
            <a:endParaRPr lang="ja-JP" altLang="en-US" sz="1600" b="1" dirty="0"/>
          </a:p>
          <a:p>
            <a:pPr eaLnBrk="1" hangingPunct="1">
              <a:lnSpc>
                <a:spcPct val="80000"/>
              </a:lnSpc>
              <a:defRPr/>
            </a:pPr>
            <a:r>
              <a:rPr lang="ja-JP" altLang="en-US" sz="2200" dirty="0"/>
              <a:t>様式第</a:t>
            </a:r>
            <a:r>
              <a:rPr lang="en-US" altLang="ja-JP" sz="2200" b="1" dirty="0"/>
              <a:t>120</a:t>
            </a:r>
            <a:r>
              <a:rPr lang="ja-JP" altLang="en-US" sz="2200" dirty="0"/>
              <a:t>：</a:t>
            </a:r>
            <a:endParaRPr lang="en-US" altLang="ja-JP" sz="2200" dirty="0"/>
          </a:p>
          <a:p>
            <a:pPr marL="0" indent="0" eaLnBrk="1" hangingPunct="1">
              <a:lnSpc>
                <a:spcPct val="80000"/>
              </a:lnSpc>
              <a:buFont typeface="Wingdings" panose="05000000000000000000" pitchFamily="2" charset="2"/>
              <a:buNone/>
              <a:defRPr/>
            </a:pPr>
            <a:r>
              <a:rPr lang="ja-JP" altLang="en-US" sz="2200" dirty="0"/>
              <a:t>　　ＦＤ申請の様式</a:t>
            </a:r>
            <a:r>
              <a:rPr lang="en-US" altLang="ja-JP" sz="2200" dirty="0"/>
              <a:t>H01;</a:t>
            </a:r>
            <a:r>
              <a:rPr lang="ja-JP" altLang="en-US" sz="2200" dirty="0"/>
              <a:t>原薬等登録原簿登録申請書（正副各１通）</a:t>
            </a:r>
            <a:endParaRPr lang="en-US" altLang="ja-JP" sz="2200" dirty="0"/>
          </a:p>
          <a:p>
            <a:pPr eaLnBrk="1" hangingPunct="1">
              <a:lnSpc>
                <a:spcPct val="80000"/>
              </a:lnSpc>
              <a:buFont typeface="Wingdings" panose="05000000000000000000" pitchFamily="2" charset="2"/>
              <a:buNone/>
              <a:defRPr/>
            </a:pPr>
            <a:r>
              <a:rPr lang="ja-JP" altLang="en-US" sz="2200" dirty="0"/>
              <a:t>　　　（別紙ファイル及び添付資料ファイルを添付）　</a:t>
            </a:r>
            <a:endParaRPr lang="en-US" altLang="ja-JP" sz="2200" dirty="0"/>
          </a:p>
          <a:p>
            <a:pPr eaLnBrk="1" hangingPunct="1">
              <a:lnSpc>
                <a:spcPct val="80000"/>
              </a:lnSpc>
              <a:buFont typeface="Wingdings" panose="05000000000000000000" pitchFamily="2" charset="2"/>
              <a:buNone/>
              <a:defRPr/>
            </a:pPr>
            <a:r>
              <a:rPr lang="ja-JP" altLang="en-US" sz="2200" dirty="0"/>
              <a:t>　　　（返信用封筒）</a:t>
            </a:r>
            <a:endParaRPr lang="en-US" altLang="ja-JP" sz="2200" dirty="0"/>
          </a:p>
          <a:p>
            <a:pPr eaLnBrk="1" hangingPunct="1">
              <a:lnSpc>
                <a:spcPct val="80000"/>
              </a:lnSpc>
              <a:buFont typeface="Wingdings" panose="05000000000000000000" pitchFamily="2" charset="2"/>
              <a:buNone/>
              <a:defRPr/>
            </a:pPr>
            <a:endParaRPr lang="en-US" altLang="ja-JP" sz="2200" dirty="0"/>
          </a:p>
          <a:p>
            <a:pPr eaLnBrk="1" hangingPunct="1">
              <a:lnSpc>
                <a:spcPct val="80000"/>
              </a:lnSpc>
              <a:buFont typeface="Wingdings" panose="05000000000000000000" pitchFamily="2" charset="2"/>
              <a:buNone/>
              <a:defRPr/>
            </a:pPr>
            <a:endParaRPr lang="en-US" altLang="ja-JP" sz="2200" dirty="0"/>
          </a:p>
          <a:p>
            <a:pPr eaLnBrk="1" hangingPunct="1">
              <a:lnSpc>
                <a:spcPct val="80000"/>
              </a:lnSpc>
              <a:buFont typeface="Wingdings" panose="05000000000000000000" pitchFamily="2" charset="2"/>
              <a:buNone/>
              <a:defRPr/>
            </a:pPr>
            <a:endParaRPr lang="en-US" altLang="ja-JP" sz="2200" dirty="0"/>
          </a:p>
          <a:p>
            <a:pPr eaLnBrk="1" hangingPunct="1">
              <a:lnSpc>
                <a:spcPct val="80000"/>
              </a:lnSpc>
              <a:buFont typeface="Wingdings" panose="05000000000000000000" pitchFamily="2" charset="2"/>
              <a:buNone/>
              <a:defRPr/>
            </a:pPr>
            <a:endParaRPr lang="ja-JP" altLang="en-US" sz="2200" dirty="0"/>
          </a:p>
          <a:p>
            <a:pPr eaLnBrk="1" hangingPunct="1">
              <a:lnSpc>
                <a:spcPct val="80000"/>
              </a:lnSpc>
              <a:defRPr/>
            </a:pPr>
            <a:r>
              <a:rPr lang="ja-JP" altLang="en-US" sz="2200" dirty="0"/>
              <a:t>添付資料（</a:t>
            </a:r>
            <a:r>
              <a:rPr lang="en-US" altLang="ja-JP" sz="2200" dirty="0"/>
              <a:t>CTD Module 3</a:t>
            </a:r>
            <a:r>
              <a:rPr lang="ja-JP" altLang="en-US" sz="2200" b="1" dirty="0"/>
              <a:t>形式</a:t>
            </a:r>
            <a:r>
              <a:rPr lang="ja-JP" altLang="en-US" sz="2200" dirty="0"/>
              <a:t>の資料）</a:t>
            </a:r>
            <a:r>
              <a:rPr lang="en-US" altLang="ja-JP" sz="2200" b="1" u="sng" dirty="0">
                <a:solidFill>
                  <a:srgbClr val="000000"/>
                </a:solidFill>
              </a:rPr>
              <a:t> </a:t>
            </a:r>
            <a:endParaRPr lang="en-US" altLang="ja-JP" sz="2200" b="1" dirty="0">
              <a:solidFill>
                <a:srgbClr val="FF0000"/>
              </a:solidFill>
            </a:endParaRPr>
          </a:p>
          <a:p>
            <a:pPr eaLnBrk="1" hangingPunct="1">
              <a:defRPr/>
            </a:pPr>
            <a:endParaRPr lang="ja-JP" altLang="en-US" sz="2200" dirty="0"/>
          </a:p>
        </p:txBody>
      </p:sp>
      <p:sp>
        <p:nvSpPr>
          <p:cNvPr id="23557" name="フッター プレースホルダ 5"/>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0" name="コンテンツ プレースホルダ 6"/>
          <p:cNvSpPr txBox="1">
            <a:spLocks/>
          </p:cNvSpPr>
          <p:nvPr/>
        </p:nvSpPr>
        <p:spPr bwMode="auto">
          <a:xfrm>
            <a:off x="4017963" y="4981605"/>
            <a:ext cx="45339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a:lstStyle>
          <a:p>
            <a:pPr marL="93663" indent="-80963" eaLnBrk="1" hangingPunct="1">
              <a:lnSpc>
                <a:spcPct val="80000"/>
              </a:lnSpc>
              <a:buFont typeface="Wingdings" panose="05000000000000000000" pitchFamily="2" charset="2"/>
              <a:buNone/>
              <a:defRPr/>
            </a:pPr>
            <a:r>
              <a:rPr lang="ja-JP" altLang="en-US" sz="1800" kern="0" dirty="0"/>
              <a:t>・後発医薬品の原薬に係る</a:t>
            </a:r>
            <a:r>
              <a:rPr lang="en-US" altLang="ja-JP" sz="1800" kern="0" dirty="0"/>
              <a:t>CTD</a:t>
            </a:r>
            <a:r>
              <a:rPr lang="ja-JP" altLang="en-US" sz="1800" kern="0" dirty="0"/>
              <a:t>第</a:t>
            </a:r>
            <a:r>
              <a:rPr lang="en-US" altLang="ja-JP" sz="1800" kern="0" dirty="0"/>
              <a:t>3</a:t>
            </a:r>
            <a:r>
              <a:rPr lang="ja-JP" altLang="en-US" sz="1800" kern="0" dirty="0"/>
              <a:t>部</a:t>
            </a:r>
            <a:endParaRPr lang="en-US" altLang="ja-JP" sz="1800" kern="0" dirty="0"/>
          </a:p>
          <a:p>
            <a:pPr marL="93663" indent="-80963" eaLnBrk="1" hangingPunct="1">
              <a:lnSpc>
                <a:spcPct val="80000"/>
              </a:lnSpc>
              <a:buFont typeface="Wingdings" panose="05000000000000000000" pitchFamily="2" charset="2"/>
              <a:buNone/>
              <a:defRPr/>
            </a:pPr>
            <a:r>
              <a:rPr lang="ja-JP" altLang="en-US" sz="1800" kern="0" dirty="0"/>
              <a:t>（モジュール</a:t>
            </a:r>
            <a:r>
              <a:rPr lang="en-US" altLang="ja-JP" sz="1800" kern="0" dirty="0"/>
              <a:t>3</a:t>
            </a:r>
            <a:r>
              <a:rPr lang="ja-JP" altLang="en-US" sz="1800" kern="0" dirty="0"/>
              <a:t>）記載例（モックアップ）</a:t>
            </a:r>
            <a:endParaRPr lang="en-US" altLang="ja-JP" sz="1800" kern="0" dirty="0"/>
          </a:p>
          <a:p>
            <a:pPr marL="93663" indent="-80963" eaLnBrk="1" hangingPunct="1">
              <a:lnSpc>
                <a:spcPct val="80000"/>
              </a:lnSpc>
              <a:buNone/>
              <a:defRPr/>
            </a:pPr>
            <a:r>
              <a:rPr lang="ja-JP" altLang="en-US" sz="1800" kern="0" dirty="0"/>
              <a:t>　</a:t>
            </a:r>
            <a:r>
              <a:rPr lang="en-US" altLang="ja-JP" sz="1800" kern="0" dirty="0"/>
              <a:t>R3.4.1 </a:t>
            </a:r>
            <a:r>
              <a:rPr lang="ja-JP" altLang="en-US" sz="1800" kern="0" dirty="0"/>
              <a:t>原薬工</a:t>
            </a:r>
            <a:r>
              <a:rPr lang="en-US" altLang="ja-JP" sz="1800" kern="0" dirty="0"/>
              <a:t>HP</a:t>
            </a:r>
            <a:r>
              <a:rPr lang="ja-JP" altLang="en-US" sz="1800" kern="0" dirty="0"/>
              <a:t>掲載</a:t>
            </a:r>
            <a:r>
              <a:rPr lang="ja-JP" altLang="en-US" sz="1600" b="1" kern="0" dirty="0"/>
              <a:t>（</a:t>
            </a:r>
            <a:r>
              <a:rPr lang="en-US" altLang="ja-JP" sz="1600" b="1" dirty="0"/>
              <a:t>Ⅱ</a:t>
            </a:r>
            <a:r>
              <a:rPr lang="en-US" altLang="ja-JP" sz="1600" b="1" kern="0" dirty="0"/>
              <a:t>-77 p115</a:t>
            </a:r>
            <a:r>
              <a:rPr lang="ja-JP" altLang="en-US" sz="1600" b="1" kern="0" dirty="0"/>
              <a:t>）</a:t>
            </a:r>
            <a:endParaRPr lang="en-US" altLang="ja-JP" sz="1600" b="1" kern="0" dirty="0"/>
          </a:p>
          <a:p>
            <a:pPr eaLnBrk="1" hangingPunct="1">
              <a:lnSpc>
                <a:spcPct val="80000"/>
              </a:lnSpc>
              <a:defRPr/>
            </a:pPr>
            <a:endParaRPr lang="en-US" altLang="ja-JP" sz="1800" b="1" kern="0" dirty="0"/>
          </a:p>
          <a:p>
            <a:pPr eaLnBrk="1" hangingPunct="1">
              <a:defRPr/>
            </a:pPr>
            <a:endParaRPr lang="ja-JP" altLang="en-US" sz="1800" kern="0" dirty="0"/>
          </a:p>
        </p:txBody>
      </p:sp>
      <p:sp>
        <p:nvSpPr>
          <p:cNvPr id="23562" name="右矢印 11"/>
          <p:cNvSpPr>
            <a:spLocks noChangeArrowheads="1"/>
          </p:cNvSpPr>
          <p:nvPr/>
        </p:nvSpPr>
        <p:spPr bwMode="auto">
          <a:xfrm>
            <a:off x="606425" y="2905332"/>
            <a:ext cx="3270250" cy="955675"/>
          </a:xfrm>
          <a:prstGeom prst="rightArrow">
            <a:avLst>
              <a:gd name="adj1" fmla="val 61231"/>
              <a:gd name="adj2" fmla="val 63326"/>
            </a:avLst>
          </a:prstGeom>
          <a:solidFill>
            <a:srgbClr val="FF99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600" b="1" dirty="0">
                <a:solidFill>
                  <a:srgbClr val="3366FF"/>
                </a:solidFill>
              </a:rPr>
              <a:t>登録申請書及び</a:t>
            </a:r>
            <a:r>
              <a:rPr lang="en-US" altLang="ja-JP" sz="1600" b="1" dirty="0">
                <a:solidFill>
                  <a:srgbClr val="3366FF"/>
                </a:solidFill>
              </a:rPr>
              <a:t>FD</a:t>
            </a:r>
            <a:r>
              <a:rPr lang="ja-JP" altLang="en-US" sz="1600" b="1" dirty="0">
                <a:solidFill>
                  <a:srgbClr val="3366FF"/>
                </a:solidFill>
              </a:rPr>
              <a:t>申請ソフト</a:t>
            </a:r>
            <a:endParaRPr lang="en-US" altLang="ja-JP" sz="1600" b="1" dirty="0">
              <a:solidFill>
                <a:srgbClr val="3366FF"/>
              </a:solidFill>
            </a:endParaRPr>
          </a:p>
          <a:p>
            <a:pPr eaLnBrk="1" hangingPunct="1">
              <a:lnSpc>
                <a:spcPct val="80000"/>
              </a:lnSpc>
              <a:buClrTx/>
              <a:buSzPct val="100000"/>
              <a:buFont typeface="Wingdings" panose="05000000000000000000" pitchFamily="2" charset="2"/>
              <a:buNone/>
            </a:pPr>
            <a:r>
              <a:rPr lang="ja-JP" altLang="en-US" sz="1600" b="1" dirty="0">
                <a:solidFill>
                  <a:srgbClr val="3366FF"/>
                </a:solidFill>
              </a:rPr>
              <a:t>作成、入力上の留意点は</a:t>
            </a:r>
          </a:p>
        </p:txBody>
      </p:sp>
      <p:sp>
        <p:nvSpPr>
          <p:cNvPr id="23563" name="右矢印 12"/>
          <p:cNvSpPr>
            <a:spLocks noChangeArrowheads="1"/>
          </p:cNvSpPr>
          <p:nvPr/>
        </p:nvSpPr>
        <p:spPr bwMode="auto">
          <a:xfrm>
            <a:off x="606425" y="4878595"/>
            <a:ext cx="3270250" cy="955676"/>
          </a:xfrm>
          <a:prstGeom prst="rightArrow">
            <a:avLst>
              <a:gd name="adj1" fmla="val 61231"/>
              <a:gd name="adj2" fmla="val 63326"/>
            </a:avLst>
          </a:prstGeom>
          <a:solidFill>
            <a:srgbClr val="FF99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600" b="1">
                <a:solidFill>
                  <a:srgbClr val="3366FF"/>
                </a:solidFill>
              </a:rPr>
              <a:t>添付資料（</a:t>
            </a:r>
            <a:r>
              <a:rPr lang="en-US" altLang="ja-JP" sz="1600" b="1">
                <a:solidFill>
                  <a:srgbClr val="3366FF"/>
                </a:solidFill>
              </a:rPr>
              <a:t>CTD</a:t>
            </a:r>
            <a:r>
              <a:rPr lang="ja-JP" altLang="en-US" sz="1600" b="1">
                <a:solidFill>
                  <a:srgbClr val="3366FF"/>
                </a:solidFill>
              </a:rPr>
              <a:t>　</a:t>
            </a:r>
            <a:r>
              <a:rPr lang="en-US" altLang="ja-JP" sz="1600" b="1">
                <a:solidFill>
                  <a:srgbClr val="3366FF"/>
                </a:solidFill>
              </a:rPr>
              <a:t>M3</a:t>
            </a:r>
            <a:r>
              <a:rPr lang="ja-JP" altLang="en-US" sz="1600" b="1">
                <a:solidFill>
                  <a:srgbClr val="3366FF"/>
                </a:solidFill>
              </a:rPr>
              <a:t>形式）</a:t>
            </a:r>
            <a:endParaRPr lang="en-US" altLang="ja-JP" sz="1600" b="1">
              <a:solidFill>
                <a:srgbClr val="3366FF"/>
              </a:solidFill>
            </a:endParaRPr>
          </a:p>
          <a:p>
            <a:pPr eaLnBrk="1" hangingPunct="1">
              <a:lnSpc>
                <a:spcPct val="80000"/>
              </a:lnSpc>
              <a:buClrTx/>
              <a:buSzPct val="100000"/>
              <a:buFont typeface="Wingdings" panose="05000000000000000000" pitchFamily="2" charset="2"/>
              <a:buNone/>
            </a:pPr>
            <a:r>
              <a:rPr lang="ja-JP" altLang="en-US" sz="1600" b="1">
                <a:solidFill>
                  <a:srgbClr val="3366FF"/>
                </a:solidFill>
              </a:rPr>
              <a:t>作成実務の留意点は</a:t>
            </a:r>
          </a:p>
        </p:txBody>
      </p:sp>
      <p:sp>
        <p:nvSpPr>
          <p:cNvPr id="14" name="コンテンツ プレースホルダ 6"/>
          <p:cNvSpPr txBox="1">
            <a:spLocks/>
          </p:cNvSpPr>
          <p:nvPr/>
        </p:nvSpPr>
        <p:spPr bwMode="auto">
          <a:xfrm>
            <a:off x="4041775" y="2949605"/>
            <a:ext cx="489902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a:lstStyle>
          <a:p>
            <a:pPr marL="93663" indent="-80963" eaLnBrk="1" hangingPunct="1">
              <a:lnSpc>
                <a:spcPct val="80000"/>
              </a:lnSpc>
              <a:buNone/>
              <a:defRPr/>
            </a:pPr>
            <a:r>
              <a:rPr lang="ja-JP" altLang="en-US" sz="1800" kern="0" dirty="0"/>
              <a:t>・登録申請書モックアップ</a:t>
            </a:r>
            <a:r>
              <a:rPr lang="ja-JP" altLang="en-US" sz="1600" b="1" kern="0" dirty="0"/>
              <a:t>（</a:t>
            </a:r>
            <a:r>
              <a:rPr lang="en-US" altLang="ja-JP" sz="1600" b="1" dirty="0"/>
              <a:t>Ⅱ</a:t>
            </a:r>
            <a:r>
              <a:rPr lang="en-US" altLang="ja-JP" sz="1600" b="1" kern="0" dirty="0"/>
              <a:t>-60 p98</a:t>
            </a:r>
            <a:r>
              <a:rPr lang="en-US" altLang="ja-JP" sz="1600" b="1" dirty="0"/>
              <a:t>〜</a:t>
            </a:r>
            <a:r>
              <a:rPr lang="ja-JP" altLang="en-US" sz="1600" b="1" kern="0" dirty="0"/>
              <a:t>）</a:t>
            </a:r>
            <a:endParaRPr lang="en-US" altLang="ja-JP" sz="1600" b="1" kern="0" dirty="0"/>
          </a:p>
          <a:p>
            <a:pPr marL="0" indent="0" eaLnBrk="1" hangingPunct="1">
              <a:lnSpc>
                <a:spcPct val="80000"/>
              </a:lnSpc>
              <a:buNone/>
              <a:defRPr/>
            </a:pPr>
            <a:r>
              <a:rPr lang="ja-JP" altLang="en-US" sz="1800" kern="0" dirty="0"/>
              <a:t>・</a:t>
            </a:r>
            <a:r>
              <a:rPr lang="en-US" altLang="ja-JP" sz="1800" kern="0" dirty="0"/>
              <a:t>MF</a:t>
            </a:r>
            <a:r>
              <a:rPr lang="ja-JP" altLang="en-US" sz="1800" kern="0" dirty="0"/>
              <a:t>変更登録申請書作成実務のコツ 　　　　（</a:t>
            </a:r>
            <a:r>
              <a:rPr lang="en-US" altLang="ja-JP" sz="1800" kern="0" dirty="0"/>
              <a:t>H29.6 </a:t>
            </a:r>
            <a:r>
              <a:rPr lang="ja-JP" altLang="en-US" sz="1800" kern="0" dirty="0"/>
              <a:t>原薬工法規委員会発刊）</a:t>
            </a:r>
            <a:r>
              <a:rPr lang="ja-JP" altLang="en-US" sz="1600" b="1" kern="0" dirty="0"/>
              <a:t>（</a:t>
            </a:r>
            <a:r>
              <a:rPr lang="en-US" altLang="ja-JP" sz="1600" b="1" dirty="0"/>
              <a:t>Ⅱ</a:t>
            </a:r>
            <a:r>
              <a:rPr lang="en-US" altLang="ja-JP" sz="1600" b="1" kern="0" dirty="0"/>
              <a:t>-69</a:t>
            </a:r>
            <a:r>
              <a:rPr lang="ja-JP" altLang="en-US" sz="1600" b="1" kern="0" dirty="0"/>
              <a:t> </a:t>
            </a:r>
            <a:r>
              <a:rPr lang="en-US" altLang="ja-JP" sz="1600" b="1" kern="0" dirty="0"/>
              <a:t>p107</a:t>
            </a:r>
            <a:r>
              <a:rPr lang="ja-JP" altLang="en-US" sz="1600" b="1" kern="0" dirty="0"/>
              <a:t>）</a:t>
            </a:r>
          </a:p>
        </p:txBody>
      </p:sp>
      <p:sp>
        <p:nvSpPr>
          <p:cNvPr id="15" name="テキスト ボックス 30"/>
          <p:cNvSpPr txBox="1">
            <a:spLocks noChangeArrowheads="1"/>
          </p:cNvSpPr>
          <p:nvPr/>
        </p:nvSpPr>
        <p:spPr bwMode="auto">
          <a:xfrm>
            <a:off x="726281" y="6046788"/>
            <a:ext cx="5826919"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600" b="1" u="sng" dirty="0">
                <a:solidFill>
                  <a:srgbClr val="3366FF"/>
                </a:solidFill>
              </a:rPr>
              <a:t>●</a:t>
            </a:r>
            <a:r>
              <a:rPr lang="en-US" altLang="ja-JP" sz="1600" b="1" u="sng" dirty="0">
                <a:solidFill>
                  <a:srgbClr val="3366FF"/>
                </a:solidFill>
              </a:rPr>
              <a:t> </a:t>
            </a:r>
            <a:r>
              <a:rPr lang="ja-JP" altLang="en-US" sz="1600" b="1" u="sng" dirty="0">
                <a:solidFill>
                  <a:srgbClr val="3366FF"/>
                </a:solidFill>
              </a:rPr>
              <a:t>オンライン申請も可能　⇒紙媒体不要　（付録</a:t>
            </a:r>
            <a:r>
              <a:rPr lang="en-US" altLang="ja-JP" sz="1600" b="1" u="sng" dirty="0">
                <a:solidFill>
                  <a:srgbClr val="3366FF"/>
                </a:solidFill>
              </a:rPr>
              <a:t>-11 p407~</a:t>
            </a:r>
            <a:r>
              <a:rPr lang="ja-JP" altLang="en-US" sz="1600" b="1" u="sng" dirty="0">
                <a:solidFill>
                  <a:srgbClr val="3366FF"/>
                </a:solidFill>
              </a:rPr>
              <a:t>）</a:t>
            </a:r>
          </a:p>
        </p:txBody>
      </p:sp>
      <p:sp>
        <p:nvSpPr>
          <p:cNvPr id="17" name="テキスト ボックス 10"/>
          <p:cNvSpPr txBox="1">
            <a:spLocks noChangeArrowheads="1"/>
          </p:cNvSpPr>
          <p:nvPr/>
        </p:nvSpPr>
        <p:spPr bwMode="auto">
          <a:xfrm>
            <a:off x="6125535" y="1295462"/>
            <a:ext cx="2561265"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Ⅱ-71〜72 p109〜110</a:t>
            </a:r>
            <a:endParaRPr lang="ja-JP" altLang="en-US" sz="1600" b="1"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番号プレースホルダ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06EBBB42-6AF6-4826-9513-C6329F9E01EE}" type="slidenum">
              <a:rPr kumimoji="0" lang="en-US" altLang="ja-JP" sz="1200" smtClean="0">
                <a:latin typeface="+mn-lt"/>
                <a:ea typeface="+mn-ea"/>
              </a:rPr>
              <a:pPr>
                <a:spcBef>
                  <a:spcPct val="0"/>
                </a:spcBef>
                <a:buClrTx/>
                <a:buSzTx/>
                <a:buFontTx/>
                <a:buNone/>
              </a:pPr>
              <a:t>11</a:t>
            </a:fld>
            <a:endParaRPr kumimoji="0" lang="en-US" altLang="ja-JP" sz="1200">
              <a:latin typeface="+mn-lt"/>
              <a:ea typeface="+mn-ea"/>
            </a:endParaRPr>
          </a:p>
        </p:txBody>
      </p:sp>
      <p:sp>
        <p:nvSpPr>
          <p:cNvPr id="25603" name="Rectangle 5"/>
          <p:cNvSpPr>
            <a:spLocks noGrp="1" noChangeArrowheads="1"/>
          </p:cNvSpPr>
          <p:nvPr>
            <p:ph type="title"/>
          </p:nvPr>
        </p:nvSpPr>
        <p:spPr>
          <a:xfrm>
            <a:off x="457200" y="471600"/>
            <a:ext cx="8229600" cy="756000"/>
          </a:xfrm>
          <a:solidFill>
            <a:schemeClr val="accent1"/>
          </a:solidFill>
        </p:spPr>
        <p:txBody>
          <a:bodyPr/>
          <a:lstStyle/>
          <a:p>
            <a:pPr algn="ctr" eaLnBrk="1" hangingPunct="1"/>
            <a:r>
              <a:rPr lang="en-US" altLang="ja-JP" b="1" dirty="0">
                <a:latin typeface="+mn-lt"/>
                <a:ea typeface="+mn-ea"/>
              </a:rPr>
              <a:t>MF</a:t>
            </a:r>
            <a:r>
              <a:rPr lang="ja-JP" altLang="en-US" b="1" dirty="0">
                <a:latin typeface="+mn-lt"/>
                <a:ea typeface="+mn-ea"/>
              </a:rPr>
              <a:t>登録（登録内容）</a:t>
            </a:r>
          </a:p>
        </p:txBody>
      </p:sp>
      <p:sp>
        <p:nvSpPr>
          <p:cNvPr id="25604" name="フッター プレースホルダ 5"/>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8" name="コンテンツ プレースホルダ 6"/>
          <p:cNvSpPr txBox="1">
            <a:spLocks/>
          </p:cNvSpPr>
          <p:nvPr/>
        </p:nvSpPr>
        <p:spPr bwMode="auto">
          <a:xfrm>
            <a:off x="534988" y="1405991"/>
            <a:ext cx="7931150" cy="4673600"/>
          </a:xfrm>
          <a:prstGeom prst="rect">
            <a:avLst/>
          </a:prstGeom>
          <a:noFill/>
          <a:ln w="9525">
            <a:noFill/>
            <a:miter lim="800000"/>
            <a:headEnd/>
            <a:tailEnd/>
          </a:ln>
          <a:effectLst/>
        </p:spPr>
        <p:txBody>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200" b="1" u="sng" kern="0" dirty="0">
                <a:latin typeface="+mn-lt"/>
                <a:ea typeface="+mn-ea"/>
              </a:rPr>
              <a:t>２） </a:t>
            </a:r>
            <a:r>
              <a:rPr lang="en-US" altLang="ja-JP" sz="2200" b="1" u="sng" kern="0" dirty="0">
                <a:latin typeface="+mn-lt"/>
                <a:ea typeface="+mn-ea"/>
              </a:rPr>
              <a:t>MF</a:t>
            </a:r>
            <a:r>
              <a:rPr lang="ja-JP" altLang="en-US" sz="2200" b="1" u="sng" kern="0" dirty="0">
                <a:latin typeface="+mn-lt"/>
                <a:ea typeface="+mn-ea"/>
              </a:rPr>
              <a:t>に登録できる内容 </a:t>
            </a:r>
            <a:r>
              <a:rPr lang="en-US" altLang="ja-JP" b="1" kern="0" dirty="0">
                <a:latin typeface="+mn-lt"/>
                <a:ea typeface="+mn-ea"/>
              </a:rPr>
              <a:t>(</a:t>
            </a:r>
            <a:r>
              <a:rPr lang="en-US" altLang="ja-JP" b="1" dirty="0"/>
              <a:t>Ⅱ</a:t>
            </a:r>
            <a:r>
              <a:rPr lang="en-US" altLang="ja-JP" b="1" kern="0" dirty="0">
                <a:latin typeface="+mn-lt"/>
                <a:ea typeface="+mn-ea"/>
              </a:rPr>
              <a:t>-14</a:t>
            </a:r>
            <a:r>
              <a:rPr lang="ja-JP" altLang="en-US" b="1" kern="0" dirty="0">
                <a:latin typeface="+mn-lt"/>
                <a:ea typeface="+mn-ea"/>
              </a:rPr>
              <a:t> </a:t>
            </a:r>
            <a:r>
              <a:rPr lang="en-US" altLang="ja-JP" b="1" kern="0" dirty="0">
                <a:latin typeface="+mn-lt"/>
                <a:ea typeface="+mn-ea"/>
              </a:rPr>
              <a:t>p52)</a:t>
            </a:r>
            <a:endParaRPr lang="ja-JP" altLang="en-US" b="1" kern="0" dirty="0">
              <a:solidFill>
                <a:srgbClr val="FF0000"/>
              </a:solidFill>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原薬等の名称</a:t>
            </a: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製造所の名称</a:t>
            </a: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成分及び分量又は本質に関する情報</a:t>
            </a: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製造方法、製造工程管理、品質管理試験</a:t>
            </a: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規格及び試験方法</a:t>
            </a: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安定性試験、貯蔵方法及び有効期間</a:t>
            </a: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非臨床試験（主として新添加剤）</a:t>
            </a: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安全性に関する情報</a:t>
            </a: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製造業の許可区分又は外国製造業者の認定区分</a:t>
            </a: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製造業の許可番号又は外国製造業者の認定番号及び年月日</a:t>
            </a: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原薬等国内管理人</a:t>
            </a:r>
            <a:endParaRPr lang="en-US" altLang="ja-JP" sz="2200" b="1" kern="0" dirty="0">
              <a:solidFill>
                <a:srgbClr val="FF0000"/>
              </a:solidFill>
              <a:latin typeface="+mn-lt"/>
              <a:ea typeface="+mn-ea"/>
            </a:endParaRPr>
          </a:p>
          <a:p>
            <a:pPr marL="342900" indent="-342900" eaLnBrk="1" hangingPunct="1">
              <a:spcBef>
                <a:spcPct val="20000"/>
              </a:spcBef>
              <a:buClr>
                <a:schemeClr val="bg2"/>
              </a:buClr>
              <a:buSzPct val="75000"/>
              <a:buFont typeface="Wingdings" pitchFamily="2" charset="2"/>
              <a:buNone/>
              <a:defRPr/>
            </a:pPr>
            <a:r>
              <a:rPr lang="en-US" altLang="ja-JP" sz="1800" b="1" kern="0" dirty="0">
                <a:solidFill>
                  <a:srgbClr val="FF0000"/>
                </a:solidFill>
                <a:latin typeface="+mn-lt"/>
                <a:ea typeface="+mn-ea"/>
              </a:rPr>
              <a:t>※ </a:t>
            </a:r>
            <a:r>
              <a:rPr lang="ja-JP" altLang="en-US" sz="1800" b="1" kern="0" dirty="0">
                <a:solidFill>
                  <a:srgbClr val="FF0000"/>
                </a:solidFill>
                <a:latin typeface="+mn-lt"/>
                <a:ea typeface="+mn-ea"/>
              </a:rPr>
              <a:t>全てが必須ではないが、審査の効率化の観点から、審査に必要な情報は含むことが望ましい。製造方法、規格及び試験方法は原則登録。</a:t>
            </a:r>
            <a:endParaRPr lang="en-US" altLang="ja-JP" sz="1800" b="1" kern="0" dirty="0">
              <a:solidFill>
                <a:srgbClr val="FF0000"/>
              </a:solidFill>
              <a:latin typeface="+mn-lt"/>
              <a:ea typeface="+mn-ea"/>
            </a:endParaRPr>
          </a:p>
          <a:p>
            <a:pPr marL="342900" indent="-342900" eaLnBrk="1" hangingPunct="1">
              <a:spcBef>
                <a:spcPct val="20000"/>
              </a:spcBef>
              <a:buClr>
                <a:schemeClr val="bg2"/>
              </a:buClr>
              <a:buSzPct val="75000"/>
              <a:buFont typeface="Wingdings" pitchFamily="2" charset="2"/>
              <a:buChar char="n"/>
              <a:defRPr/>
            </a:pPr>
            <a:endParaRPr lang="ja-JP" altLang="en-US" sz="2200" kern="0" dirty="0">
              <a:latin typeface="+mn-lt"/>
              <a:ea typeface="+mn-ea"/>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E030C47F-B8A4-4373-B489-AA66E14D6152}" type="slidenum">
              <a:rPr kumimoji="0" lang="en-US" altLang="ja-JP" sz="1200" smtClean="0">
                <a:latin typeface="+mn-lt"/>
                <a:ea typeface="+mn-ea"/>
              </a:rPr>
              <a:pPr>
                <a:spcBef>
                  <a:spcPct val="0"/>
                </a:spcBef>
                <a:buClrTx/>
                <a:buSzTx/>
                <a:buFontTx/>
                <a:buNone/>
              </a:pPr>
              <a:t>12</a:t>
            </a:fld>
            <a:endParaRPr kumimoji="0" lang="en-US" altLang="ja-JP" sz="1200">
              <a:latin typeface="+mn-lt"/>
              <a:ea typeface="+mn-ea"/>
            </a:endParaRPr>
          </a:p>
        </p:txBody>
      </p:sp>
      <p:sp>
        <p:nvSpPr>
          <p:cNvPr id="27653" name="Rectangle 9"/>
          <p:cNvSpPr>
            <a:spLocks noChangeArrowheads="1"/>
          </p:cNvSpPr>
          <p:nvPr/>
        </p:nvSpPr>
        <p:spPr bwMode="auto">
          <a:xfrm>
            <a:off x="457200" y="471600"/>
            <a:ext cx="8220075" cy="756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b="1" dirty="0">
                <a:latin typeface="+mn-lt"/>
                <a:ea typeface="+mn-ea"/>
              </a:rPr>
              <a:t>MF</a:t>
            </a:r>
            <a:r>
              <a:rPr lang="ja-JP" altLang="en-US" b="1" dirty="0">
                <a:latin typeface="+mn-lt"/>
                <a:ea typeface="+mn-ea"/>
              </a:rPr>
              <a:t>登録フロー</a:t>
            </a:r>
            <a:r>
              <a:rPr lang="ja-JP" altLang="en-US" sz="2400" b="1" dirty="0">
                <a:latin typeface="+mn-lt"/>
                <a:ea typeface="+mn-ea"/>
              </a:rPr>
              <a:t> </a:t>
            </a:r>
          </a:p>
        </p:txBody>
      </p:sp>
      <p:sp>
        <p:nvSpPr>
          <p:cNvPr id="27663" name="テキスト ボックス 30"/>
          <p:cNvSpPr txBox="1">
            <a:spLocks noChangeArrowheads="1"/>
          </p:cNvSpPr>
          <p:nvPr/>
        </p:nvSpPr>
        <p:spPr bwMode="auto">
          <a:xfrm>
            <a:off x="858044" y="6039485"/>
            <a:ext cx="742791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ja-JP" altLang="en-US" sz="1600" b="1" u="sng" dirty="0">
                <a:solidFill>
                  <a:srgbClr val="FF0000"/>
                </a:solidFill>
                <a:latin typeface="+mn-lt"/>
                <a:ea typeface="+mn-ea"/>
              </a:rPr>
              <a:t>登録証が発行された段階では</a:t>
            </a:r>
            <a:r>
              <a:rPr lang="en-US" altLang="ja-JP" sz="1600" b="1" u="sng" dirty="0">
                <a:solidFill>
                  <a:srgbClr val="FF0000"/>
                </a:solidFill>
                <a:latin typeface="+mn-lt"/>
                <a:ea typeface="+mn-ea"/>
              </a:rPr>
              <a:t>MF</a:t>
            </a:r>
            <a:r>
              <a:rPr lang="ja-JP" altLang="en-US" sz="1600" b="1" u="sng" dirty="0">
                <a:solidFill>
                  <a:srgbClr val="FF0000"/>
                </a:solidFill>
                <a:latin typeface="+mn-lt"/>
                <a:ea typeface="+mn-ea"/>
              </a:rPr>
              <a:t>記載内容の妥当性はまだ審査されていない</a:t>
            </a:r>
          </a:p>
        </p:txBody>
      </p:sp>
      <p:sp>
        <p:nvSpPr>
          <p:cNvPr id="27664" name="フッター プレースホルダ 32"/>
          <p:cNvSpPr>
            <a:spLocks noGrp="1"/>
          </p:cNvSpPr>
          <p:nvPr>
            <p:ph type="ftr" sz="quarter" idx="10"/>
          </p:nvPr>
        </p:nvSpPr>
        <p:spPr>
          <a:xfrm>
            <a:off x="3124200" y="64008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err="1">
                <a:latin typeface="+mn-lt"/>
                <a:ea typeface="+mn-ea"/>
              </a:rPr>
              <a:t>日本医薬品原薬工業会</a:t>
            </a:r>
            <a:r>
              <a:rPr kumimoji="0" lang="en-US" altLang="ja-JP" sz="1200" dirty="0">
                <a:latin typeface="+mn-lt"/>
                <a:ea typeface="+mn-ea"/>
              </a:rPr>
              <a:t>　</a:t>
            </a:r>
            <a:r>
              <a:rPr kumimoji="0" lang="en-US" altLang="ja-JP" sz="1200" dirty="0" err="1">
                <a:latin typeface="+mn-lt"/>
                <a:ea typeface="+mn-ea"/>
              </a:rPr>
              <a:t>法規委員会</a:t>
            </a:r>
            <a:endParaRPr kumimoji="0" lang="en-US" altLang="ja-JP" sz="1200" dirty="0">
              <a:latin typeface="+mn-lt"/>
              <a:ea typeface="+mn-ea"/>
            </a:endParaRPr>
          </a:p>
        </p:txBody>
      </p:sp>
      <p:sp>
        <p:nvSpPr>
          <p:cNvPr id="27668" name="テキスト ボックス 43"/>
          <p:cNvSpPr txBox="1">
            <a:spLocks noChangeArrowheads="1"/>
          </p:cNvSpPr>
          <p:nvPr/>
        </p:nvSpPr>
        <p:spPr bwMode="auto">
          <a:xfrm>
            <a:off x="5656522" y="1317600"/>
            <a:ext cx="3020754"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Ⅱ</a:t>
            </a:r>
            <a:r>
              <a:rPr lang="en-US" altLang="ja-JP" sz="1600" b="1" dirty="0">
                <a:latin typeface="+mn-lt"/>
                <a:ea typeface="+mn-ea"/>
              </a:rPr>
              <a:t>-14</a:t>
            </a:r>
            <a:r>
              <a:rPr lang="en-US" altLang="ja-JP" sz="1600" b="1" dirty="0"/>
              <a:t>〜20 </a:t>
            </a:r>
            <a:r>
              <a:rPr lang="en-US" altLang="ja-JP" sz="1600" b="1" dirty="0">
                <a:latin typeface="+mn-lt"/>
                <a:ea typeface="+mn-ea"/>
              </a:rPr>
              <a:t>p52</a:t>
            </a:r>
            <a:r>
              <a:rPr lang="en-US" altLang="ja-JP" sz="1600" b="1" dirty="0"/>
              <a:t>〜</a:t>
            </a:r>
            <a:r>
              <a:rPr lang="en-US" altLang="ja-JP" sz="1600" b="1" dirty="0">
                <a:latin typeface="+mn-lt"/>
                <a:ea typeface="+mn-ea"/>
              </a:rPr>
              <a:t>58 </a:t>
            </a:r>
            <a:endParaRPr lang="ja-JP" altLang="en-US" sz="1600" b="1" dirty="0">
              <a:latin typeface="+mn-lt"/>
              <a:ea typeface="+mn-ea"/>
            </a:endParaRPr>
          </a:p>
        </p:txBody>
      </p:sp>
      <p:grpSp>
        <p:nvGrpSpPr>
          <p:cNvPr id="4" name="グループ化 3"/>
          <p:cNvGrpSpPr/>
          <p:nvPr/>
        </p:nvGrpSpPr>
        <p:grpSpPr>
          <a:xfrm>
            <a:off x="835025" y="1832928"/>
            <a:ext cx="7473950" cy="4183062"/>
            <a:chOff x="777875" y="1512888"/>
            <a:chExt cx="7473950" cy="4183062"/>
          </a:xfrm>
        </p:grpSpPr>
        <p:sp>
          <p:nvSpPr>
            <p:cNvPr id="27650" name="AutoShape 6"/>
            <p:cNvSpPr>
              <a:spLocks noChangeArrowheads="1"/>
            </p:cNvSpPr>
            <p:nvPr/>
          </p:nvSpPr>
          <p:spPr bwMode="auto">
            <a:xfrm>
              <a:off x="777875" y="1746250"/>
              <a:ext cx="2160588" cy="3949700"/>
            </a:xfrm>
            <a:prstGeom prst="roundRect">
              <a:avLst>
                <a:gd name="adj" fmla="val 16667"/>
              </a:avLst>
            </a:prstGeom>
            <a:solidFill>
              <a:srgbClr val="FFFF99"/>
            </a:solidFill>
            <a:ln w="25400">
              <a:solidFill>
                <a:schemeClr val="bg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
          <p:nvSpPr>
            <p:cNvPr id="15" name="正方形/長方形 14"/>
            <p:cNvSpPr/>
            <p:nvPr/>
          </p:nvSpPr>
          <p:spPr>
            <a:xfrm>
              <a:off x="3232150" y="2438400"/>
              <a:ext cx="2540000" cy="750888"/>
            </a:xfrm>
            <a:prstGeom prst="rect">
              <a:avLst/>
            </a:prstGeom>
            <a:solidFill>
              <a:schemeClr val="bg1">
                <a:alpha val="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ct val="80000"/>
                </a:lnSpc>
                <a:spcBef>
                  <a:spcPct val="20000"/>
                </a:spcBef>
                <a:buSzPct val="100000"/>
                <a:buFont typeface="Wingdings" pitchFamily="2" charset="2"/>
                <a:buNone/>
                <a:defRPr/>
              </a:pPr>
              <a:r>
                <a:rPr lang="ja-JP" altLang="en-US" sz="1400" b="1" dirty="0">
                  <a:solidFill>
                    <a:schemeClr val="tx1"/>
                  </a:solidFill>
                </a:rPr>
                <a:t>・ </a:t>
              </a:r>
              <a:r>
                <a:rPr lang="en-US" altLang="ja-JP" sz="1400" b="1" dirty="0">
                  <a:solidFill>
                    <a:schemeClr val="tx1"/>
                  </a:solidFill>
                </a:rPr>
                <a:t>MF</a:t>
              </a:r>
              <a:r>
                <a:rPr lang="ja-JP" altLang="en-US" sz="1400" b="1" dirty="0">
                  <a:solidFill>
                    <a:schemeClr val="tx1"/>
                  </a:solidFill>
                </a:rPr>
                <a:t>登録時必要書類一式</a:t>
              </a:r>
              <a:endParaRPr lang="en-US" altLang="ja-JP" sz="1400" b="1" dirty="0">
                <a:solidFill>
                  <a:schemeClr val="tx1"/>
                </a:solidFill>
              </a:endParaRPr>
            </a:p>
            <a:p>
              <a:pPr eaLnBrk="1" hangingPunct="1">
                <a:lnSpc>
                  <a:spcPct val="80000"/>
                </a:lnSpc>
                <a:spcBef>
                  <a:spcPct val="20000"/>
                </a:spcBef>
                <a:buSzPct val="100000"/>
                <a:buFont typeface="Wingdings" pitchFamily="2" charset="2"/>
                <a:buNone/>
                <a:defRPr/>
              </a:pPr>
              <a:r>
                <a:rPr lang="ja-JP" altLang="en-US" sz="1200" b="1" dirty="0">
                  <a:solidFill>
                    <a:schemeClr val="tx1"/>
                  </a:solidFill>
                </a:rPr>
                <a:t>　</a:t>
              </a:r>
              <a:r>
                <a:rPr lang="ja-JP" altLang="en-US" sz="1400" b="1" dirty="0">
                  <a:solidFill>
                    <a:schemeClr val="tx1"/>
                  </a:solidFill>
                </a:rPr>
                <a:t>　</a:t>
              </a:r>
              <a:r>
                <a:rPr lang="en-US" altLang="ja-JP" sz="1400" b="1" dirty="0">
                  <a:solidFill>
                    <a:schemeClr val="tx1"/>
                  </a:solidFill>
                </a:rPr>
                <a:t>※II-14-19 p71-72</a:t>
              </a:r>
              <a:endParaRPr lang="ja-JP" altLang="en-US" sz="1400" b="1" dirty="0">
                <a:solidFill>
                  <a:schemeClr val="tx1"/>
                </a:solidFill>
              </a:endParaRPr>
            </a:p>
          </p:txBody>
        </p:sp>
        <p:cxnSp>
          <p:nvCxnSpPr>
            <p:cNvPr id="16" name="直線矢印コネクタ 15"/>
            <p:cNvCxnSpPr/>
            <p:nvPr/>
          </p:nvCxnSpPr>
          <p:spPr bwMode="auto">
            <a:xfrm flipH="1">
              <a:off x="3124200" y="4802188"/>
              <a:ext cx="2835275" cy="0"/>
            </a:xfrm>
            <a:prstGeom prst="straightConnector1">
              <a:avLst/>
            </a:prstGeom>
            <a:ln w="254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p:cNvGrpSpPr/>
            <p:nvPr/>
          </p:nvGrpSpPr>
          <p:grpSpPr>
            <a:xfrm>
              <a:off x="971550" y="4416425"/>
              <a:ext cx="1701800" cy="720725"/>
              <a:chOff x="971550" y="4378325"/>
              <a:chExt cx="1701800" cy="720725"/>
            </a:xfrm>
          </p:grpSpPr>
          <p:sp>
            <p:nvSpPr>
              <p:cNvPr id="20" name="正方形/長方形 19"/>
              <p:cNvSpPr/>
              <p:nvPr/>
            </p:nvSpPr>
            <p:spPr bwMode="auto">
              <a:xfrm>
                <a:off x="971550" y="4378325"/>
                <a:ext cx="1701800" cy="720725"/>
              </a:xfrm>
              <a:prstGeom prst="rect">
                <a:avLst/>
              </a:prstGeom>
              <a:solidFill>
                <a:schemeClr val="bg1">
                  <a:alpha val="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dirty="0"/>
                  <a:t>・ｆｆ・</a:t>
                </a:r>
              </a:p>
            </p:txBody>
          </p:sp>
          <p:sp>
            <p:nvSpPr>
              <p:cNvPr id="27678" name="テキスト ボックス 20"/>
              <p:cNvSpPr txBox="1">
                <a:spLocks noChangeArrowheads="1"/>
              </p:cNvSpPr>
              <p:nvPr/>
            </p:nvSpPr>
            <p:spPr bwMode="auto">
              <a:xfrm>
                <a:off x="1140026" y="4510418"/>
                <a:ext cx="1402948"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Arial" panose="020B0604020202020204" pitchFamily="34" charset="0"/>
                  <a:buChar char="•"/>
                </a:pPr>
                <a:r>
                  <a:rPr lang="ja-JP" altLang="en-US" sz="1400" b="1" dirty="0">
                    <a:latin typeface="+mn-lt"/>
                    <a:ea typeface="+mn-ea"/>
                  </a:rPr>
                  <a:t>　</a:t>
                </a:r>
                <a:r>
                  <a:rPr lang="en-US" altLang="ja-JP" sz="1400" b="1" dirty="0">
                    <a:latin typeface="+mn-lt"/>
                    <a:ea typeface="+mn-ea"/>
                  </a:rPr>
                  <a:t>MF</a:t>
                </a:r>
                <a:r>
                  <a:rPr lang="ja-JP" altLang="en-US" sz="1400" b="1" dirty="0">
                    <a:latin typeface="+mn-lt"/>
                    <a:ea typeface="+mn-ea"/>
                  </a:rPr>
                  <a:t>登録証</a:t>
                </a:r>
                <a:endParaRPr lang="en-US" altLang="ja-JP" sz="1400" b="1" dirty="0">
                  <a:latin typeface="+mn-lt"/>
                  <a:ea typeface="+mn-ea"/>
                </a:endParaRPr>
              </a:p>
              <a:p>
                <a:pPr eaLnBrk="1" hangingPunct="1">
                  <a:lnSpc>
                    <a:spcPct val="80000"/>
                  </a:lnSpc>
                  <a:buClrTx/>
                  <a:buSzPct val="100000"/>
                  <a:buFont typeface="Arial" panose="020B0604020202020204" pitchFamily="34" charset="0"/>
                  <a:buChar char="•"/>
                </a:pPr>
                <a:r>
                  <a:rPr lang="ja-JP" altLang="en-US" sz="1400" b="1" dirty="0">
                    <a:latin typeface="+mn-lt"/>
                    <a:ea typeface="+mn-ea"/>
                  </a:rPr>
                  <a:t>（</a:t>
                </a:r>
                <a:r>
                  <a:rPr lang="en-US" altLang="ja-JP" sz="1400" b="1" dirty="0">
                    <a:latin typeface="+mn-lt"/>
                    <a:ea typeface="+mn-ea"/>
                  </a:rPr>
                  <a:t>MF</a:t>
                </a:r>
                <a:r>
                  <a:rPr lang="ja-JP" altLang="en-US" sz="1400" b="1" dirty="0">
                    <a:latin typeface="+mn-lt"/>
                    <a:ea typeface="+mn-ea"/>
                  </a:rPr>
                  <a:t>登録番号）</a:t>
                </a:r>
                <a:endParaRPr lang="en-US" altLang="ja-JP" sz="1400" b="1" dirty="0">
                  <a:latin typeface="+mn-lt"/>
                  <a:ea typeface="+mn-ea"/>
                </a:endParaRPr>
              </a:p>
            </p:txBody>
          </p:sp>
        </p:grpSp>
        <p:grpSp>
          <p:nvGrpSpPr>
            <p:cNvPr id="27656" name="グループ化 36"/>
            <p:cNvGrpSpPr>
              <a:grpSpLocks/>
            </p:cNvGrpSpPr>
            <p:nvPr/>
          </p:nvGrpSpPr>
          <p:grpSpPr bwMode="auto">
            <a:xfrm>
              <a:off x="3014663" y="1997075"/>
              <a:ext cx="2901950" cy="273050"/>
              <a:chOff x="3014586" y="1915414"/>
              <a:chExt cx="2902092" cy="273624"/>
            </a:xfrm>
          </p:grpSpPr>
          <p:cxnSp>
            <p:nvCxnSpPr>
              <p:cNvPr id="13" name="直線矢印コネクタ 12"/>
              <p:cNvCxnSpPr/>
              <p:nvPr/>
            </p:nvCxnSpPr>
            <p:spPr>
              <a:xfrm>
                <a:off x="3014586" y="2189038"/>
                <a:ext cx="2902092" cy="0"/>
              </a:xfrm>
              <a:prstGeom prst="straightConnector1">
                <a:avLst/>
              </a:prstGeom>
              <a:ln w="254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7675" name="テキスト ボックス 21"/>
              <p:cNvSpPr txBox="1">
                <a:spLocks noChangeArrowheads="1"/>
              </p:cNvSpPr>
              <p:nvPr/>
            </p:nvSpPr>
            <p:spPr bwMode="auto">
              <a:xfrm>
                <a:off x="3848421" y="1915414"/>
                <a:ext cx="1160952" cy="265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en-US" altLang="ja-JP" sz="1400" b="1" dirty="0">
                    <a:latin typeface="+mn-lt"/>
                    <a:ea typeface="+mn-ea"/>
                  </a:rPr>
                  <a:t>MF</a:t>
                </a:r>
                <a:r>
                  <a:rPr lang="ja-JP" altLang="en-US" sz="1400" b="1" dirty="0">
                    <a:latin typeface="+mn-lt"/>
                    <a:ea typeface="+mn-ea"/>
                  </a:rPr>
                  <a:t>登録申請</a:t>
                </a:r>
              </a:p>
            </p:txBody>
          </p:sp>
        </p:grpSp>
        <p:grpSp>
          <p:nvGrpSpPr>
            <p:cNvPr id="27657" name="グループ化 1"/>
            <p:cNvGrpSpPr>
              <a:grpSpLocks/>
            </p:cNvGrpSpPr>
            <p:nvPr/>
          </p:nvGrpSpPr>
          <p:grpSpPr bwMode="auto">
            <a:xfrm>
              <a:off x="971550" y="3852863"/>
              <a:ext cx="4910138" cy="307975"/>
              <a:chOff x="971550" y="3475038"/>
              <a:chExt cx="4910138" cy="307975"/>
            </a:xfrm>
          </p:grpSpPr>
          <p:sp>
            <p:nvSpPr>
              <p:cNvPr id="18" name="正方形/長方形 17"/>
              <p:cNvSpPr/>
              <p:nvPr/>
            </p:nvSpPr>
            <p:spPr bwMode="auto">
              <a:xfrm>
                <a:off x="971550" y="3475038"/>
                <a:ext cx="1701800" cy="307975"/>
              </a:xfrm>
              <a:prstGeom prst="rect">
                <a:avLst/>
              </a:prstGeom>
              <a:solidFill>
                <a:schemeClr val="bg1">
                  <a:alpha val="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400" b="1" dirty="0">
                    <a:solidFill>
                      <a:schemeClr val="tx1"/>
                    </a:solidFill>
                  </a:rPr>
                  <a:t>・</a:t>
                </a:r>
                <a:r>
                  <a:rPr lang="en-US" altLang="ja-JP" sz="1400" b="1" dirty="0">
                    <a:solidFill>
                      <a:schemeClr val="tx1"/>
                    </a:solidFill>
                  </a:rPr>
                  <a:t>(FD</a:t>
                </a:r>
                <a:r>
                  <a:rPr lang="ja-JP" altLang="en-US" sz="1400" b="1" dirty="0">
                    <a:solidFill>
                      <a:schemeClr val="tx1"/>
                    </a:solidFill>
                  </a:rPr>
                  <a:t>申請</a:t>
                </a:r>
                <a:r>
                  <a:rPr lang="en-US" altLang="ja-JP" sz="1400" b="1" dirty="0">
                    <a:solidFill>
                      <a:schemeClr val="tx1"/>
                    </a:solidFill>
                  </a:rPr>
                  <a:t>)</a:t>
                </a:r>
                <a:r>
                  <a:rPr lang="ja-JP" altLang="en-US" sz="1400" b="1" dirty="0">
                    <a:solidFill>
                      <a:schemeClr val="tx1"/>
                    </a:solidFill>
                  </a:rPr>
                  <a:t>受付票</a:t>
                </a:r>
                <a:endParaRPr lang="ja-JP" altLang="en-US" dirty="0"/>
              </a:p>
            </p:txBody>
          </p:sp>
          <p:cxnSp>
            <p:nvCxnSpPr>
              <p:cNvPr id="14" name="直線矢印コネクタ 13"/>
              <p:cNvCxnSpPr/>
              <p:nvPr/>
            </p:nvCxnSpPr>
            <p:spPr bwMode="auto">
              <a:xfrm flipH="1">
                <a:off x="3114675" y="3632200"/>
                <a:ext cx="2767013" cy="0"/>
              </a:xfrm>
              <a:prstGeom prst="straightConnector1">
                <a:avLst/>
              </a:prstGeom>
              <a:ln w="254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27658" name="テキスト ボックス 23"/>
            <p:cNvSpPr txBox="1">
              <a:spLocks noChangeArrowheads="1"/>
            </p:cNvSpPr>
            <p:nvPr/>
          </p:nvSpPr>
          <p:spPr bwMode="auto">
            <a:xfrm>
              <a:off x="3452813" y="4310063"/>
              <a:ext cx="2024062"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400" b="1" dirty="0">
                  <a:latin typeface="+mn-lt"/>
                  <a:ea typeface="+mn-ea"/>
                </a:rPr>
                <a:t>MF</a:t>
              </a:r>
              <a:r>
                <a:rPr lang="ja-JP" altLang="en-US" sz="1400" b="1" dirty="0">
                  <a:latin typeface="+mn-lt"/>
                  <a:ea typeface="+mn-ea"/>
                </a:rPr>
                <a:t>登録証の発行</a:t>
              </a:r>
              <a:endParaRPr lang="en-US" altLang="ja-JP" sz="1400" b="1" dirty="0">
                <a:latin typeface="+mn-lt"/>
                <a:ea typeface="+mn-ea"/>
              </a:endParaRPr>
            </a:p>
            <a:p>
              <a:pPr algn="ctr" eaLnBrk="1" hangingPunct="1">
                <a:lnSpc>
                  <a:spcPct val="80000"/>
                </a:lnSpc>
                <a:buClrTx/>
                <a:buSzPct val="100000"/>
                <a:buFont typeface="Wingdings" panose="05000000000000000000" pitchFamily="2" charset="2"/>
                <a:buNone/>
              </a:pPr>
              <a:r>
                <a:rPr lang="ja-JP" altLang="en-US" sz="1400" b="1" dirty="0">
                  <a:latin typeface="+mn-lt"/>
                  <a:ea typeface="+mn-ea"/>
                </a:rPr>
                <a:t>（受付から</a:t>
              </a:r>
              <a:r>
                <a:rPr lang="en-US" altLang="ja-JP" sz="1400" b="1" dirty="0">
                  <a:latin typeface="+mn-lt"/>
                  <a:ea typeface="+mn-ea"/>
                </a:rPr>
                <a:t>1</a:t>
              </a:r>
              <a:r>
                <a:rPr lang="ja-JP" altLang="en-US" sz="1400" b="1" dirty="0">
                  <a:latin typeface="+mn-lt"/>
                  <a:ea typeface="+mn-ea"/>
                </a:rPr>
                <a:t>か月以内）</a:t>
              </a:r>
              <a:endParaRPr lang="en-US" altLang="ja-JP" sz="1400" b="1" dirty="0">
                <a:latin typeface="+mn-lt"/>
                <a:ea typeface="+mn-ea"/>
              </a:endParaRPr>
            </a:p>
          </p:txBody>
        </p:sp>
        <p:sp>
          <p:nvSpPr>
            <p:cNvPr id="27659" name="AutoShape 4"/>
            <p:cNvSpPr>
              <a:spLocks noChangeArrowheads="1"/>
            </p:cNvSpPr>
            <p:nvPr/>
          </p:nvSpPr>
          <p:spPr bwMode="auto">
            <a:xfrm>
              <a:off x="6051550" y="1746250"/>
              <a:ext cx="2200275" cy="3892550"/>
            </a:xfrm>
            <a:prstGeom prst="roundRect">
              <a:avLst>
                <a:gd name="adj" fmla="val 16667"/>
              </a:avLst>
            </a:prstGeom>
            <a:solidFill>
              <a:srgbClr val="CCFFCC"/>
            </a:solidFill>
            <a:ln w="25400">
              <a:solidFill>
                <a:schemeClr val="bg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
          <p:nvSpPr>
            <p:cNvPr id="29" name="正方形/長方形 28"/>
            <p:cNvSpPr/>
            <p:nvPr/>
          </p:nvSpPr>
          <p:spPr>
            <a:xfrm>
              <a:off x="6224588" y="2249488"/>
              <a:ext cx="1889125" cy="927100"/>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ct val="80000"/>
                </a:lnSpc>
                <a:spcBef>
                  <a:spcPct val="20000"/>
                </a:spcBef>
                <a:buSzPct val="100000"/>
                <a:buFont typeface="Wingdings" pitchFamily="2" charset="2"/>
                <a:buNone/>
                <a:defRPr/>
              </a:pPr>
              <a:r>
                <a:rPr lang="ja-JP" altLang="en-US" sz="1400" b="1" dirty="0">
                  <a:solidFill>
                    <a:schemeClr val="tx1"/>
                  </a:solidFill>
                </a:rPr>
                <a:t>形式審査が行われ、必要事項及び必要書類が具備されていれば</a:t>
              </a:r>
              <a:r>
                <a:rPr lang="ja-JP" altLang="en-US" sz="1400" b="1" u="sng" dirty="0">
                  <a:solidFill>
                    <a:srgbClr val="FF0000"/>
                  </a:solidFill>
                </a:rPr>
                <a:t>受付される。</a:t>
              </a:r>
              <a:endParaRPr lang="en-US" altLang="ja-JP" sz="1400" b="1" dirty="0">
                <a:solidFill>
                  <a:schemeClr val="tx1"/>
                </a:solidFill>
              </a:endParaRPr>
            </a:p>
          </p:txBody>
        </p:sp>
        <p:sp>
          <p:nvSpPr>
            <p:cNvPr id="30" name="正方形/長方形 29"/>
            <p:cNvSpPr/>
            <p:nvPr/>
          </p:nvSpPr>
          <p:spPr>
            <a:xfrm>
              <a:off x="909638" y="2214562"/>
              <a:ext cx="1889125" cy="1476375"/>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ct val="80000"/>
                </a:lnSpc>
                <a:spcBef>
                  <a:spcPct val="20000"/>
                </a:spcBef>
                <a:buSzPct val="100000"/>
                <a:buFont typeface="Wingdings" pitchFamily="2" charset="2"/>
                <a:buNone/>
                <a:defRPr/>
              </a:pPr>
              <a:r>
                <a:rPr lang="ja-JP" altLang="en-US" sz="1400" b="1" dirty="0">
                  <a:solidFill>
                    <a:schemeClr val="tx1"/>
                  </a:solidFill>
                </a:rPr>
                <a:t>・</a:t>
              </a:r>
              <a:r>
                <a:rPr lang="en-US" altLang="ja-JP" sz="1400" b="1" dirty="0">
                  <a:solidFill>
                    <a:schemeClr val="tx1"/>
                  </a:solidFill>
                </a:rPr>
                <a:t>MF</a:t>
              </a:r>
              <a:r>
                <a:rPr lang="ja-JP" altLang="en-US" sz="1400" b="1" dirty="0">
                  <a:solidFill>
                    <a:schemeClr val="tx1"/>
                  </a:solidFill>
                </a:rPr>
                <a:t>登録時必要資料一式を準備する。</a:t>
              </a:r>
              <a:endParaRPr lang="en-US" altLang="ja-JP" sz="1400" b="1" dirty="0">
                <a:solidFill>
                  <a:schemeClr val="tx1"/>
                </a:solidFill>
              </a:endParaRPr>
            </a:p>
            <a:p>
              <a:pPr eaLnBrk="1" hangingPunct="1">
                <a:lnSpc>
                  <a:spcPct val="80000"/>
                </a:lnSpc>
                <a:spcBef>
                  <a:spcPct val="20000"/>
                </a:spcBef>
                <a:buSzPct val="100000"/>
                <a:buFont typeface="Wingdings" pitchFamily="2" charset="2"/>
                <a:buNone/>
                <a:defRPr/>
              </a:pPr>
              <a:r>
                <a:rPr lang="ja-JP" altLang="en-US" sz="1400" b="1" dirty="0">
                  <a:solidFill>
                    <a:schemeClr val="tx1"/>
                  </a:solidFill>
                </a:rPr>
                <a:t>・</a:t>
              </a:r>
              <a:r>
                <a:rPr lang="en-US" altLang="ja-JP" sz="1400" b="1" dirty="0">
                  <a:solidFill>
                    <a:schemeClr val="tx1"/>
                  </a:solidFill>
                </a:rPr>
                <a:t>PMDA</a:t>
              </a:r>
              <a:r>
                <a:rPr lang="ja-JP" altLang="en-US" sz="1400" b="1" dirty="0">
                  <a:solidFill>
                    <a:schemeClr val="tx1"/>
                  </a:solidFill>
                </a:rPr>
                <a:t>の受付窓口へ持参、郵送、</a:t>
              </a:r>
              <a:r>
                <a:rPr lang="ja-JP" altLang="en-US" sz="1400" b="1" dirty="0">
                  <a:solidFill>
                    <a:srgbClr val="3366FF"/>
                  </a:solidFill>
                </a:rPr>
                <a:t>又はオンライン</a:t>
              </a:r>
              <a:r>
                <a:rPr lang="en-US" altLang="ja-JP" sz="1400" b="1" dirty="0">
                  <a:solidFill>
                    <a:srgbClr val="3366FF"/>
                  </a:solidFill>
                </a:rPr>
                <a:t>※</a:t>
              </a:r>
              <a:r>
                <a:rPr lang="ja-JP" altLang="en-US" sz="1400" b="1" dirty="0">
                  <a:solidFill>
                    <a:srgbClr val="3366FF"/>
                  </a:solidFill>
                </a:rPr>
                <a:t>　</a:t>
              </a:r>
              <a:r>
                <a:rPr lang="ja-JP" altLang="en-US" sz="1400" b="1" dirty="0">
                  <a:solidFill>
                    <a:schemeClr val="tx1"/>
                  </a:solidFill>
                </a:rPr>
                <a:t>により</a:t>
              </a:r>
              <a:r>
                <a:rPr lang="en-US" altLang="ja-JP" sz="1400" b="1" dirty="0">
                  <a:solidFill>
                    <a:schemeClr val="tx1"/>
                  </a:solidFill>
                </a:rPr>
                <a:t>MF</a:t>
              </a:r>
              <a:r>
                <a:rPr lang="ja-JP" altLang="en-US" sz="1400" b="1" dirty="0">
                  <a:solidFill>
                    <a:schemeClr val="tx1"/>
                  </a:solidFill>
                </a:rPr>
                <a:t>登録申請を行う。</a:t>
              </a:r>
              <a:endParaRPr lang="en-US" altLang="ja-JP" sz="1400" b="1" dirty="0">
                <a:solidFill>
                  <a:schemeClr val="tx1"/>
                </a:solidFill>
              </a:endParaRPr>
            </a:p>
          </p:txBody>
        </p:sp>
        <p:sp>
          <p:nvSpPr>
            <p:cNvPr id="32" name="円/楕円 31"/>
            <p:cNvSpPr/>
            <p:nvPr/>
          </p:nvSpPr>
          <p:spPr>
            <a:xfrm>
              <a:off x="3541713" y="4900613"/>
              <a:ext cx="1817687" cy="712787"/>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800" b="1" dirty="0">
                  <a:solidFill>
                    <a:schemeClr val="tx1"/>
                  </a:solidFill>
                </a:rPr>
                <a:t>公示</a:t>
              </a:r>
              <a:endParaRPr lang="en-US" altLang="ja-JP" sz="1800" b="1" dirty="0">
                <a:solidFill>
                  <a:schemeClr val="tx1"/>
                </a:solidFill>
              </a:endParaRPr>
            </a:p>
            <a:p>
              <a:pPr algn="ctr" eaLnBrk="1" hangingPunct="1">
                <a:lnSpc>
                  <a:spcPct val="80000"/>
                </a:lnSpc>
                <a:spcBef>
                  <a:spcPct val="20000"/>
                </a:spcBef>
                <a:buSzPct val="100000"/>
                <a:buFont typeface="Wingdings" pitchFamily="2" charset="2"/>
                <a:buNone/>
                <a:defRPr/>
              </a:pPr>
              <a:r>
                <a:rPr lang="en-US" altLang="ja-JP" sz="1000" b="1" dirty="0">
                  <a:solidFill>
                    <a:schemeClr val="tx1"/>
                  </a:solidFill>
                </a:rPr>
                <a:t>PMDA web site</a:t>
              </a:r>
              <a:r>
                <a:rPr lang="en-US" altLang="ja-JP" b="1" dirty="0"/>
                <a:t> </a:t>
              </a:r>
            </a:p>
          </p:txBody>
        </p:sp>
        <p:sp>
          <p:nvSpPr>
            <p:cNvPr id="34" name="正方形/長方形 33"/>
            <p:cNvSpPr/>
            <p:nvPr/>
          </p:nvSpPr>
          <p:spPr>
            <a:xfrm>
              <a:off x="801688" y="1512888"/>
              <a:ext cx="2100262" cy="427037"/>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2000" b="1" dirty="0">
                  <a:solidFill>
                    <a:schemeClr val="tx1"/>
                  </a:solidFill>
                </a:rPr>
                <a:t>原薬製造業者等</a:t>
              </a:r>
              <a:endParaRPr lang="en-US" altLang="ja-JP" sz="2000" b="1" dirty="0">
                <a:solidFill>
                  <a:schemeClr val="tx1"/>
                </a:solidFill>
              </a:endParaRPr>
            </a:p>
          </p:txBody>
        </p:sp>
        <p:sp>
          <p:nvSpPr>
            <p:cNvPr id="35" name="正方形/長方形 34"/>
            <p:cNvSpPr/>
            <p:nvPr/>
          </p:nvSpPr>
          <p:spPr>
            <a:xfrm>
              <a:off x="6457950" y="1539875"/>
              <a:ext cx="1412875" cy="427038"/>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2000" b="1" dirty="0">
                  <a:solidFill>
                    <a:schemeClr val="tx1"/>
                  </a:solidFill>
                </a:rPr>
                <a:t>審査当局</a:t>
              </a:r>
              <a:endParaRPr lang="en-US" altLang="ja-JP" sz="2000" b="1" dirty="0">
                <a:solidFill>
                  <a:schemeClr val="tx1"/>
                </a:solidFill>
              </a:endParaRPr>
            </a:p>
          </p:txBody>
        </p:sp>
        <p:sp>
          <p:nvSpPr>
            <p:cNvPr id="39" name="正方形/長方形 38"/>
            <p:cNvSpPr/>
            <p:nvPr/>
          </p:nvSpPr>
          <p:spPr>
            <a:xfrm>
              <a:off x="6186488" y="3659188"/>
              <a:ext cx="1889125" cy="811212"/>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ct val="80000"/>
                </a:lnSpc>
                <a:spcBef>
                  <a:spcPct val="20000"/>
                </a:spcBef>
                <a:buSzPct val="100000"/>
                <a:buFont typeface="Wingdings" pitchFamily="2" charset="2"/>
                <a:buNone/>
                <a:defRPr/>
              </a:pPr>
              <a:r>
                <a:rPr lang="ja-JP" altLang="en-US" sz="1400" b="1" u="sng" dirty="0">
                  <a:solidFill>
                    <a:srgbClr val="FF0000"/>
                  </a:solidFill>
                </a:rPr>
                <a:t>受付が完了</a:t>
              </a:r>
              <a:r>
                <a:rPr lang="ja-JP" altLang="en-US" sz="1400" b="1" dirty="0">
                  <a:solidFill>
                    <a:schemeClr val="tx1"/>
                  </a:solidFill>
                </a:rPr>
                <a:t>すると、システム受付番号が発行される。</a:t>
              </a:r>
              <a:endParaRPr lang="en-US" altLang="ja-JP" sz="1400" b="1" dirty="0">
                <a:solidFill>
                  <a:schemeClr val="tx1"/>
                </a:solidFill>
              </a:endParaRPr>
            </a:p>
          </p:txBody>
        </p:sp>
        <p:cxnSp>
          <p:nvCxnSpPr>
            <p:cNvPr id="27669" name="直線矢印コネクタ 39"/>
            <p:cNvCxnSpPr>
              <a:cxnSpLocks noChangeShapeType="1"/>
            </p:cNvCxnSpPr>
            <p:nvPr/>
          </p:nvCxnSpPr>
          <p:spPr bwMode="auto">
            <a:xfrm>
              <a:off x="7118350" y="3260725"/>
              <a:ext cx="0" cy="338138"/>
            </a:xfrm>
            <a:prstGeom prst="straightConnector1">
              <a:avLst/>
            </a:prstGeom>
            <a:noFill/>
            <a:ln w="31750" algn="ctr">
              <a:solidFill>
                <a:schemeClr val="tx1"/>
              </a:solidFill>
              <a:round/>
              <a:headEnd/>
              <a:tailEnd type="arrow" w="med" len="med"/>
            </a:ln>
            <a:extLst>
              <a:ext uri="{909E8E84-426E-40DD-AFC4-6F175D3DCCD1}">
                <a14:hiddenFill xmlns:a14="http://schemas.microsoft.com/office/drawing/2010/main">
                  <a:noFill/>
                </a14:hiddenFill>
              </a:ext>
            </a:extLst>
          </p:spPr>
        </p:cxnSp>
      </p:grpSp>
      <p:sp>
        <p:nvSpPr>
          <p:cNvPr id="27671" name="テキスト ボックス 30"/>
          <p:cNvSpPr txBox="1">
            <a:spLocks noChangeArrowheads="1"/>
          </p:cNvSpPr>
          <p:nvPr/>
        </p:nvSpPr>
        <p:spPr bwMode="auto">
          <a:xfrm>
            <a:off x="835025" y="6315075"/>
            <a:ext cx="37068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en-US" altLang="ja-JP" sz="1600" b="1" u="sng" dirty="0">
                <a:solidFill>
                  <a:srgbClr val="3366FF"/>
                </a:solidFill>
                <a:latin typeface="+mn-lt"/>
                <a:ea typeface="+mn-ea"/>
              </a:rPr>
              <a:t>※ </a:t>
            </a:r>
            <a:r>
              <a:rPr lang="ja-JP" altLang="en-US" sz="1600" b="1" u="sng" dirty="0">
                <a:solidFill>
                  <a:srgbClr val="3366FF"/>
                </a:solidFill>
                <a:latin typeface="+mn-lt"/>
                <a:ea typeface="+mn-ea"/>
              </a:rPr>
              <a:t>オンライン申請（付録</a:t>
            </a:r>
            <a:r>
              <a:rPr lang="en-US" altLang="ja-JP" sz="1600" b="1" u="sng" dirty="0">
                <a:solidFill>
                  <a:srgbClr val="3366FF"/>
                </a:solidFill>
                <a:latin typeface="+mn-lt"/>
                <a:ea typeface="+mn-ea"/>
              </a:rPr>
              <a:t>-11 p407~</a:t>
            </a:r>
            <a:r>
              <a:rPr lang="ja-JP" altLang="en-US" sz="1600" b="1" u="sng" dirty="0">
                <a:solidFill>
                  <a:srgbClr val="3366FF"/>
                </a:solidFill>
                <a:latin typeface="+mn-lt"/>
                <a:ea typeface="+mn-ea"/>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フッター プレースホルダ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29699"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6F76563-EBED-490C-8BD9-65A3461DF7D9}" type="slidenum">
              <a:rPr kumimoji="0" lang="en-US" altLang="ja-JP" sz="1200" smtClean="0">
                <a:latin typeface="+mn-lt"/>
                <a:ea typeface="+mn-ea"/>
              </a:rPr>
              <a:pPr>
                <a:spcBef>
                  <a:spcPct val="0"/>
                </a:spcBef>
                <a:buClrTx/>
                <a:buSzTx/>
                <a:buFontTx/>
                <a:buNone/>
              </a:pPr>
              <a:t>13</a:t>
            </a:fld>
            <a:endParaRPr kumimoji="0" lang="en-US" altLang="ja-JP" sz="1200" dirty="0">
              <a:latin typeface="+mn-lt"/>
              <a:ea typeface="+mn-ea"/>
            </a:endParaRPr>
          </a:p>
        </p:txBody>
      </p:sp>
      <p:sp>
        <p:nvSpPr>
          <p:cNvPr id="29704" name="Rectangle 45"/>
          <p:cNvSpPr>
            <a:spLocks noChangeArrowheads="1"/>
          </p:cNvSpPr>
          <p:nvPr/>
        </p:nvSpPr>
        <p:spPr bwMode="auto">
          <a:xfrm>
            <a:off x="457200" y="469900"/>
            <a:ext cx="8229600" cy="756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latin typeface="+mn-lt"/>
                <a:ea typeface="+mn-ea"/>
              </a:rPr>
              <a:t>原薬の審査フロー </a:t>
            </a:r>
          </a:p>
        </p:txBody>
      </p:sp>
      <p:sp>
        <p:nvSpPr>
          <p:cNvPr id="29730" name="テキスト ボックス 59"/>
          <p:cNvSpPr txBox="1">
            <a:spLocks noChangeArrowheads="1"/>
          </p:cNvSpPr>
          <p:nvPr/>
        </p:nvSpPr>
        <p:spPr bwMode="auto">
          <a:xfrm>
            <a:off x="1114425" y="6167438"/>
            <a:ext cx="691515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600" b="1" u="sng" dirty="0">
                <a:solidFill>
                  <a:srgbClr val="FF0000"/>
                </a:solidFill>
                <a:latin typeface="+mn-lt"/>
                <a:ea typeface="+mn-ea"/>
              </a:rPr>
              <a:t>※ </a:t>
            </a:r>
            <a:r>
              <a:rPr lang="ja-JP" altLang="en-US" sz="1600" b="1" u="sng" dirty="0">
                <a:solidFill>
                  <a:srgbClr val="FF0000"/>
                </a:solidFill>
                <a:latin typeface="+mn-lt"/>
                <a:ea typeface="+mn-ea"/>
              </a:rPr>
              <a:t>製造販売承認書の審査を通じて初めて</a:t>
            </a:r>
            <a:r>
              <a:rPr lang="en-US" altLang="ja-JP" sz="1600" b="1" u="sng" dirty="0">
                <a:solidFill>
                  <a:srgbClr val="FF0000"/>
                </a:solidFill>
                <a:latin typeface="+mn-lt"/>
                <a:ea typeface="+mn-ea"/>
              </a:rPr>
              <a:t>MF</a:t>
            </a:r>
            <a:r>
              <a:rPr lang="ja-JP" altLang="en-US" sz="1600" b="1" u="sng" dirty="0">
                <a:solidFill>
                  <a:srgbClr val="FF0000"/>
                </a:solidFill>
                <a:latin typeface="+mn-lt"/>
                <a:ea typeface="+mn-ea"/>
              </a:rPr>
              <a:t>記載内容の妥当性が審査される</a:t>
            </a:r>
          </a:p>
        </p:txBody>
      </p:sp>
      <p:sp>
        <p:nvSpPr>
          <p:cNvPr id="29700" name="AutoShape 6"/>
          <p:cNvSpPr>
            <a:spLocks noChangeArrowheads="1"/>
          </p:cNvSpPr>
          <p:nvPr/>
        </p:nvSpPr>
        <p:spPr bwMode="auto">
          <a:xfrm>
            <a:off x="419100" y="1786294"/>
            <a:ext cx="1689100" cy="4381143"/>
          </a:xfrm>
          <a:prstGeom prst="roundRect">
            <a:avLst>
              <a:gd name="adj" fmla="val 16667"/>
            </a:avLst>
          </a:prstGeom>
          <a:solidFill>
            <a:srgbClr val="FFFF99"/>
          </a:solidFill>
          <a:ln w="25400">
            <a:solidFill>
              <a:schemeClr val="bg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
        <p:nvSpPr>
          <p:cNvPr id="29701" name="AutoShape 6"/>
          <p:cNvSpPr>
            <a:spLocks noChangeArrowheads="1"/>
          </p:cNvSpPr>
          <p:nvPr/>
        </p:nvSpPr>
        <p:spPr bwMode="auto">
          <a:xfrm>
            <a:off x="7034213" y="1786296"/>
            <a:ext cx="1690687" cy="4381142"/>
          </a:xfrm>
          <a:prstGeom prst="roundRect">
            <a:avLst>
              <a:gd name="adj" fmla="val 16667"/>
            </a:avLst>
          </a:prstGeom>
          <a:solidFill>
            <a:srgbClr val="CCFFCC"/>
          </a:solidFill>
          <a:ln w="25400">
            <a:solidFill>
              <a:schemeClr val="bg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
        <p:nvSpPr>
          <p:cNvPr id="6" name="AutoShape 6"/>
          <p:cNvSpPr>
            <a:spLocks noChangeArrowheads="1"/>
          </p:cNvSpPr>
          <p:nvPr/>
        </p:nvSpPr>
        <p:spPr bwMode="auto">
          <a:xfrm>
            <a:off x="3727450" y="2309888"/>
            <a:ext cx="1690688" cy="3857550"/>
          </a:xfrm>
          <a:prstGeom prst="roundRect">
            <a:avLst>
              <a:gd name="adj" fmla="val 16667"/>
            </a:avLst>
          </a:prstGeom>
          <a:solidFill>
            <a:schemeClr val="accent3">
              <a:lumMod val="75000"/>
            </a:schemeClr>
          </a:solidFill>
          <a:ln w="25400">
            <a:solidFill>
              <a:schemeClr val="bg1"/>
            </a:solidFill>
            <a:round/>
            <a:headEnd/>
            <a:tailEnd/>
          </a:ln>
        </p:spPr>
        <p:txBody>
          <a:bodyPr wrap="none" anchor="ctr"/>
          <a:lstStyle/>
          <a:p>
            <a:pPr eaLnBrk="1" hangingPunct="1">
              <a:lnSpc>
                <a:spcPct val="80000"/>
              </a:lnSpc>
              <a:spcBef>
                <a:spcPct val="20000"/>
              </a:spcBef>
              <a:buSzPct val="100000"/>
              <a:buFont typeface="Wingdings" pitchFamily="2" charset="2"/>
              <a:buNone/>
              <a:defRPr/>
            </a:pPr>
            <a:endParaRPr lang="ja-JP" altLang="en-US">
              <a:latin typeface="+mn-lt"/>
              <a:ea typeface="+mn-ea"/>
            </a:endParaRPr>
          </a:p>
        </p:txBody>
      </p:sp>
      <p:sp>
        <p:nvSpPr>
          <p:cNvPr id="7" name="正方形/長方形 6"/>
          <p:cNvSpPr/>
          <p:nvPr/>
        </p:nvSpPr>
        <p:spPr>
          <a:xfrm>
            <a:off x="641350" y="3890127"/>
            <a:ext cx="1252538" cy="277567"/>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en-US" altLang="ja-JP" sz="1400" b="1" dirty="0">
                <a:solidFill>
                  <a:schemeClr val="tx1"/>
                </a:solidFill>
              </a:rPr>
              <a:t>MF</a:t>
            </a:r>
            <a:r>
              <a:rPr lang="ja-JP" altLang="en-US" sz="1400" b="1" dirty="0">
                <a:solidFill>
                  <a:schemeClr val="tx1"/>
                </a:solidFill>
              </a:rPr>
              <a:t>登録者</a:t>
            </a:r>
            <a:endParaRPr lang="en-US" altLang="ja-JP" sz="1400" b="1" dirty="0">
              <a:solidFill>
                <a:schemeClr val="tx1"/>
              </a:solidFill>
            </a:endParaRPr>
          </a:p>
        </p:txBody>
      </p:sp>
      <p:sp>
        <p:nvSpPr>
          <p:cNvPr id="11" name="正方形/長方形 10"/>
          <p:cNvSpPr/>
          <p:nvPr/>
        </p:nvSpPr>
        <p:spPr>
          <a:xfrm>
            <a:off x="7234238" y="1855502"/>
            <a:ext cx="1290637" cy="332764"/>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400" b="1" dirty="0">
                <a:solidFill>
                  <a:schemeClr val="tx1"/>
                </a:solidFill>
              </a:rPr>
              <a:t>審査当局</a:t>
            </a:r>
            <a:endParaRPr lang="en-US" altLang="ja-JP" sz="1400" b="1" dirty="0">
              <a:solidFill>
                <a:schemeClr val="tx1"/>
              </a:solidFill>
            </a:endParaRPr>
          </a:p>
        </p:txBody>
      </p:sp>
      <p:sp>
        <p:nvSpPr>
          <p:cNvPr id="12" name="正方形/長方形 11"/>
          <p:cNvSpPr/>
          <p:nvPr/>
        </p:nvSpPr>
        <p:spPr>
          <a:xfrm>
            <a:off x="3747294" y="2375533"/>
            <a:ext cx="1643062" cy="28072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400" b="1" dirty="0">
                <a:solidFill>
                  <a:schemeClr val="tx1"/>
                </a:solidFill>
              </a:rPr>
              <a:t>製造販売業者</a:t>
            </a:r>
            <a:endParaRPr lang="en-US" altLang="ja-JP" sz="1400" b="1" dirty="0">
              <a:solidFill>
                <a:schemeClr val="tx1"/>
              </a:solidFill>
            </a:endParaRPr>
          </a:p>
        </p:txBody>
      </p:sp>
      <p:cxnSp>
        <p:nvCxnSpPr>
          <p:cNvPr id="29707" name="直線矢印コネクタ 14"/>
          <p:cNvCxnSpPr>
            <a:cxnSpLocks noChangeShapeType="1"/>
          </p:cNvCxnSpPr>
          <p:nvPr/>
        </p:nvCxnSpPr>
        <p:spPr bwMode="auto">
          <a:xfrm>
            <a:off x="2108200" y="2285608"/>
            <a:ext cx="4968875" cy="25233"/>
          </a:xfrm>
          <a:prstGeom prst="straightConnector1">
            <a:avLst/>
          </a:prstGeom>
          <a:noFill/>
          <a:ln w="254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9708" name="テキスト ボックス 12"/>
          <p:cNvSpPr txBox="1">
            <a:spLocks noChangeArrowheads="1"/>
          </p:cNvSpPr>
          <p:nvPr/>
        </p:nvSpPr>
        <p:spPr bwMode="auto">
          <a:xfrm>
            <a:off x="4070350" y="1941803"/>
            <a:ext cx="996950" cy="238140"/>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200" b="1" u="sng" dirty="0">
                <a:solidFill>
                  <a:srgbClr val="FF0000"/>
                </a:solidFill>
                <a:latin typeface="+mn-lt"/>
                <a:ea typeface="+mn-ea"/>
              </a:rPr>
              <a:t>MF</a:t>
            </a:r>
            <a:r>
              <a:rPr lang="ja-JP" altLang="en-US" sz="1200" b="1" u="sng" dirty="0">
                <a:solidFill>
                  <a:srgbClr val="FF0000"/>
                </a:solidFill>
                <a:latin typeface="+mn-lt"/>
                <a:ea typeface="+mn-ea"/>
              </a:rPr>
              <a:t>登録</a:t>
            </a:r>
            <a:endParaRPr lang="en-US" altLang="ja-JP" sz="1200" b="1" u="sng" dirty="0">
              <a:solidFill>
                <a:srgbClr val="FF0000"/>
              </a:solidFill>
              <a:latin typeface="+mn-lt"/>
              <a:ea typeface="+mn-ea"/>
            </a:endParaRPr>
          </a:p>
        </p:txBody>
      </p:sp>
      <p:sp>
        <p:nvSpPr>
          <p:cNvPr id="19" name="正方形/長方形 18"/>
          <p:cNvSpPr/>
          <p:nvPr/>
        </p:nvSpPr>
        <p:spPr>
          <a:xfrm>
            <a:off x="7160419" y="2216732"/>
            <a:ext cx="1438275" cy="89420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200" b="1" dirty="0">
                <a:solidFill>
                  <a:schemeClr val="tx1"/>
                </a:solidFill>
              </a:rPr>
              <a:t>総合機構</a:t>
            </a: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r>
              <a:rPr lang="ja-JP" altLang="en-US" sz="1200" b="1" dirty="0">
                <a:solidFill>
                  <a:schemeClr val="tx1"/>
                </a:solidFill>
              </a:rPr>
              <a:t>審査マネジメント部</a:t>
            </a: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r>
              <a:rPr lang="en-US" altLang="ja-JP" sz="1200" b="1" dirty="0">
                <a:solidFill>
                  <a:schemeClr val="tx1"/>
                </a:solidFill>
              </a:rPr>
              <a:t>MF</a:t>
            </a:r>
            <a:r>
              <a:rPr lang="ja-JP" altLang="en-US" sz="1200" b="1" dirty="0">
                <a:solidFill>
                  <a:schemeClr val="tx1"/>
                </a:solidFill>
              </a:rPr>
              <a:t>管理室</a:t>
            </a:r>
          </a:p>
        </p:txBody>
      </p:sp>
      <p:sp>
        <p:nvSpPr>
          <p:cNvPr id="29710" name="テキスト ボックス 22"/>
          <p:cNvSpPr txBox="1">
            <a:spLocks noChangeArrowheads="1"/>
          </p:cNvSpPr>
          <p:nvPr/>
        </p:nvSpPr>
        <p:spPr bwMode="auto">
          <a:xfrm>
            <a:off x="2246313" y="2452826"/>
            <a:ext cx="1371600" cy="238139"/>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200" b="1" u="sng">
                <a:solidFill>
                  <a:srgbClr val="FF0000"/>
                </a:solidFill>
                <a:latin typeface="+mn-lt"/>
                <a:ea typeface="+mn-ea"/>
              </a:rPr>
              <a:t>MF</a:t>
            </a:r>
            <a:r>
              <a:rPr lang="ja-JP" altLang="en-US" sz="1200" b="1" u="sng">
                <a:solidFill>
                  <a:srgbClr val="FF0000"/>
                </a:solidFill>
                <a:latin typeface="+mn-lt"/>
                <a:ea typeface="+mn-ea"/>
              </a:rPr>
              <a:t>利用契約</a:t>
            </a:r>
            <a:endParaRPr lang="en-US" altLang="ja-JP" sz="1200" b="1" u="sng">
              <a:solidFill>
                <a:srgbClr val="FF0000"/>
              </a:solidFill>
              <a:latin typeface="+mn-lt"/>
              <a:ea typeface="+mn-ea"/>
            </a:endParaRPr>
          </a:p>
        </p:txBody>
      </p:sp>
      <p:cxnSp>
        <p:nvCxnSpPr>
          <p:cNvPr id="24" name="直線矢印コネクタ 23"/>
          <p:cNvCxnSpPr/>
          <p:nvPr/>
        </p:nvCxnSpPr>
        <p:spPr>
          <a:xfrm flipV="1">
            <a:off x="2109788" y="2854951"/>
            <a:ext cx="1666875" cy="788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V="1">
            <a:off x="2135188" y="3471622"/>
            <a:ext cx="1643062"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713" name="テキスト ボックス 28"/>
          <p:cNvSpPr txBox="1">
            <a:spLocks noChangeArrowheads="1"/>
          </p:cNvSpPr>
          <p:nvPr/>
        </p:nvSpPr>
        <p:spPr bwMode="auto">
          <a:xfrm>
            <a:off x="2325688" y="3008474"/>
            <a:ext cx="1273175" cy="421082"/>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ja-JP" altLang="en-US" sz="1200" b="1" u="sng" dirty="0">
                <a:solidFill>
                  <a:srgbClr val="FF0000"/>
                </a:solidFill>
                <a:latin typeface="+mn-lt"/>
                <a:ea typeface="+mn-ea"/>
              </a:rPr>
              <a:t>開示パート等</a:t>
            </a:r>
            <a:endParaRPr lang="en-US" altLang="ja-JP" sz="1200" b="1" u="sng" dirty="0">
              <a:solidFill>
                <a:srgbClr val="FF0000"/>
              </a:solidFill>
              <a:latin typeface="+mn-lt"/>
              <a:ea typeface="+mn-ea"/>
            </a:endParaRPr>
          </a:p>
          <a:p>
            <a:pPr algn="ctr" eaLnBrk="1" hangingPunct="1">
              <a:lnSpc>
                <a:spcPct val="80000"/>
              </a:lnSpc>
              <a:buClrTx/>
              <a:buSzPct val="100000"/>
              <a:buFont typeface="Wingdings" panose="05000000000000000000" pitchFamily="2" charset="2"/>
              <a:buNone/>
            </a:pPr>
            <a:r>
              <a:rPr lang="en-US" altLang="ja-JP" sz="1200" b="1" u="sng" dirty="0">
                <a:solidFill>
                  <a:srgbClr val="FF0000"/>
                </a:solidFill>
                <a:latin typeface="+mn-lt"/>
                <a:ea typeface="+mn-ea"/>
              </a:rPr>
              <a:t>II-21</a:t>
            </a:r>
          </a:p>
        </p:txBody>
      </p:sp>
      <p:sp>
        <p:nvSpPr>
          <p:cNvPr id="29714" name="テキスト ボックス 34"/>
          <p:cNvSpPr txBox="1">
            <a:spLocks noChangeArrowheads="1"/>
          </p:cNvSpPr>
          <p:nvPr/>
        </p:nvSpPr>
        <p:spPr bwMode="auto">
          <a:xfrm>
            <a:off x="5548313" y="3048433"/>
            <a:ext cx="1231900" cy="427390"/>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ja-JP" altLang="en-US" sz="1200" b="1" dirty="0">
                <a:latin typeface="+mn-lt"/>
                <a:ea typeface="+mn-ea"/>
              </a:rPr>
              <a:t>承認申請</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pPr>
            <a:r>
              <a:rPr lang="ja-JP" altLang="en-US" sz="1200" b="1" dirty="0">
                <a:latin typeface="+mn-lt"/>
                <a:ea typeface="+mn-ea"/>
              </a:rPr>
              <a:t>（</a:t>
            </a:r>
            <a:r>
              <a:rPr lang="en-US" altLang="ja-JP" sz="1200" b="1" u="sng" dirty="0">
                <a:solidFill>
                  <a:srgbClr val="FF0000"/>
                </a:solidFill>
                <a:latin typeface="+mn-lt"/>
                <a:ea typeface="+mn-ea"/>
              </a:rPr>
              <a:t>MF</a:t>
            </a:r>
            <a:r>
              <a:rPr lang="ja-JP" altLang="en-US" sz="1200" b="1" u="sng" dirty="0">
                <a:solidFill>
                  <a:srgbClr val="FF0000"/>
                </a:solidFill>
                <a:latin typeface="+mn-lt"/>
                <a:ea typeface="+mn-ea"/>
              </a:rPr>
              <a:t>登録番号</a:t>
            </a:r>
            <a:r>
              <a:rPr lang="ja-JP" altLang="en-US" sz="1200" b="1" dirty="0">
                <a:latin typeface="+mn-lt"/>
                <a:ea typeface="+mn-ea"/>
              </a:rPr>
              <a:t>）</a:t>
            </a:r>
            <a:endParaRPr lang="en-US" altLang="ja-JP" sz="1200" b="1" dirty="0">
              <a:latin typeface="+mn-lt"/>
              <a:ea typeface="+mn-ea"/>
            </a:endParaRPr>
          </a:p>
        </p:txBody>
      </p:sp>
      <p:cxnSp>
        <p:nvCxnSpPr>
          <p:cNvPr id="36" name="直線矢印コネクタ 35"/>
          <p:cNvCxnSpPr/>
          <p:nvPr/>
        </p:nvCxnSpPr>
        <p:spPr>
          <a:xfrm flipV="1">
            <a:off x="5376863" y="3505802"/>
            <a:ext cx="1643062"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2108200" y="4029395"/>
            <a:ext cx="4932363" cy="47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717" name="テキスト ボックス 39"/>
          <p:cNvSpPr txBox="1">
            <a:spLocks noChangeArrowheads="1"/>
          </p:cNvSpPr>
          <p:nvPr/>
        </p:nvSpPr>
        <p:spPr bwMode="auto">
          <a:xfrm>
            <a:off x="5541963" y="3554693"/>
            <a:ext cx="1239837" cy="421081"/>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200" b="1">
                <a:latin typeface="+mn-lt"/>
                <a:ea typeface="+mn-ea"/>
              </a:rPr>
              <a:t>CTD.M2</a:t>
            </a:r>
            <a:r>
              <a:rPr lang="ja-JP" altLang="en-US" sz="1200" b="1">
                <a:latin typeface="+mn-lt"/>
                <a:ea typeface="+mn-ea"/>
              </a:rPr>
              <a:t>相当</a:t>
            </a:r>
          </a:p>
          <a:p>
            <a:pPr algn="ctr" eaLnBrk="1" hangingPunct="1">
              <a:lnSpc>
                <a:spcPct val="80000"/>
              </a:lnSpc>
              <a:buClrTx/>
              <a:buSzPct val="100000"/>
              <a:buFont typeface="Wingdings" panose="05000000000000000000" pitchFamily="2" charset="2"/>
              <a:buNone/>
            </a:pPr>
            <a:r>
              <a:rPr lang="ja-JP" altLang="en-US" sz="1200" b="1">
                <a:latin typeface="+mn-lt"/>
                <a:ea typeface="+mn-ea"/>
              </a:rPr>
              <a:t>（先発品）</a:t>
            </a:r>
            <a:endParaRPr lang="en-US" altLang="ja-JP" sz="1200" b="1">
              <a:latin typeface="+mn-lt"/>
              <a:ea typeface="+mn-ea"/>
            </a:endParaRPr>
          </a:p>
        </p:txBody>
      </p:sp>
      <p:sp>
        <p:nvSpPr>
          <p:cNvPr id="42" name="正方形/長方形 41"/>
          <p:cNvSpPr/>
          <p:nvPr/>
        </p:nvSpPr>
        <p:spPr>
          <a:xfrm>
            <a:off x="7181056" y="3241894"/>
            <a:ext cx="1397000" cy="28151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200" b="1" dirty="0">
                <a:solidFill>
                  <a:schemeClr val="tx1"/>
                </a:solidFill>
              </a:rPr>
              <a:t>総合機構</a:t>
            </a: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r>
              <a:rPr lang="ja-JP" altLang="en-US" sz="1200" b="1" dirty="0">
                <a:solidFill>
                  <a:schemeClr val="tx1"/>
                </a:solidFill>
              </a:rPr>
              <a:t>新薬審査部</a:t>
            </a: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r>
              <a:rPr lang="ja-JP" altLang="en-US" sz="1200" b="1" dirty="0">
                <a:solidFill>
                  <a:schemeClr val="tx1"/>
                </a:solidFill>
              </a:rPr>
              <a:t>ワクチン等</a:t>
            </a: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r>
              <a:rPr lang="ja-JP" altLang="en-US" sz="1200" b="1" dirty="0">
                <a:solidFill>
                  <a:schemeClr val="tx1"/>
                </a:solidFill>
              </a:rPr>
              <a:t>審査部</a:t>
            </a: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r>
              <a:rPr lang="ja-JP" altLang="en-US" sz="1200" b="1" dirty="0">
                <a:solidFill>
                  <a:schemeClr val="tx1"/>
                </a:solidFill>
              </a:rPr>
              <a:t>再生医療製品等審査部</a:t>
            </a: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r>
              <a:rPr lang="ja-JP" altLang="en-US" sz="1200" b="1" dirty="0">
                <a:solidFill>
                  <a:schemeClr val="tx1"/>
                </a:solidFill>
              </a:rPr>
              <a:t>一般薬等審査部</a:t>
            </a: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endParaRPr lang="en-US" altLang="ja-JP" sz="1200" b="1" dirty="0">
              <a:solidFill>
                <a:schemeClr val="tx1"/>
              </a:solidFill>
            </a:endParaRPr>
          </a:p>
          <a:p>
            <a:pPr algn="ctr" eaLnBrk="1" hangingPunct="1">
              <a:lnSpc>
                <a:spcPct val="80000"/>
              </a:lnSpc>
              <a:spcBef>
                <a:spcPct val="20000"/>
              </a:spcBef>
              <a:buSzPct val="100000"/>
              <a:buFont typeface="Wingdings" pitchFamily="2" charset="2"/>
              <a:buNone/>
              <a:defRPr/>
            </a:pPr>
            <a:r>
              <a:rPr lang="ja-JP" altLang="en-US" sz="1200" b="1" dirty="0">
                <a:solidFill>
                  <a:schemeClr val="tx1"/>
                </a:solidFill>
              </a:rPr>
              <a:t>ジェネリック医薬品等審査部</a:t>
            </a:r>
            <a:endParaRPr lang="en-US" altLang="ja-JP" sz="1200" b="1" dirty="0">
              <a:solidFill>
                <a:schemeClr val="tx1"/>
              </a:solidFill>
            </a:endParaRPr>
          </a:p>
        </p:txBody>
      </p:sp>
      <p:cxnSp>
        <p:nvCxnSpPr>
          <p:cNvPr id="43" name="直線矢印コネクタ 42"/>
          <p:cNvCxnSpPr/>
          <p:nvPr/>
        </p:nvCxnSpPr>
        <p:spPr>
          <a:xfrm flipH="1">
            <a:off x="2108200" y="4377446"/>
            <a:ext cx="4938714" cy="2759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720" name="テキスト ボックス 43"/>
          <p:cNvSpPr txBox="1">
            <a:spLocks noChangeArrowheads="1"/>
          </p:cNvSpPr>
          <p:nvPr/>
        </p:nvSpPr>
        <p:spPr bwMode="auto">
          <a:xfrm>
            <a:off x="2308225" y="4096725"/>
            <a:ext cx="1281113" cy="238140"/>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200" b="1" u="sng" dirty="0">
                <a:solidFill>
                  <a:srgbClr val="FF0000"/>
                </a:solidFill>
                <a:latin typeface="+mn-lt"/>
                <a:ea typeface="+mn-ea"/>
              </a:rPr>
              <a:t>MF</a:t>
            </a:r>
            <a:r>
              <a:rPr lang="ja-JP" altLang="en-US" sz="1200" b="1" u="sng" dirty="0">
                <a:solidFill>
                  <a:srgbClr val="FF0000"/>
                </a:solidFill>
                <a:latin typeface="+mn-lt"/>
                <a:ea typeface="+mn-ea"/>
              </a:rPr>
              <a:t>照会事項</a:t>
            </a:r>
            <a:endParaRPr lang="en-US" altLang="ja-JP" sz="1200" b="1" u="sng" dirty="0">
              <a:solidFill>
                <a:srgbClr val="FF0000"/>
              </a:solidFill>
              <a:latin typeface="+mn-lt"/>
              <a:ea typeface="+mn-ea"/>
            </a:endParaRPr>
          </a:p>
        </p:txBody>
      </p:sp>
      <p:cxnSp>
        <p:nvCxnSpPr>
          <p:cNvPr id="46" name="直線矢印コネクタ 45"/>
          <p:cNvCxnSpPr/>
          <p:nvPr/>
        </p:nvCxnSpPr>
        <p:spPr>
          <a:xfrm flipV="1">
            <a:off x="2133600" y="4492575"/>
            <a:ext cx="4937125" cy="3942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722" name="テキスト ボックス 46"/>
          <p:cNvSpPr txBox="1">
            <a:spLocks noChangeArrowheads="1"/>
          </p:cNvSpPr>
          <p:nvPr/>
        </p:nvSpPr>
        <p:spPr bwMode="auto">
          <a:xfrm>
            <a:off x="5562600" y="4571428"/>
            <a:ext cx="1281113" cy="239717"/>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200" b="1" u="sng" dirty="0">
                <a:solidFill>
                  <a:srgbClr val="FF0000"/>
                </a:solidFill>
                <a:latin typeface="+mn-lt"/>
                <a:ea typeface="+mn-ea"/>
              </a:rPr>
              <a:t>MF</a:t>
            </a:r>
            <a:r>
              <a:rPr lang="ja-JP" altLang="en-US" sz="1200" b="1" u="sng" dirty="0">
                <a:solidFill>
                  <a:srgbClr val="FF0000"/>
                </a:solidFill>
                <a:latin typeface="+mn-lt"/>
                <a:ea typeface="+mn-ea"/>
              </a:rPr>
              <a:t>照会回答</a:t>
            </a:r>
            <a:endParaRPr lang="en-US" altLang="ja-JP" sz="1200" b="1" u="sng" dirty="0">
              <a:solidFill>
                <a:srgbClr val="FF0000"/>
              </a:solidFill>
              <a:latin typeface="+mn-lt"/>
              <a:ea typeface="+mn-ea"/>
            </a:endParaRPr>
          </a:p>
        </p:txBody>
      </p:sp>
      <p:cxnSp>
        <p:nvCxnSpPr>
          <p:cNvPr id="29723" name="直線矢印コネクタ 48"/>
          <p:cNvCxnSpPr>
            <a:cxnSpLocks noChangeShapeType="1"/>
          </p:cNvCxnSpPr>
          <p:nvPr/>
        </p:nvCxnSpPr>
        <p:spPr bwMode="auto">
          <a:xfrm flipH="1">
            <a:off x="5384801" y="4945986"/>
            <a:ext cx="1682750" cy="11827"/>
          </a:xfrm>
          <a:prstGeom prst="straightConnector1">
            <a:avLst/>
          </a:prstGeom>
          <a:noFill/>
          <a:ln w="254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9724" name="テキスト ボックス 52"/>
          <p:cNvSpPr txBox="1">
            <a:spLocks noChangeArrowheads="1"/>
          </p:cNvSpPr>
          <p:nvPr/>
        </p:nvSpPr>
        <p:spPr bwMode="auto">
          <a:xfrm>
            <a:off x="5570538" y="5014588"/>
            <a:ext cx="1347787" cy="239717"/>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ja-JP" altLang="en-US" sz="1200" b="1" u="sng">
                <a:solidFill>
                  <a:srgbClr val="FF0000"/>
                </a:solidFill>
                <a:latin typeface="+mn-lt"/>
                <a:ea typeface="+mn-ea"/>
              </a:rPr>
              <a:t>原薬関連の照会</a:t>
            </a:r>
            <a:endParaRPr lang="en-US" altLang="ja-JP" sz="1200" b="1" u="sng">
              <a:solidFill>
                <a:srgbClr val="FF0000"/>
              </a:solidFill>
              <a:latin typeface="+mn-lt"/>
              <a:ea typeface="+mn-ea"/>
            </a:endParaRPr>
          </a:p>
        </p:txBody>
      </p:sp>
      <p:cxnSp>
        <p:nvCxnSpPr>
          <p:cNvPr id="29725" name="直線矢印コネクタ 53"/>
          <p:cNvCxnSpPr>
            <a:cxnSpLocks noChangeShapeType="1"/>
          </p:cNvCxnSpPr>
          <p:nvPr/>
        </p:nvCxnSpPr>
        <p:spPr bwMode="auto">
          <a:xfrm flipH="1">
            <a:off x="2101851" y="4935734"/>
            <a:ext cx="1644649" cy="0"/>
          </a:xfrm>
          <a:prstGeom prst="straightConnector1">
            <a:avLst/>
          </a:prstGeom>
          <a:noFill/>
          <a:ln w="254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9726" name="テキスト ボックス 54"/>
          <p:cNvSpPr txBox="1">
            <a:spLocks noChangeArrowheads="1"/>
          </p:cNvSpPr>
          <p:nvPr/>
        </p:nvSpPr>
        <p:spPr bwMode="auto">
          <a:xfrm>
            <a:off x="2287588" y="5001972"/>
            <a:ext cx="1346200" cy="238140"/>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ja-JP" altLang="en-US" sz="1200" b="1" u="sng">
                <a:solidFill>
                  <a:srgbClr val="FF0000"/>
                </a:solidFill>
                <a:latin typeface="+mn-lt"/>
                <a:ea typeface="+mn-ea"/>
              </a:rPr>
              <a:t>原薬関連の照会</a:t>
            </a:r>
            <a:endParaRPr lang="en-US" altLang="ja-JP" sz="1200" b="1" u="sng">
              <a:solidFill>
                <a:srgbClr val="FF0000"/>
              </a:solidFill>
              <a:latin typeface="+mn-lt"/>
              <a:ea typeface="+mn-ea"/>
            </a:endParaRPr>
          </a:p>
        </p:txBody>
      </p:sp>
      <p:cxnSp>
        <p:nvCxnSpPr>
          <p:cNvPr id="29727" name="直線矢印コネクタ 55"/>
          <p:cNvCxnSpPr>
            <a:cxnSpLocks noChangeShapeType="1"/>
          </p:cNvCxnSpPr>
          <p:nvPr/>
        </p:nvCxnSpPr>
        <p:spPr bwMode="auto">
          <a:xfrm flipV="1">
            <a:off x="2163763" y="5618612"/>
            <a:ext cx="4905375" cy="0"/>
          </a:xfrm>
          <a:prstGeom prst="straightConnector1">
            <a:avLst/>
          </a:prstGeom>
          <a:noFill/>
          <a:ln w="254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9728" name="テキスト ボックス 56"/>
          <p:cNvSpPr txBox="1">
            <a:spLocks noChangeArrowheads="1"/>
          </p:cNvSpPr>
          <p:nvPr/>
        </p:nvSpPr>
        <p:spPr bwMode="auto">
          <a:xfrm>
            <a:off x="3427413" y="5331583"/>
            <a:ext cx="2282825" cy="238139"/>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ja-JP" altLang="en-US" sz="1200" b="1" u="sng">
                <a:solidFill>
                  <a:srgbClr val="FF0000"/>
                </a:solidFill>
                <a:latin typeface="+mn-lt"/>
                <a:ea typeface="+mn-ea"/>
              </a:rPr>
              <a:t>原薬関連の照会回答</a:t>
            </a:r>
            <a:endParaRPr lang="en-US" altLang="ja-JP" sz="1200" b="1" u="sng">
              <a:solidFill>
                <a:srgbClr val="FF0000"/>
              </a:solidFill>
              <a:latin typeface="+mn-lt"/>
              <a:ea typeface="+mn-ea"/>
            </a:endParaRPr>
          </a:p>
        </p:txBody>
      </p:sp>
      <p:sp>
        <p:nvSpPr>
          <p:cNvPr id="29729" name="フローチャート : 複数書類 58"/>
          <p:cNvSpPr>
            <a:spLocks noChangeArrowheads="1"/>
          </p:cNvSpPr>
          <p:nvPr/>
        </p:nvSpPr>
        <p:spPr bwMode="auto">
          <a:xfrm>
            <a:off x="3925888" y="2808700"/>
            <a:ext cx="1285875" cy="711266"/>
          </a:xfrm>
          <a:prstGeom prst="flowChartMultidocument">
            <a:avLst/>
          </a:prstGeom>
          <a:solidFill>
            <a:schemeClr val="bg1"/>
          </a:solidFill>
          <a:ln w="9525" algn="ctr">
            <a:solidFill>
              <a:schemeClr val="tx1"/>
            </a:solidFill>
            <a:round/>
            <a:headEnd/>
            <a:tailEnd/>
          </a:ln>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en-US" altLang="ja-JP" sz="1200" dirty="0">
              <a:latin typeface="+mn-lt"/>
              <a:ea typeface="+mn-ea"/>
            </a:endParaRPr>
          </a:p>
          <a:p>
            <a:pPr eaLnBrk="1" hangingPunct="1">
              <a:lnSpc>
                <a:spcPct val="80000"/>
              </a:lnSpc>
              <a:buClrTx/>
              <a:buSzPct val="100000"/>
              <a:buFont typeface="Wingdings" panose="05000000000000000000" pitchFamily="2" charset="2"/>
              <a:buNone/>
            </a:pPr>
            <a:r>
              <a:rPr lang="ja-JP" altLang="en-US" sz="1200" b="1" dirty="0">
                <a:latin typeface="+mn-lt"/>
                <a:ea typeface="+mn-ea"/>
              </a:rPr>
              <a:t>承認申請資料</a:t>
            </a:r>
            <a:endParaRPr lang="en-US" altLang="ja-JP" sz="1200" b="1" dirty="0">
              <a:latin typeface="+mn-lt"/>
              <a:ea typeface="+mn-ea"/>
            </a:endParaRPr>
          </a:p>
        </p:txBody>
      </p:sp>
      <p:sp>
        <p:nvSpPr>
          <p:cNvPr id="29731" name="テキスト ボックス 61"/>
          <p:cNvSpPr txBox="1">
            <a:spLocks noChangeArrowheads="1"/>
          </p:cNvSpPr>
          <p:nvPr/>
        </p:nvSpPr>
        <p:spPr bwMode="auto">
          <a:xfrm>
            <a:off x="3428207" y="5733739"/>
            <a:ext cx="2281237" cy="238140"/>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ja-JP" altLang="en-US" sz="1200" b="1" u="sng">
                <a:solidFill>
                  <a:srgbClr val="FF0000"/>
                </a:solidFill>
                <a:latin typeface="+mn-lt"/>
                <a:ea typeface="+mn-ea"/>
              </a:rPr>
              <a:t>審査終了に伴うＭＦ変更手続き</a:t>
            </a:r>
            <a:endParaRPr lang="en-US" altLang="ja-JP" sz="1200" b="1" u="sng">
              <a:solidFill>
                <a:srgbClr val="FF0000"/>
              </a:solidFill>
              <a:latin typeface="+mn-lt"/>
              <a:ea typeface="+mn-ea"/>
            </a:endParaRPr>
          </a:p>
        </p:txBody>
      </p:sp>
      <p:cxnSp>
        <p:nvCxnSpPr>
          <p:cNvPr id="29732" name="直線矢印コネクタ 62"/>
          <p:cNvCxnSpPr>
            <a:cxnSpLocks noChangeShapeType="1"/>
          </p:cNvCxnSpPr>
          <p:nvPr/>
        </p:nvCxnSpPr>
        <p:spPr bwMode="auto">
          <a:xfrm>
            <a:off x="2130425" y="6003421"/>
            <a:ext cx="4937126" cy="17347"/>
          </a:xfrm>
          <a:prstGeom prst="straightConnector1">
            <a:avLst/>
          </a:prstGeom>
          <a:noFill/>
          <a:ln w="254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9733" name="テキスト ボックス 63"/>
          <p:cNvSpPr txBox="1">
            <a:spLocks noChangeArrowheads="1"/>
          </p:cNvSpPr>
          <p:nvPr/>
        </p:nvSpPr>
        <p:spPr bwMode="auto">
          <a:xfrm>
            <a:off x="5911703" y="1317600"/>
            <a:ext cx="2775098"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latin typeface="+mn-lt"/>
              </a:rPr>
              <a:t>Ⅱ</a:t>
            </a:r>
            <a:r>
              <a:rPr lang="en-US" altLang="ja-JP" sz="1600" b="1" dirty="0">
                <a:latin typeface="+mn-lt"/>
                <a:ea typeface="+mn-ea"/>
              </a:rPr>
              <a:t>-31</a:t>
            </a:r>
            <a:r>
              <a:rPr lang="en-US" altLang="ja-JP" sz="1600" b="1" dirty="0">
                <a:latin typeface="+mn-lt"/>
              </a:rPr>
              <a:t>〜32</a:t>
            </a:r>
            <a:r>
              <a:rPr lang="ja-JP" altLang="en-US" sz="1600" b="1" dirty="0">
                <a:latin typeface="+mn-lt"/>
                <a:ea typeface="+mn-ea"/>
              </a:rPr>
              <a:t> </a:t>
            </a:r>
            <a:r>
              <a:rPr lang="en-US" altLang="ja-JP" sz="1600" b="1" dirty="0">
                <a:latin typeface="+mn-lt"/>
                <a:ea typeface="+mn-ea"/>
              </a:rPr>
              <a:t>p69</a:t>
            </a:r>
            <a:r>
              <a:rPr lang="en-US" altLang="ja-JP" sz="1600" b="1" dirty="0">
                <a:latin typeface="+mn-lt"/>
              </a:rPr>
              <a:t>〜</a:t>
            </a:r>
            <a:r>
              <a:rPr lang="en-US" altLang="ja-JP" sz="1600" b="1" dirty="0">
                <a:latin typeface="+mn-lt"/>
                <a:ea typeface="+mn-ea"/>
              </a:rPr>
              <a:t>70</a:t>
            </a:r>
            <a:endParaRPr lang="ja-JP" altLang="en-US" sz="1600" b="1" dirty="0">
              <a:latin typeface="+mn-lt"/>
              <a:ea typeface="+mn-ea"/>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C293658-93A9-454A-8CDA-AD332F3A99DF}" type="slidenum">
              <a:rPr kumimoji="0" lang="en-US" altLang="ja-JP" sz="1200" smtClean="0">
                <a:latin typeface="+mn-lt"/>
                <a:ea typeface="+mn-ea"/>
              </a:rPr>
              <a:pPr>
                <a:spcBef>
                  <a:spcPct val="0"/>
                </a:spcBef>
                <a:buClrTx/>
                <a:buSzTx/>
                <a:buFontTx/>
                <a:buNone/>
              </a:pPr>
              <a:t>14</a:t>
            </a:fld>
            <a:endParaRPr kumimoji="0" lang="en-US" altLang="ja-JP" sz="1200">
              <a:latin typeface="+mn-lt"/>
              <a:ea typeface="+mn-ea"/>
            </a:endParaRPr>
          </a:p>
        </p:txBody>
      </p:sp>
      <p:sp>
        <p:nvSpPr>
          <p:cNvPr id="31748" name="Rectangle 3"/>
          <p:cNvSpPr>
            <a:spLocks noGrp="1" noChangeArrowheads="1"/>
          </p:cNvSpPr>
          <p:nvPr>
            <p:ph type="body" idx="1"/>
          </p:nvPr>
        </p:nvSpPr>
        <p:spPr>
          <a:xfrm>
            <a:off x="496887" y="1485900"/>
            <a:ext cx="7978245" cy="4867275"/>
          </a:xfrm>
        </p:spPr>
        <p:txBody>
          <a:bodyPr/>
          <a:lstStyle/>
          <a:p>
            <a:pPr eaLnBrk="1" hangingPunct="1"/>
            <a:r>
              <a:rPr lang="ja-JP" altLang="en-US" sz="2000" b="1" dirty="0"/>
              <a:t>軽微変更届　　</a:t>
            </a:r>
            <a:r>
              <a:rPr lang="ja-JP" altLang="en-US" sz="2000" b="1" dirty="0">
                <a:solidFill>
                  <a:srgbClr val="3366FF"/>
                </a:solidFill>
              </a:rPr>
              <a:t>⇒登録年月日変更なし</a:t>
            </a:r>
            <a:endParaRPr lang="en-US" altLang="ja-JP" sz="2000" b="1" dirty="0">
              <a:solidFill>
                <a:srgbClr val="3366FF"/>
              </a:solidFill>
            </a:endParaRPr>
          </a:p>
          <a:p>
            <a:pPr eaLnBrk="1" hangingPunct="1">
              <a:buFont typeface="Wingdings" panose="05000000000000000000" pitchFamily="2" charset="2"/>
              <a:buChar char="ü"/>
            </a:pPr>
            <a:r>
              <a:rPr lang="ja-JP" altLang="en-US" sz="1800" dirty="0"/>
              <a:t>変更内容が軽微なものは軽微変更届で対応する（</a:t>
            </a:r>
            <a:r>
              <a:rPr lang="ja-JP" altLang="en-US" sz="1800" dirty="0">
                <a:solidFill>
                  <a:srgbClr val="3366FF"/>
                </a:solidFill>
              </a:rPr>
              <a:t>変更後</a:t>
            </a:r>
            <a:r>
              <a:rPr lang="en-US" altLang="ja-JP" sz="1800" dirty="0">
                <a:solidFill>
                  <a:srgbClr val="3366FF"/>
                </a:solidFill>
              </a:rPr>
              <a:t>30</a:t>
            </a:r>
            <a:r>
              <a:rPr lang="ja-JP" altLang="en-US" sz="1800" dirty="0">
                <a:solidFill>
                  <a:srgbClr val="3366FF"/>
                </a:solidFill>
              </a:rPr>
              <a:t>日以内</a:t>
            </a:r>
            <a:r>
              <a:rPr lang="ja-JP" altLang="en-US" sz="1800" dirty="0"/>
              <a:t>に届出）。</a:t>
            </a:r>
            <a:endParaRPr lang="en-US" altLang="ja-JP" sz="1800" dirty="0"/>
          </a:p>
          <a:p>
            <a:pPr eaLnBrk="1" hangingPunct="1">
              <a:buFont typeface="Wingdings" panose="05000000000000000000" pitchFamily="2" charset="2"/>
              <a:buChar char="ü"/>
            </a:pPr>
            <a:r>
              <a:rPr lang="ja-JP" altLang="en-US" sz="1800" dirty="0"/>
              <a:t>軽微変更の範囲は施行規則第</a:t>
            </a:r>
            <a:r>
              <a:rPr lang="en-US" altLang="ja-JP" sz="1800" dirty="0"/>
              <a:t>280</a:t>
            </a:r>
            <a:r>
              <a:rPr lang="ja-JP" altLang="en-US" sz="1800" dirty="0"/>
              <a:t>条の</a:t>
            </a:r>
            <a:r>
              <a:rPr lang="en-US" altLang="ja-JP" sz="1800" dirty="0"/>
              <a:t>11</a:t>
            </a:r>
            <a:r>
              <a:rPr lang="ja-JP" altLang="en-US" sz="1800" dirty="0" err="1"/>
              <a:t>、</a:t>
            </a:r>
            <a:r>
              <a:rPr lang="en-US" altLang="ja-JP" sz="1800" dirty="0"/>
              <a:t>H16.7.9</a:t>
            </a:r>
            <a:r>
              <a:rPr lang="ja-JP" altLang="en-US" sz="1800" dirty="0"/>
              <a:t>薬食発</a:t>
            </a:r>
            <a:r>
              <a:rPr lang="en-US" altLang="ja-JP" sz="1800" dirty="0"/>
              <a:t>0709004</a:t>
            </a:r>
            <a:r>
              <a:rPr lang="ja-JP" altLang="en-US" sz="1800" dirty="0"/>
              <a:t>号などを参照するほか、軽微変更関連発出通知も参照する。また、軽微変更届の該当性を事前確認する相談制度もあるので必要に応じ利用すると良い。</a:t>
            </a:r>
            <a:endParaRPr lang="en-US" altLang="ja-JP" sz="1800" dirty="0"/>
          </a:p>
          <a:p>
            <a:pPr eaLnBrk="1" hangingPunct="1"/>
            <a:r>
              <a:rPr lang="ja-JP" altLang="en-US" sz="2000" b="1" dirty="0">
                <a:solidFill>
                  <a:schemeClr val="tx2"/>
                </a:solidFill>
              </a:rPr>
              <a:t>変更登録申請 </a:t>
            </a:r>
            <a:r>
              <a:rPr lang="ja-JP" altLang="en-US" sz="2000" b="1" dirty="0">
                <a:solidFill>
                  <a:srgbClr val="FF0000"/>
                </a:solidFill>
              </a:rPr>
              <a:t>⇒登録年月日変更あり</a:t>
            </a:r>
            <a:endParaRPr lang="en-US" altLang="ja-JP" sz="2000" b="1" dirty="0">
              <a:solidFill>
                <a:srgbClr val="FF0000"/>
              </a:solidFill>
            </a:endParaRPr>
          </a:p>
          <a:p>
            <a:pPr eaLnBrk="1" hangingPunct="1">
              <a:buFont typeface="Wingdings" panose="05000000000000000000" pitchFamily="2" charset="2"/>
              <a:buChar char="ü"/>
            </a:pPr>
            <a:r>
              <a:rPr lang="ja-JP" altLang="en-US" sz="1800" dirty="0"/>
              <a:t>登録内容の変更が軽微でないと判断された場合は、変更登録申請で対応する。</a:t>
            </a:r>
            <a:endParaRPr lang="en-US" altLang="ja-JP" sz="1800" dirty="0"/>
          </a:p>
          <a:p>
            <a:pPr eaLnBrk="1" hangingPunct="1">
              <a:buFont typeface="Wingdings" panose="05000000000000000000" pitchFamily="2" charset="2"/>
              <a:buChar char="ü"/>
            </a:pPr>
            <a:r>
              <a:rPr lang="en-US" altLang="ja-JP" sz="1800" dirty="0"/>
              <a:t>MF</a:t>
            </a:r>
            <a:r>
              <a:rPr lang="ja-JP" altLang="en-US" sz="1800" dirty="0"/>
              <a:t>登録者は、変更登録前に、</a:t>
            </a:r>
            <a:r>
              <a:rPr lang="en-US" altLang="ja-JP" sz="1800" dirty="0"/>
              <a:t>MF</a:t>
            </a:r>
            <a:r>
              <a:rPr lang="ja-JP" altLang="en-US" sz="1800" dirty="0"/>
              <a:t>を引用する製造販売業者に対し事前連絡が必要である。</a:t>
            </a:r>
            <a:endParaRPr lang="en-US" altLang="ja-JP" sz="1800" dirty="0"/>
          </a:p>
          <a:p>
            <a:pPr eaLnBrk="1" hangingPunct="1">
              <a:buFont typeface="Wingdings" panose="05000000000000000000" pitchFamily="2" charset="2"/>
              <a:buChar char="ü"/>
            </a:pPr>
            <a:r>
              <a:rPr lang="en-US" altLang="ja-JP" sz="1800" dirty="0"/>
              <a:t>MF</a:t>
            </a:r>
            <a:r>
              <a:rPr lang="ja-JP" altLang="en-US" sz="1800" dirty="0"/>
              <a:t>の変更登録に伴い、</a:t>
            </a:r>
            <a:r>
              <a:rPr lang="en-US" altLang="ja-JP" sz="1800" dirty="0"/>
              <a:t>MF</a:t>
            </a:r>
            <a:r>
              <a:rPr lang="ja-JP" altLang="en-US" sz="1800" dirty="0"/>
              <a:t>を引用している製造販売承認書は一部変更承認申請が必要となる。変更登録申請に際しては製造販売業者との密な連携が必要である。</a:t>
            </a:r>
            <a:endParaRPr lang="en-US" altLang="ja-JP" sz="1800" dirty="0"/>
          </a:p>
          <a:p>
            <a:pPr eaLnBrk="1" hangingPunct="1">
              <a:buFont typeface="Wingdings" panose="05000000000000000000" pitchFamily="2" charset="2"/>
              <a:buChar char="ü"/>
            </a:pPr>
            <a:r>
              <a:rPr lang="ja-JP" altLang="en-US" sz="1800" dirty="0"/>
              <a:t>販売名の変更は変更登録ではなく、新規</a:t>
            </a:r>
            <a:r>
              <a:rPr lang="en-US" altLang="ja-JP" sz="1800" dirty="0"/>
              <a:t>MF</a:t>
            </a:r>
            <a:r>
              <a:rPr lang="ja-JP" altLang="en-US" sz="1800" dirty="0"/>
              <a:t>登録申請で対応する。</a:t>
            </a:r>
            <a:endParaRPr lang="en-US" altLang="ja-JP" sz="1800" dirty="0"/>
          </a:p>
          <a:p>
            <a:pPr eaLnBrk="1" hangingPunct="1">
              <a:buFont typeface="Wingdings" panose="05000000000000000000" pitchFamily="2" charset="2"/>
              <a:buChar char="ü"/>
            </a:pPr>
            <a:endParaRPr lang="en-US" altLang="ja-JP" sz="1800" dirty="0"/>
          </a:p>
          <a:p>
            <a:pPr marL="0" lvl="0" indent="0" eaLnBrk="1" hangingPunct="1">
              <a:buClr>
                <a:srgbClr val="00007D"/>
              </a:buClr>
              <a:buNone/>
            </a:pPr>
            <a:r>
              <a:rPr lang="ja-JP" altLang="en-US" sz="2000" b="1" dirty="0">
                <a:solidFill>
                  <a:srgbClr val="FF0000"/>
                </a:solidFill>
              </a:rPr>
              <a:t>⇒各々の変更手続きの詳細は「変更の管理」の教育資料参照</a:t>
            </a:r>
            <a:endParaRPr lang="en-US" altLang="ja-JP" sz="1800" dirty="0">
              <a:solidFill>
                <a:srgbClr val="FF0000"/>
              </a:solidFill>
            </a:endParaRPr>
          </a:p>
        </p:txBody>
      </p:sp>
      <p:sp>
        <p:nvSpPr>
          <p:cNvPr id="31749" name="Rectangle 5"/>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b="1" dirty="0">
                <a:latin typeface="+mn-lt"/>
                <a:ea typeface="+mn-ea"/>
              </a:rPr>
              <a:t>MF</a:t>
            </a:r>
            <a:r>
              <a:rPr lang="ja-JP" altLang="en-US" b="1" dirty="0">
                <a:latin typeface="+mn-lt"/>
                <a:ea typeface="+mn-ea"/>
              </a:rPr>
              <a:t>登録事項の変更</a:t>
            </a:r>
          </a:p>
        </p:txBody>
      </p:sp>
      <p:sp>
        <p:nvSpPr>
          <p:cNvPr id="31750" name="フッター プレースホルダ 6"/>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31751" name="テキスト ボックス 7"/>
          <p:cNvSpPr txBox="1">
            <a:spLocks noChangeArrowheads="1"/>
          </p:cNvSpPr>
          <p:nvPr/>
        </p:nvSpPr>
        <p:spPr bwMode="auto">
          <a:xfrm>
            <a:off x="6784938" y="1338865"/>
            <a:ext cx="2359062"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None/>
            </a:pPr>
            <a:r>
              <a:rPr lang="en-US" altLang="ja-JP" sz="1600" b="1" dirty="0"/>
              <a:t>Ⅱ</a:t>
            </a:r>
            <a:r>
              <a:rPr lang="en-US" altLang="ja-JP" sz="1600" b="1" dirty="0">
                <a:latin typeface="+mn-lt"/>
                <a:ea typeface="+mn-ea"/>
              </a:rPr>
              <a:t>-22</a:t>
            </a:r>
            <a:r>
              <a:rPr lang="en-US" altLang="ja-JP" sz="1600" b="1" dirty="0"/>
              <a:t>〜30</a:t>
            </a:r>
            <a:r>
              <a:rPr lang="en-US" altLang="ja-JP" sz="1600" b="1" dirty="0">
                <a:latin typeface="+mn-lt"/>
                <a:ea typeface="+mn-ea"/>
              </a:rPr>
              <a:t> p60</a:t>
            </a:r>
            <a:r>
              <a:rPr lang="en-US" altLang="ja-JP" sz="1600" b="1" dirty="0"/>
              <a:t>〜</a:t>
            </a:r>
            <a:r>
              <a:rPr lang="en-US" altLang="ja-JP" sz="1600" b="1" dirty="0">
                <a:latin typeface="+mn-lt"/>
                <a:ea typeface="+mn-ea"/>
              </a:rPr>
              <a:t>68,</a:t>
            </a:r>
          </a:p>
          <a:p>
            <a:pPr eaLnBrk="1" hangingPunct="1">
              <a:lnSpc>
                <a:spcPct val="80000"/>
              </a:lnSpc>
              <a:buClrTx/>
              <a:buSzPct val="100000"/>
              <a:buNone/>
            </a:pPr>
            <a:r>
              <a:rPr lang="en-US" altLang="ja-JP" sz="1600" b="1" dirty="0"/>
              <a:t>Ⅱ</a:t>
            </a:r>
            <a:r>
              <a:rPr lang="en-US" altLang="ja-JP" sz="1600" b="1" dirty="0">
                <a:latin typeface="+mn-lt"/>
                <a:ea typeface="+mn-ea"/>
              </a:rPr>
              <a:t>-71 p109</a:t>
            </a:r>
            <a:endParaRPr lang="ja-JP" altLang="en-US" sz="1600" b="1" dirty="0">
              <a:latin typeface="+mn-lt"/>
              <a:ea typeface="+mn-ea"/>
            </a:endParaRPr>
          </a:p>
        </p:txBody>
      </p:sp>
    </p:spTree>
    <p:extLst>
      <p:ext uri="{BB962C8B-B14F-4D97-AF65-F5344CB8AC3E}">
        <p14:creationId xmlns:p14="http://schemas.microsoft.com/office/powerpoint/2010/main" val="149870980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C293658-93A9-454A-8CDA-AD332F3A99DF}" type="slidenum">
              <a:rPr kumimoji="0" lang="en-US" altLang="ja-JP" sz="1200" smtClean="0">
                <a:latin typeface="+mn-lt"/>
                <a:ea typeface="+mn-ea"/>
              </a:rPr>
              <a:pPr>
                <a:spcBef>
                  <a:spcPct val="0"/>
                </a:spcBef>
                <a:buClrTx/>
                <a:buSzTx/>
                <a:buFontTx/>
                <a:buNone/>
              </a:pPr>
              <a:t>15</a:t>
            </a:fld>
            <a:endParaRPr kumimoji="0" lang="en-US" altLang="ja-JP" sz="1200">
              <a:latin typeface="+mn-lt"/>
              <a:ea typeface="+mn-ea"/>
            </a:endParaRPr>
          </a:p>
        </p:txBody>
      </p:sp>
      <p:sp>
        <p:nvSpPr>
          <p:cNvPr id="31748" name="Rectangle 3"/>
          <p:cNvSpPr>
            <a:spLocks noGrp="1" noChangeArrowheads="1"/>
          </p:cNvSpPr>
          <p:nvPr>
            <p:ph type="body" idx="1"/>
          </p:nvPr>
        </p:nvSpPr>
        <p:spPr>
          <a:xfrm>
            <a:off x="496888" y="1438275"/>
            <a:ext cx="8045979" cy="4924425"/>
          </a:xfrm>
        </p:spPr>
        <p:txBody>
          <a:bodyPr/>
          <a:lstStyle/>
          <a:p>
            <a:pPr eaLnBrk="1" hangingPunct="1"/>
            <a:r>
              <a:rPr lang="en-US" altLang="ja-JP" sz="2000" b="1" dirty="0"/>
              <a:t>MF</a:t>
            </a:r>
            <a:r>
              <a:rPr lang="ja-JP" altLang="en-US" sz="2000" b="1" dirty="0"/>
              <a:t>の承継</a:t>
            </a:r>
            <a:endParaRPr lang="en-US" altLang="ja-JP" sz="2000" b="1" dirty="0"/>
          </a:p>
          <a:p>
            <a:pPr eaLnBrk="1" hangingPunct="1">
              <a:buFont typeface="Wingdings" panose="05000000000000000000" pitchFamily="2" charset="2"/>
              <a:buChar char="ü"/>
            </a:pPr>
            <a:r>
              <a:rPr lang="en-US" altLang="ja-JP" sz="1800" dirty="0"/>
              <a:t>MF</a:t>
            </a:r>
            <a:r>
              <a:rPr lang="ja-JP" altLang="en-US" sz="1800" dirty="0"/>
              <a:t>は、他社に承継することができる。</a:t>
            </a:r>
            <a:endParaRPr lang="en-US" altLang="ja-JP" sz="1800" dirty="0"/>
          </a:p>
          <a:p>
            <a:pPr eaLnBrk="1" hangingPunct="1"/>
            <a:r>
              <a:rPr lang="en-US" altLang="ja-JP" sz="2000" b="1" dirty="0"/>
              <a:t>MF</a:t>
            </a:r>
            <a:r>
              <a:rPr lang="ja-JP" altLang="en-US" sz="2000" b="1" dirty="0"/>
              <a:t>申請の取り下げ</a:t>
            </a:r>
            <a:endParaRPr lang="en-US" altLang="ja-JP" sz="2000" b="1" dirty="0"/>
          </a:p>
          <a:p>
            <a:pPr eaLnBrk="1" hangingPunct="1">
              <a:buFont typeface="Wingdings" panose="05000000000000000000" pitchFamily="2" charset="2"/>
              <a:buChar char="ü"/>
            </a:pPr>
            <a:r>
              <a:rPr lang="en-US" altLang="ja-JP" sz="1800" dirty="0"/>
              <a:t>MF</a:t>
            </a:r>
            <a:r>
              <a:rPr lang="ja-JP" altLang="en-US" sz="1800" dirty="0"/>
              <a:t>登録証が発行される前に、</a:t>
            </a:r>
            <a:r>
              <a:rPr lang="en-US" altLang="ja-JP" sz="1800" dirty="0"/>
              <a:t>FD</a:t>
            </a:r>
            <a:r>
              <a:rPr lang="ja-JP" altLang="en-US" sz="1800" dirty="0"/>
              <a:t>申請ソフト中の取下げ様式を利用し、自主的に取り下げができる。</a:t>
            </a:r>
            <a:endParaRPr lang="ja-JP" altLang="en-US" sz="2000" dirty="0"/>
          </a:p>
          <a:p>
            <a:pPr eaLnBrk="1" hangingPunct="1"/>
            <a:r>
              <a:rPr lang="en-US" altLang="ja-JP" sz="2000" b="1" dirty="0">
                <a:solidFill>
                  <a:schemeClr val="tx2"/>
                </a:solidFill>
              </a:rPr>
              <a:t>MF</a:t>
            </a:r>
            <a:r>
              <a:rPr lang="ja-JP" altLang="en-US" sz="2000" b="1" dirty="0">
                <a:solidFill>
                  <a:schemeClr val="tx2"/>
                </a:solidFill>
              </a:rPr>
              <a:t>の整理</a:t>
            </a:r>
            <a:endParaRPr lang="en-US" altLang="ja-JP" sz="2000" b="1" dirty="0">
              <a:solidFill>
                <a:schemeClr val="tx2"/>
              </a:solidFill>
            </a:endParaRPr>
          </a:p>
          <a:p>
            <a:pPr eaLnBrk="1" hangingPunct="1">
              <a:buFont typeface="Wingdings" panose="05000000000000000000" pitchFamily="2" charset="2"/>
              <a:buChar char="ü"/>
            </a:pPr>
            <a:r>
              <a:rPr lang="ja-JP" altLang="en-US" sz="1800" dirty="0"/>
              <a:t>将来、製造される予定のなくなった品目の</a:t>
            </a:r>
            <a:r>
              <a:rPr lang="en-US" altLang="ja-JP" sz="1800" dirty="0"/>
              <a:t>MF</a:t>
            </a:r>
            <a:r>
              <a:rPr lang="ja-JP" altLang="en-US" sz="1800" dirty="0"/>
              <a:t>について、</a:t>
            </a:r>
            <a:r>
              <a:rPr lang="en-US" altLang="ja-JP" sz="1800" dirty="0"/>
              <a:t>MF</a:t>
            </a:r>
            <a:r>
              <a:rPr lang="ja-JP" altLang="en-US" sz="1800" dirty="0"/>
              <a:t>登録を自主的に整理することができる。</a:t>
            </a:r>
            <a:endParaRPr lang="en-US" altLang="ja-JP" sz="1800" dirty="0"/>
          </a:p>
          <a:p>
            <a:pPr eaLnBrk="1" hangingPunct="1"/>
            <a:r>
              <a:rPr lang="en-US" altLang="ja-JP" sz="2000" b="1" dirty="0"/>
              <a:t>MF</a:t>
            </a:r>
            <a:r>
              <a:rPr lang="ja-JP" altLang="en-US" sz="2000" b="1" dirty="0"/>
              <a:t>の抹消</a:t>
            </a:r>
            <a:endParaRPr lang="en-US" altLang="ja-JP" sz="2000" b="1" dirty="0"/>
          </a:p>
          <a:p>
            <a:pPr eaLnBrk="1" hangingPunct="1">
              <a:buFont typeface="Wingdings" panose="05000000000000000000" pitchFamily="2" charset="2"/>
              <a:buChar char="ü"/>
            </a:pPr>
            <a:r>
              <a:rPr lang="ja-JP" altLang="en-US" sz="1800" dirty="0"/>
              <a:t>不正な手段により登録を受けた場合等に</a:t>
            </a:r>
            <a:r>
              <a:rPr lang="en-US" altLang="ja-JP" sz="1800" dirty="0"/>
              <a:t>MF</a:t>
            </a:r>
            <a:r>
              <a:rPr lang="ja-JP" altLang="en-US" sz="1800" dirty="0"/>
              <a:t>登録が抹消される。</a:t>
            </a:r>
            <a:endParaRPr lang="en-US" altLang="ja-JP" sz="2000" dirty="0"/>
          </a:p>
          <a:p>
            <a:pPr eaLnBrk="1" hangingPunct="1"/>
            <a:r>
              <a:rPr lang="en-US" altLang="ja-JP" sz="2000" b="1" dirty="0"/>
              <a:t>MF</a:t>
            </a:r>
            <a:r>
              <a:rPr lang="ja-JP" altLang="en-US" sz="2000" b="1" dirty="0"/>
              <a:t>登録証の再交付</a:t>
            </a:r>
            <a:endParaRPr lang="en-US" altLang="ja-JP" sz="2000" b="1" dirty="0"/>
          </a:p>
          <a:p>
            <a:pPr eaLnBrk="1" hangingPunct="1">
              <a:buFont typeface="Wingdings" panose="05000000000000000000" pitchFamily="2" charset="2"/>
              <a:buChar char="ü"/>
            </a:pPr>
            <a:r>
              <a:rPr lang="en-US" altLang="ja-JP" sz="1800" dirty="0"/>
              <a:t>MF</a:t>
            </a:r>
            <a:r>
              <a:rPr lang="ja-JP" altLang="en-US" sz="1800" dirty="0"/>
              <a:t>登録書を破り、汚し又は失ったときは、その再交付を受けることができる。</a:t>
            </a:r>
            <a:endParaRPr lang="ja-JP" altLang="en-US" sz="2000" dirty="0"/>
          </a:p>
          <a:p>
            <a:pPr eaLnBrk="1" hangingPunct="1">
              <a:buFont typeface="Wingdings" panose="05000000000000000000" pitchFamily="2" charset="2"/>
              <a:buNone/>
            </a:pPr>
            <a:r>
              <a:rPr lang="ja-JP" altLang="en-US" sz="2800" dirty="0"/>
              <a:t>　</a:t>
            </a:r>
          </a:p>
          <a:p>
            <a:pPr eaLnBrk="1" hangingPunct="1"/>
            <a:endParaRPr lang="ja-JP" altLang="en-US" sz="2800" dirty="0"/>
          </a:p>
          <a:p>
            <a:pPr eaLnBrk="1" hangingPunct="1"/>
            <a:endParaRPr lang="en-US" altLang="ja-JP" sz="3600" dirty="0"/>
          </a:p>
        </p:txBody>
      </p:sp>
      <p:sp>
        <p:nvSpPr>
          <p:cNvPr id="31749" name="Rectangle 5"/>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latin typeface="+mn-lt"/>
                <a:ea typeface="+mn-ea"/>
              </a:rPr>
              <a:t>その他</a:t>
            </a:r>
            <a:r>
              <a:rPr lang="en-US" altLang="ja-JP" b="1" dirty="0">
                <a:latin typeface="+mn-lt"/>
                <a:ea typeface="+mn-ea"/>
              </a:rPr>
              <a:t>MF</a:t>
            </a:r>
            <a:r>
              <a:rPr lang="ja-JP" altLang="en-US" b="1" dirty="0">
                <a:latin typeface="+mn-lt"/>
                <a:ea typeface="+mn-ea"/>
              </a:rPr>
              <a:t>管理</a:t>
            </a:r>
          </a:p>
        </p:txBody>
      </p:sp>
      <p:sp>
        <p:nvSpPr>
          <p:cNvPr id="31750" name="フッター プレースホルダ 6"/>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31751" name="テキスト ボックス 7"/>
          <p:cNvSpPr txBox="1">
            <a:spLocks noChangeArrowheads="1"/>
          </p:cNvSpPr>
          <p:nvPr/>
        </p:nvSpPr>
        <p:spPr bwMode="auto">
          <a:xfrm>
            <a:off x="6695263" y="1293620"/>
            <a:ext cx="2232837"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None/>
            </a:pPr>
            <a:r>
              <a:rPr lang="en-US" altLang="ja-JP" sz="1600" b="1" dirty="0">
                <a:latin typeface="+mn-lt"/>
              </a:rPr>
              <a:t>Ⅱ</a:t>
            </a:r>
            <a:r>
              <a:rPr lang="en-US" altLang="ja-JP" sz="1600" b="1" dirty="0">
                <a:latin typeface="+mn-lt"/>
                <a:ea typeface="+mn-ea"/>
              </a:rPr>
              <a:t>-33</a:t>
            </a:r>
            <a:r>
              <a:rPr lang="en-US" altLang="ja-JP" sz="1600" b="1" dirty="0">
                <a:latin typeface="+mn-lt"/>
              </a:rPr>
              <a:t>〜40 </a:t>
            </a:r>
            <a:r>
              <a:rPr lang="en-US" altLang="ja-JP" sz="1600" b="1" dirty="0">
                <a:latin typeface="+mn-lt"/>
                <a:ea typeface="+mn-ea"/>
              </a:rPr>
              <a:t>p71</a:t>
            </a:r>
            <a:r>
              <a:rPr lang="en-US" altLang="ja-JP" sz="1600" b="1" dirty="0">
                <a:latin typeface="+mn-lt"/>
              </a:rPr>
              <a:t>〜</a:t>
            </a:r>
            <a:r>
              <a:rPr lang="en-US" altLang="ja-JP" sz="1600" b="1" dirty="0">
                <a:latin typeface="+mn-lt"/>
                <a:ea typeface="+mn-ea"/>
              </a:rPr>
              <a:t>78</a:t>
            </a:r>
            <a:endParaRPr lang="ja-JP" altLang="en-US" sz="1600" b="1" dirty="0">
              <a:latin typeface="+mn-lt"/>
              <a:ea typeface="+mn-ea"/>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フッター プレースホルダ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7171"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1F74D697-DB33-45B9-9023-2AE08701389C}" type="slidenum">
              <a:rPr kumimoji="0" lang="en-US" altLang="ja-JP" sz="1200" smtClean="0">
                <a:latin typeface="+mn-lt"/>
                <a:ea typeface="+mn-ea"/>
              </a:rPr>
              <a:pPr>
                <a:spcBef>
                  <a:spcPct val="0"/>
                </a:spcBef>
                <a:buClrTx/>
                <a:buSzTx/>
                <a:buFontTx/>
                <a:buNone/>
              </a:pPr>
              <a:t>2</a:t>
            </a:fld>
            <a:endParaRPr kumimoji="0" lang="en-US" altLang="ja-JP" sz="1200">
              <a:latin typeface="+mn-lt"/>
              <a:ea typeface="+mn-ea"/>
            </a:endParaRPr>
          </a:p>
        </p:txBody>
      </p:sp>
      <p:sp>
        <p:nvSpPr>
          <p:cNvPr id="7172" name="Rectangle 5"/>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latin typeface="+mn-lt"/>
                <a:ea typeface="+mn-ea"/>
              </a:rPr>
              <a:t>医薬品製造販売承認制度における原薬①</a:t>
            </a:r>
          </a:p>
        </p:txBody>
      </p:sp>
      <p:sp>
        <p:nvSpPr>
          <p:cNvPr id="7" name="正方形/長方形 6"/>
          <p:cNvSpPr/>
          <p:nvPr/>
        </p:nvSpPr>
        <p:spPr>
          <a:xfrm>
            <a:off x="709613" y="1655763"/>
            <a:ext cx="7146925" cy="436562"/>
          </a:xfrm>
          <a:prstGeom prst="rect">
            <a:avLst/>
          </a:prstGeom>
        </p:spPr>
        <p:txBody>
          <a:bodyPr>
            <a:spAutoFit/>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800" b="1" kern="0" dirty="0">
                <a:latin typeface="+mn-lt"/>
                <a:ea typeface="+mn-ea"/>
              </a:rPr>
              <a:t>医薬品を市場に上市、出荷するためには、</a:t>
            </a:r>
            <a:r>
              <a:rPr lang="ja-JP" altLang="en-US" sz="2000" kern="0" dirty="0">
                <a:latin typeface="+mn-lt"/>
                <a:ea typeface="+mn-ea"/>
              </a:rPr>
              <a:t>　　</a:t>
            </a:r>
            <a:endParaRPr lang="en-US" altLang="ja-JP" sz="2000" kern="0" dirty="0">
              <a:latin typeface="+mn-lt"/>
              <a:ea typeface="+mn-ea"/>
            </a:endParaRPr>
          </a:p>
        </p:txBody>
      </p:sp>
      <p:sp>
        <p:nvSpPr>
          <p:cNvPr id="8" name="正方形/長方形 7"/>
          <p:cNvSpPr/>
          <p:nvPr/>
        </p:nvSpPr>
        <p:spPr>
          <a:xfrm>
            <a:off x="661988" y="4573588"/>
            <a:ext cx="7996237" cy="434975"/>
          </a:xfrm>
          <a:prstGeom prst="rect">
            <a:avLst/>
          </a:prstGeom>
        </p:spPr>
        <p:txBody>
          <a:bodyPr>
            <a:spAutoFit/>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800" b="1" kern="0" dirty="0">
                <a:solidFill>
                  <a:srgbClr val="FF0000"/>
                </a:solidFill>
                <a:latin typeface="+mn-lt"/>
                <a:ea typeface="+mn-ea"/>
              </a:rPr>
              <a:t>原薬単独では製造販売承認の対象にはならない。</a:t>
            </a:r>
            <a:endParaRPr lang="en-US" altLang="ja-JP" sz="2800" b="1" kern="0" dirty="0">
              <a:solidFill>
                <a:srgbClr val="FF0000"/>
              </a:solidFill>
              <a:latin typeface="+mn-lt"/>
              <a:ea typeface="+mn-ea"/>
            </a:endParaRPr>
          </a:p>
        </p:txBody>
      </p:sp>
      <p:sp>
        <p:nvSpPr>
          <p:cNvPr id="11" name="正方形/長方形 10"/>
          <p:cNvSpPr/>
          <p:nvPr/>
        </p:nvSpPr>
        <p:spPr>
          <a:xfrm>
            <a:off x="2116137" y="2947988"/>
            <a:ext cx="6783387" cy="437043"/>
          </a:xfrm>
          <a:prstGeom prst="rect">
            <a:avLst/>
          </a:prstGeom>
        </p:spPr>
        <p:txBody>
          <a:bodyPr wrap="square">
            <a:spAutoFit/>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000" b="1" kern="0" dirty="0">
                <a:latin typeface="+mn-lt"/>
                <a:ea typeface="+mn-ea"/>
              </a:rPr>
              <a:t>　　</a:t>
            </a:r>
            <a:r>
              <a:rPr lang="ja-JP" altLang="en-US" sz="2800" b="1" kern="0" dirty="0">
                <a:latin typeface="+mn-lt"/>
                <a:ea typeface="+mn-ea"/>
              </a:rPr>
              <a:t>厚生労働大臣の</a:t>
            </a:r>
            <a:r>
              <a:rPr lang="ja-JP" altLang="en-US" sz="2800" b="1" kern="0" dirty="0">
                <a:solidFill>
                  <a:srgbClr val="FF0000"/>
                </a:solidFill>
                <a:latin typeface="+mn-lt"/>
                <a:ea typeface="+mn-ea"/>
              </a:rPr>
              <a:t>製造販売承認</a:t>
            </a:r>
            <a:r>
              <a:rPr lang="ja-JP" altLang="en-US" sz="2800" b="1" kern="0" dirty="0">
                <a:latin typeface="+mn-lt"/>
                <a:ea typeface="+mn-ea"/>
              </a:rPr>
              <a:t>が必要</a:t>
            </a:r>
            <a:r>
              <a:rPr lang="ja-JP" altLang="en-US" sz="2800" kern="0" dirty="0">
                <a:latin typeface="+mn-lt"/>
                <a:ea typeface="+mn-ea"/>
              </a:rPr>
              <a:t>。</a:t>
            </a:r>
            <a:endParaRPr lang="en-US" altLang="ja-JP" sz="2800" kern="0" dirty="0">
              <a:latin typeface="+mn-lt"/>
              <a:ea typeface="+mn-ea"/>
            </a:endParaRPr>
          </a:p>
        </p:txBody>
      </p:sp>
      <p:sp>
        <p:nvSpPr>
          <p:cNvPr id="7176" name="右矢印 11"/>
          <p:cNvSpPr>
            <a:spLocks noChangeArrowheads="1"/>
          </p:cNvSpPr>
          <p:nvPr/>
        </p:nvSpPr>
        <p:spPr bwMode="auto">
          <a:xfrm>
            <a:off x="828675" y="2798763"/>
            <a:ext cx="1287463" cy="660400"/>
          </a:xfrm>
          <a:prstGeom prst="rightArrow">
            <a:avLst>
              <a:gd name="adj1" fmla="val 50000"/>
              <a:gd name="adj2" fmla="val 50020"/>
            </a:avLst>
          </a:prstGeom>
          <a:solidFill>
            <a:srgbClr val="FF99C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
        <p:nvSpPr>
          <p:cNvPr id="15" name="正方形/長方形 14"/>
          <p:cNvSpPr/>
          <p:nvPr/>
        </p:nvSpPr>
        <p:spPr>
          <a:xfrm>
            <a:off x="2155825" y="3725863"/>
            <a:ext cx="1844675" cy="438150"/>
          </a:xfrm>
          <a:prstGeom prst="rect">
            <a:avLst/>
          </a:prstGeom>
        </p:spPr>
        <p:txBody>
          <a:bodyPr>
            <a:spAutoFit/>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000" b="1" kern="0" dirty="0">
                <a:latin typeface="+mn-lt"/>
                <a:ea typeface="+mn-ea"/>
              </a:rPr>
              <a:t>　　</a:t>
            </a:r>
            <a:r>
              <a:rPr lang="ja-JP" altLang="en-US" sz="2800" b="1" kern="0" dirty="0">
                <a:latin typeface="+mn-lt"/>
                <a:ea typeface="+mn-ea"/>
              </a:rPr>
              <a:t>しかし、</a:t>
            </a:r>
            <a:endParaRPr lang="en-US" altLang="ja-JP" sz="2800" kern="0" dirty="0">
              <a:latin typeface="+mn-lt"/>
              <a:ea typeface="+mn-ea"/>
            </a:endParaRPr>
          </a:p>
        </p:txBody>
      </p:sp>
      <p:sp>
        <p:nvSpPr>
          <p:cNvPr id="7178" name="テキスト ボックス 12"/>
          <p:cNvSpPr txBox="1">
            <a:spLocks noChangeArrowheads="1"/>
          </p:cNvSpPr>
          <p:nvPr/>
        </p:nvSpPr>
        <p:spPr bwMode="auto">
          <a:xfrm>
            <a:off x="7386320" y="1317600"/>
            <a:ext cx="130048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Ⅱ</a:t>
            </a:r>
            <a:r>
              <a:rPr lang="en-US" altLang="ja-JP" sz="1600" b="1" dirty="0">
                <a:latin typeface="+mn-lt"/>
                <a:ea typeface="+mn-ea"/>
              </a:rPr>
              <a:t>-1</a:t>
            </a:r>
            <a:r>
              <a:rPr lang="ja-JP" altLang="en-US" sz="1600" b="1" dirty="0">
                <a:latin typeface="+mn-lt"/>
                <a:ea typeface="+mn-ea"/>
              </a:rPr>
              <a:t> </a:t>
            </a:r>
            <a:r>
              <a:rPr lang="en-US" altLang="ja-JP" sz="1600" b="1" dirty="0">
                <a:latin typeface="+mn-lt"/>
                <a:ea typeface="+mn-ea"/>
              </a:rPr>
              <a:t>p39 </a:t>
            </a:r>
            <a:endParaRPr lang="ja-JP" altLang="en-US" sz="1600" b="1" dirty="0">
              <a:latin typeface="+mn-lt"/>
              <a:ea typeface="+mn-ea"/>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D5D234F-DE0B-4BB4-BC77-A6C0D83D1D86}" type="slidenum">
              <a:rPr kumimoji="0" lang="en-US" altLang="ja-JP" sz="1200" smtClean="0">
                <a:latin typeface="+mn-lt"/>
                <a:ea typeface="+mn-ea"/>
              </a:rPr>
              <a:pPr>
                <a:spcBef>
                  <a:spcPct val="0"/>
                </a:spcBef>
                <a:buClrTx/>
                <a:buSzTx/>
                <a:buFontTx/>
                <a:buNone/>
              </a:pPr>
              <a:t>3</a:t>
            </a:fld>
            <a:endParaRPr kumimoji="0" lang="en-US" altLang="ja-JP" sz="1200">
              <a:latin typeface="+mn-lt"/>
              <a:ea typeface="+mn-ea"/>
            </a:endParaRPr>
          </a:p>
        </p:txBody>
      </p:sp>
      <p:sp>
        <p:nvSpPr>
          <p:cNvPr id="9219" name="Rectangle 5"/>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latin typeface="+mn-lt"/>
                <a:ea typeface="+mn-ea"/>
              </a:rPr>
              <a:t>医薬品製造販売承認制度における原薬②</a:t>
            </a:r>
          </a:p>
        </p:txBody>
      </p:sp>
      <p:sp>
        <p:nvSpPr>
          <p:cNvPr id="4" name="コンテンツ プレースホルダ 6"/>
          <p:cNvSpPr txBox="1">
            <a:spLocks/>
          </p:cNvSpPr>
          <p:nvPr/>
        </p:nvSpPr>
        <p:spPr>
          <a:xfrm>
            <a:off x="522288" y="1706563"/>
            <a:ext cx="8113712" cy="525462"/>
          </a:xfrm>
          <a:prstGeom prst="rect">
            <a:avLst/>
          </a:prstGeom>
          <a:effectLst>
            <a:outerShdw dist="50800" sx="1000" sy="1000" algn="ctr" rotWithShape="0">
              <a:srgbClr val="000000"/>
            </a:outerShdw>
          </a:effectLst>
        </p:spPr>
        <p:txBody>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800" b="1" kern="0" dirty="0">
                <a:solidFill>
                  <a:schemeClr val="accent4"/>
                </a:solidFill>
                <a:latin typeface="+mn-lt"/>
                <a:ea typeface="+mn-ea"/>
              </a:rPr>
              <a:t>原薬は、単独では製造販売承認の対象ではないが、</a:t>
            </a:r>
            <a:endParaRPr lang="en-US" altLang="ja-JP" sz="2800" b="1" kern="0" dirty="0">
              <a:solidFill>
                <a:schemeClr val="accent4"/>
              </a:solidFill>
              <a:latin typeface="+mn-lt"/>
              <a:ea typeface="+mn-ea"/>
            </a:endParaRPr>
          </a:p>
          <a:p>
            <a:pPr marL="342900" indent="-342900" eaLnBrk="1" hangingPunct="1">
              <a:spcBef>
                <a:spcPct val="20000"/>
              </a:spcBef>
              <a:buClr>
                <a:schemeClr val="bg2"/>
              </a:buClr>
              <a:buSzPct val="75000"/>
              <a:buFont typeface="Wingdings" pitchFamily="2" charset="2"/>
              <a:buNone/>
              <a:defRPr/>
            </a:pPr>
            <a:endParaRPr lang="ja-JP" altLang="en-US" sz="3200" kern="0" dirty="0">
              <a:latin typeface="+mn-lt"/>
              <a:ea typeface="+mn-ea"/>
            </a:endParaRPr>
          </a:p>
        </p:txBody>
      </p:sp>
      <p:sp>
        <p:nvSpPr>
          <p:cNvPr id="9221" name="フッター プレースホルダ 6"/>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11" name="コンテンツ プレースホルダ 6"/>
          <p:cNvSpPr txBox="1">
            <a:spLocks/>
          </p:cNvSpPr>
          <p:nvPr/>
        </p:nvSpPr>
        <p:spPr>
          <a:xfrm>
            <a:off x="2178050" y="3252788"/>
            <a:ext cx="5238750" cy="576262"/>
          </a:xfrm>
          <a:prstGeom prst="rect">
            <a:avLst/>
          </a:prstGeom>
          <a:effectLst>
            <a:outerShdw dist="50800" sx="1000" sy="1000" algn="ctr" rotWithShape="0">
              <a:srgbClr val="000000"/>
            </a:outerShdw>
          </a:effectLst>
        </p:spPr>
        <p:txBody>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800" b="1" kern="0" dirty="0">
                <a:latin typeface="+mn-lt"/>
                <a:ea typeface="+mn-ea"/>
              </a:rPr>
              <a:t>医薬品製造販売承認申請書に</a:t>
            </a:r>
            <a:endParaRPr lang="en-US" altLang="ja-JP" sz="2800" b="1" kern="0" dirty="0">
              <a:solidFill>
                <a:schemeClr val="accent4"/>
              </a:solidFill>
              <a:latin typeface="+mn-lt"/>
              <a:ea typeface="+mn-ea"/>
            </a:endParaRPr>
          </a:p>
        </p:txBody>
      </p:sp>
      <p:sp>
        <p:nvSpPr>
          <p:cNvPr id="12" name="コンテンツ プレースホルダ 6"/>
          <p:cNvSpPr txBox="1">
            <a:spLocks/>
          </p:cNvSpPr>
          <p:nvPr/>
        </p:nvSpPr>
        <p:spPr>
          <a:xfrm>
            <a:off x="2165350" y="2511425"/>
            <a:ext cx="5153025" cy="574675"/>
          </a:xfrm>
          <a:prstGeom prst="rect">
            <a:avLst/>
          </a:prstGeom>
          <a:effectLst>
            <a:outerShdw dist="50800" sx="1000" sy="1000" algn="ctr" rotWithShape="0">
              <a:srgbClr val="000000"/>
            </a:outerShdw>
          </a:effectLst>
        </p:spPr>
        <p:txBody>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800" b="1" kern="0" dirty="0">
                <a:solidFill>
                  <a:schemeClr val="accent4"/>
                </a:solidFill>
                <a:latin typeface="+mn-lt"/>
                <a:ea typeface="+mn-ea"/>
              </a:rPr>
              <a:t>医薬品製造販売承認審査では、</a:t>
            </a:r>
            <a:endParaRPr lang="en-US" altLang="ja-JP" sz="2800" b="1" kern="0" dirty="0">
              <a:solidFill>
                <a:schemeClr val="accent4"/>
              </a:solidFill>
              <a:latin typeface="+mn-lt"/>
              <a:ea typeface="+mn-ea"/>
            </a:endParaRPr>
          </a:p>
        </p:txBody>
      </p:sp>
      <p:sp>
        <p:nvSpPr>
          <p:cNvPr id="9224" name="テキスト ボックス 9"/>
          <p:cNvSpPr txBox="1">
            <a:spLocks noChangeArrowheads="1"/>
          </p:cNvSpPr>
          <p:nvPr/>
        </p:nvSpPr>
        <p:spPr bwMode="auto">
          <a:xfrm>
            <a:off x="7588422" y="1317600"/>
            <a:ext cx="1098378"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latin typeface="+mn-lt"/>
                <a:ea typeface="+mn-ea"/>
              </a:rPr>
              <a:t>Ⅱ-12</a:t>
            </a:r>
            <a:r>
              <a:rPr lang="ja-JP" altLang="en-US" sz="1600" b="1" dirty="0">
                <a:latin typeface="+mn-lt"/>
                <a:ea typeface="+mn-ea"/>
              </a:rPr>
              <a:t> </a:t>
            </a:r>
            <a:r>
              <a:rPr lang="en-US" altLang="ja-JP" sz="1600" b="1" dirty="0">
                <a:latin typeface="+mn-lt"/>
                <a:ea typeface="+mn-ea"/>
              </a:rPr>
              <a:t>p50</a:t>
            </a:r>
            <a:endParaRPr lang="ja-JP" altLang="en-US" sz="1600" b="1" dirty="0">
              <a:latin typeface="+mn-lt"/>
              <a:ea typeface="+mn-ea"/>
            </a:endParaRPr>
          </a:p>
        </p:txBody>
      </p:sp>
      <p:sp>
        <p:nvSpPr>
          <p:cNvPr id="9225" name="正方形/長方形 12"/>
          <p:cNvSpPr>
            <a:spLocks noChangeArrowheads="1"/>
          </p:cNvSpPr>
          <p:nvPr/>
        </p:nvSpPr>
        <p:spPr bwMode="auto">
          <a:xfrm>
            <a:off x="2108200" y="4759325"/>
            <a:ext cx="49439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1" dirty="0">
                <a:solidFill>
                  <a:srgbClr val="FF0000"/>
                </a:solidFill>
                <a:latin typeface="+mn-lt"/>
                <a:ea typeface="+mn-ea"/>
              </a:rPr>
              <a:t>製剤の承認事項の一部となる。</a:t>
            </a:r>
          </a:p>
        </p:txBody>
      </p:sp>
      <p:sp>
        <p:nvSpPr>
          <p:cNvPr id="10" name="コンテンツ プレースホルダ 6"/>
          <p:cNvSpPr txBox="1">
            <a:spLocks/>
          </p:cNvSpPr>
          <p:nvPr/>
        </p:nvSpPr>
        <p:spPr>
          <a:xfrm>
            <a:off x="1686718" y="4006056"/>
            <a:ext cx="6211888" cy="576262"/>
          </a:xfrm>
          <a:prstGeom prst="rect">
            <a:avLst/>
          </a:prstGeom>
          <a:effectLst>
            <a:outerShdw dist="50800" sx="1000" sy="1000" algn="ctr" rotWithShape="0">
              <a:srgbClr val="000000"/>
            </a:outerShdw>
          </a:effectLst>
        </p:spPr>
        <p:txBody>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800" b="1" kern="0" dirty="0">
                <a:solidFill>
                  <a:srgbClr val="FF0000"/>
                </a:solidFill>
                <a:latin typeface="+mn-lt"/>
                <a:ea typeface="+mn-ea"/>
              </a:rPr>
              <a:t>医薬品の成分</a:t>
            </a:r>
            <a:r>
              <a:rPr lang="ja-JP" altLang="en-US" sz="2800" b="1" kern="0" dirty="0">
                <a:solidFill>
                  <a:schemeClr val="tx2"/>
                </a:solidFill>
                <a:latin typeface="+mn-lt"/>
                <a:ea typeface="+mn-ea"/>
              </a:rPr>
              <a:t>として記載し</a:t>
            </a:r>
            <a:r>
              <a:rPr lang="ja-JP" altLang="en-US" sz="2800" b="1" kern="0" dirty="0">
                <a:solidFill>
                  <a:schemeClr val="accent4"/>
                </a:solidFill>
                <a:latin typeface="+mn-lt"/>
                <a:ea typeface="+mn-ea"/>
              </a:rPr>
              <a:t>、審査され、</a:t>
            </a:r>
            <a:endParaRPr lang="en-US" altLang="ja-JP" sz="2800" b="1" kern="0" dirty="0">
              <a:solidFill>
                <a:schemeClr val="accent4"/>
              </a:solidFill>
              <a:latin typeface="+mn-lt"/>
              <a:ea typeface="+mn-ea"/>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フッター プレースホルダ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11267"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0B5D58F8-0C6C-4C69-8C22-9D1A9ADDD837}" type="slidenum">
              <a:rPr kumimoji="0" lang="en-US" altLang="ja-JP" sz="1200" smtClean="0">
                <a:latin typeface="+mn-lt"/>
                <a:ea typeface="+mn-ea"/>
              </a:rPr>
              <a:pPr>
                <a:spcBef>
                  <a:spcPct val="0"/>
                </a:spcBef>
                <a:buClrTx/>
                <a:buSzTx/>
                <a:buFontTx/>
                <a:buNone/>
              </a:pPr>
              <a:t>4</a:t>
            </a:fld>
            <a:endParaRPr kumimoji="0" lang="en-US" altLang="ja-JP" sz="1200">
              <a:latin typeface="+mn-lt"/>
              <a:ea typeface="+mn-ea"/>
            </a:endParaRPr>
          </a:p>
        </p:txBody>
      </p:sp>
      <p:sp>
        <p:nvSpPr>
          <p:cNvPr id="4" name="コンテンツ プレースホルダ 6"/>
          <p:cNvSpPr txBox="1">
            <a:spLocks/>
          </p:cNvSpPr>
          <p:nvPr/>
        </p:nvSpPr>
        <p:spPr>
          <a:xfrm>
            <a:off x="439738" y="1490663"/>
            <a:ext cx="4876800" cy="4656137"/>
          </a:xfrm>
          <a:prstGeom prst="rect">
            <a:avLst/>
          </a:prstGeom>
          <a:effectLst>
            <a:outerShdw dist="50800" sx="1000" sy="1000" algn="ctr" rotWithShape="0">
              <a:srgbClr val="000000"/>
            </a:outerShdw>
          </a:effectLst>
        </p:spPr>
        <p:txBody>
          <a:bodyPr/>
          <a:lstStyle/>
          <a:p>
            <a:pPr marL="342900" indent="-342900" eaLnBrk="1" hangingPunct="1">
              <a:lnSpc>
                <a:spcPct val="80000"/>
              </a:lnSpc>
              <a:spcBef>
                <a:spcPct val="20000"/>
              </a:spcBef>
              <a:buClr>
                <a:schemeClr val="bg2"/>
              </a:buClr>
              <a:buSzPct val="75000"/>
              <a:buFont typeface="Wingdings" pitchFamily="2" charset="2"/>
              <a:buNone/>
              <a:defRPr/>
            </a:pPr>
            <a:r>
              <a:rPr lang="ja-JP" altLang="en-US" sz="2400" b="1" u="sng" kern="0" dirty="0">
                <a:latin typeface="+mn-lt"/>
                <a:ea typeface="+mn-ea"/>
              </a:rPr>
              <a:t>製造販売承認申請書の構成 </a:t>
            </a:r>
            <a:endParaRPr lang="ja-JP" altLang="en-US" sz="2400" b="1" u="sng" kern="0" dirty="0">
              <a:solidFill>
                <a:srgbClr val="FF0000"/>
              </a:solidFill>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名称（製剤の名称）</a:t>
            </a: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成分及び分量又は本質</a:t>
            </a:r>
            <a:endParaRPr lang="en-US" altLang="ja-JP" sz="2400" b="1"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別紙規格</a:t>
            </a:r>
            <a:endParaRPr lang="en-US" altLang="ja-JP" sz="2400" b="1" u="sng"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製造方法</a:t>
            </a:r>
            <a:endParaRPr lang="en-US" altLang="ja-JP" sz="2400" b="1" u="sng"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用法及び用量</a:t>
            </a:r>
            <a:endParaRPr lang="en-US" altLang="ja-JP" sz="2400" b="1"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効能又は効果</a:t>
            </a:r>
            <a:endParaRPr lang="en-US" altLang="ja-JP" sz="2400" b="1"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貯法及び有効期間</a:t>
            </a:r>
            <a:endParaRPr lang="en-US" altLang="ja-JP" sz="2400" b="1" u="sng" kern="0" dirty="0">
              <a:solidFill>
                <a:srgbClr val="FF0000"/>
              </a:solidFill>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規格及び試験方法</a:t>
            </a:r>
            <a:endParaRPr lang="en-US" altLang="ja-JP" sz="2400" b="1"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製造販売する品目の製造所</a:t>
            </a:r>
            <a:endParaRPr lang="en-US" altLang="ja-JP" sz="2400" b="1"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原薬の製造所</a:t>
            </a:r>
            <a:endParaRPr lang="en-US" altLang="ja-JP" sz="2400" b="1" u="sng"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400" b="1" kern="0" dirty="0">
                <a:latin typeface="+mn-lt"/>
                <a:ea typeface="+mn-ea"/>
              </a:rPr>
              <a:t>備考</a:t>
            </a:r>
            <a:endParaRPr lang="en-US" altLang="ja-JP" sz="2400" b="1" kern="0" dirty="0">
              <a:solidFill>
                <a:srgbClr val="FF0000"/>
              </a:solidFill>
              <a:latin typeface="+mn-lt"/>
              <a:ea typeface="+mn-ea"/>
            </a:endParaRPr>
          </a:p>
        </p:txBody>
      </p:sp>
      <p:sp>
        <p:nvSpPr>
          <p:cNvPr id="11269" name="Rectangle 5"/>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latin typeface="+mn-lt"/>
                <a:ea typeface="+mn-ea"/>
              </a:rPr>
              <a:t>医薬品製造販売承認申請書の構成</a:t>
            </a:r>
          </a:p>
        </p:txBody>
      </p:sp>
      <p:sp>
        <p:nvSpPr>
          <p:cNvPr id="11270" name="右矢印 8"/>
          <p:cNvSpPr>
            <a:spLocks noChangeArrowheads="1"/>
          </p:cNvSpPr>
          <p:nvPr/>
        </p:nvSpPr>
        <p:spPr bwMode="auto">
          <a:xfrm>
            <a:off x="4368800" y="2641600"/>
            <a:ext cx="1203325" cy="304800"/>
          </a:xfrm>
          <a:prstGeom prst="rightArrow">
            <a:avLst>
              <a:gd name="adj1" fmla="val 50000"/>
              <a:gd name="adj2" fmla="val 49970"/>
            </a:avLst>
          </a:prstGeom>
          <a:solidFill>
            <a:srgbClr val="FF00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
        <p:nvSpPr>
          <p:cNvPr id="11271" name="角丸四角形 12"/>
          <p:cNvSpPr>
            <a:spLocks noChangeArrowheads="1"/>
          </p:cNvSpPr>
          <p:nvPr/>
        </p:nvSpPr>
        <p:spPr bwMode="auto">
          <a:xfrm>
            <a:off x="322263" y="2201863"/>
            <a:ext cx="3860800" cy="1079817"/>
          </a:xfrm>
          <a:prstGeom prst="roundRect">
            <a:avLst>
              <a:gd name="adj" fmla="val 16667"/>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
        <p:nvSpPr>
          <p:cNvPr id="11272" name="角丸四角形 13"/>
          <p:cNvSpPr>
            <a:spLocks noChangeArrowheads="1"/>
          </p:cNvSpPr>
          <p:nvPr/>
        </p:nvSpPr>
        <p:spPr bwMode="auto">
          <a:xfrm>
            <a:off x="5772150" y="2082800"/>
            <a:ext cx="2641600" cy="1379538"/>
          </a:xfrm>
          <a:prstGeom prst="roundRect">
            <a:avLst>
              <a:gd name="adj" fmla="val 16667"/>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2000" b="1" dirty="0">
                <a:latin typeface="+mn-lt"/>
                <a:ea typeface="+mn-ea"/>
              </a:rPr>
              <a:t>原薬の名称，原薬の製造方法，及び原薬の規格及び試験方法等が含まれる．</a:t>
            </a:r>
          </a:p>
        </p:txBody>
      </p:sp>
      <p:sp>
        <p:nvSpPr>
          <p:cNvPr id="11273" name="右矢印 14"/>
          <p:cNvSpPr>
            <a:spLocks noChangeArrowheads="1"/>
          </p:cNvSpPr>
          <p:nvPr/>
        </p:nvSpPr>
        <p:spPr bwMode="auto">
          <a:xfrm rot="5400000" flipV="1">
            <a:off x="6541294" y="3945732"/>
            <a:ext cx="1041400" cy="271462"/>
          </a:xfrm>
          <a:prstGeom prst="rightArrow">
            <a:avLst>
              <a:gd name="adj1" fmla="val 50000"/>
              <a:gd name="adj2" fmla="val 49907"/>
            </a:avLst>
          </a:prstGeom>
          <a:solidFill>
            <a:srgbClr val="FF00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
        <p:nvSpPr>
          <p:cNvPr id="11274" name="角丸四角形 17"/>
          <p:cNvSpPr>
            <a:spLocks noChangeArrowheads="1"/>
          </p:cNvSpPr>
          <p:nvPr/>
        </p:nvSpPr>
        <p:spPr bwMode="auto">
          <a:xfrm>
            <a:off x="304800" y="5139268"/>
            <a:ext cx="3792538" cy="351366"/>
          </a:xfrm>
          <a:prstGeom prst="roundRect">
            <a:avLst>
              <a:gd name="adj" fmla="val 16667"/>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
        <p:nvSpPr>
          <p:cNvPr id="11275" name="正方形/長方形 18"/>
          <p:cNvSpPr>
            <a:spLocks noChangeArrowheads="1"/>
          </p:cNvSpPr>
          <p:nvPr/>
        </p:nvSpPr>
        <p:spPr bwMode="auto">
          <a:xfrm>
            <a:off x="5772151" y="4794250"/>
            <a:ext cx="2641600" cy="1136650"/>
          </a:xfrm>
          <a:prstGeom prst="rect">
            <a:avLst/>
          </a:prstGeom>
          <a:solidFill>
            <a:srgbClr val="FF99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2400" b="1" dirty="0">
                <a:latin typeface="+mn-lt"/>
                <a:ea typeface="+mn-ea"/>
              </a:rPr>
              <a:t>マスターファイル</a:t>
            </a:r>
            <a:endParaRPr lang="en-US" altLang="ja-JP" sz="2400" b="1" dirty="0">
              <a:latin typeface="+mn-lt"/>
              <a:ea typeface="+mn-ea"/>
            </a:endParaRPr>
          </a:p>
          <a:p>
            <a:pPr eaLnBrk="1" hangingPunct="1">
              <a:lnSpc>
                <a:spcPct val="80000"/>
              </a:lnSpc>
              <a:buClrTx/>
              <a:buSzPct val="100000"/>
              <a:buFont typeface="Wingdings" panose="05000000000000000000" pitchFamily="2" charset="2"/>
              <a:buNone/>
            </a:pPr>
            <a:r>
              <a:rPr lang="ja-JP" altLang="en-US" sz="2400" b="1" dirty="0">
                <a:latin typeface="+mn-lt"/>
                <a:ea typeface="+mn-ea"/>
              </a:rPr>
              <a:t>（</a:t>
            </a:r>
            <a:r>
              <a:rPr lang="en-US" altLang="ja-JP" sz="2400" b="1" dirty="0">
                <a:latin typeface="+mn-lt"/>
                <a:ea typeface="+mn-ea"/>
              </a:rPr>
              <a:t>MF</a:t>
            </a:r>
            <a:r>
              <a:rPr lang="ja-JP" altLang="en-US" sz="2400" b="1" dirty="0">
                <a:latin typeface="+mn-lt"/>
                <a:ea typeface="+mn-ea"/>
              </a:rPr>
              <a:t>）に登録可能</a:t>
            </a:r>
          </a:p>
        </p:txBody>
      </p:sp>
      <p:sp>
        <p:nvSpPr>
          <p:cNvPr id="11276" name="テキスト ボックス 11"/>
          <p:cNvSpPr txBox="1">
            <a:spLocks noChangeArrowheads="1"/>
          </p:cNvSpPr>
          <p:nvPr/>
        </p:nvSpPr>
        <p:spPr bwMode="auto">
          <a:xfrm>
            <a:off x="7588421" y="1317600"/>
            <a:ext cx="1098379"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Ⅱ</a:t>
            </a:r>
            <a:r>
              <a:rPr lang="en-US" altLang="ja-JP" sz="1600" b="1" dirty="0">
                <a:latin typeface="+mn-lt"/>
                <a:ea typeface="+mn-ea"/>
              </a:rPr>
              <a:t>-12</a:t>
            </a:r>
            <a:r>
              <a:rPr lang="ja-JP" altLang="en-US" sz="1600" b="1" dirty="0">
                <a:latin typeface="+mn-lt"/>
                <a:ea typeface="+mn-ea"/>
              </a:rPr>
              <a:t> </a:t>
            </a:r>
            <a:r>
              <a:rPr lang="en-US" altLang="ja-JP" sz="1600" b="1" dirty="0">
                <a:latin typeface="+mn-lt"/>
                <a:ea typeface="+mn-ea"/>
              </a:rPr>
              <a:t>p50</a:t>
            </a:r>
            <a:endParaRPr lang="ja-JP" altLang="en-US" sz="1600" b="1" dirty="0">
              <a:latin typeface="+mn-lt"/>
              <a:ea typeface="+mn-ea"/>
            </a:endParaRPr>
          </a:p>
        </p:txBody>
      </p:sp>
      <p:sp>
        <p:nvSpPr>
          <p:cNvPr id="11278" name="角丸四角形 17"/>
          <p:cNvSpPr>
            <a:spLocks noChangeArrowheads="1"/>
          </p:cNvSpPr>
          <p:nvPr/>
        </p:nvSpPr>
        <p:spPr bwMode="auto">
          <a:xfrm>
            <a:off x="304800" y="4378325"/>
            <a:ext cx="3792538" cy="376555"/>
          </a:xfrm>
          <a:prstGeom prst="roundRect">
            <a:avLst>
              <a:gd name="adj" fmla="val 16667"/>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endParaRPr lang="ja-JP" altLang="en-US" sz="1600">
              <a:latin typeface="+mn-lt"/>
              <a:ea typeface="+mn-ea"/>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7A63EC3-A791-4775-8CDE-1EF4AB73AF7B}" type="slidenum">
              <a:rPr kumimoji="0" lang="en-US" altLang="ja-JP" sz="1200" smtClean="0">
                <a:latin typeface="+mn-lt"/>
                <a:ea typeface="+mn-ea"/>
              </a:rPr>
              <a:pPr>
                <a:spcBef>
                  <a:spcPct val="0"/>
                </a:spcBef>
                <a:buClrTx/>
                <a:buSzTx/>
                <a:buFontTx/>
                <a:buNone/>
              </a:pPr>
              <a:t>5</a:t>
            </a:fld>
            <a:endParaRPr kumimoji="0" lang="en-US" altLang="ja-JP" sz="1200">
              <a:latin typeface="+mn-lt"/>
              <a:ea typeface="+mn-ea"/>
            </a:endParaRPr>
          </a:p>
        </p:txBody>
      </p:sp>
      <p:sp>
        <p:nvSpPr>
          <p:cNvPr id="13315" name="Rectangle 5"/>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latin typeface="+mn-lt"/>
                <a:ea typeface="+mn-ea"/>
              </a:rPr>
              <a:t>原薬等登録原簿（</a:t>
            </a:r>
            <a:r>
              <a:rPr lang="en-US" altLang="ja-JP" b="1" dirty="0">
                <a:latin typeface="+mn-lt"/>
                <a:ea typeface="+mn-ea"/>
              </a:rPr>
              <a:t>MF</a:t>
            </a:r>
            <a:r>
              <a:rPr lang="ja-JP" altLang="en-US" b="1" dirty="0">
                <a:latin typeface="+mn-lt"/>
                <a:ea typeface="+mn-ea"/>
              </a:rPr>
              <a:t>）制度</a:t>
            </a:r>
          </a:p>
        </p:txBody>
      </p:sp>
      <p:sp>
        <p:nvSpPr>
          <p:cNvPr id="13316" name="フッター プレースホルダ 6"/>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13317" name="テキスト ボックス 9"/>
          <p:cNvSpPr txBox="1">
            <a:spLocks noChangeArrowheads="1"/>
          </p:cNvSpPr>
          <p:nvPr/>
        </p:nvSpPr>
        <p:spPr bwMode="auto">
          <a:xfrm>
            <a:off x="7588421" y="1317600"/>
            <a:ext cx="1098379"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Ⅱ</a:t>
            </a:r>
            <a:r>
              <a:rPr lang="en-US" altLang="ja-JP" sz="1600" b="1" dirty="0">
                <a:latin typeface="+mn-lt"/>
                <a:ea typeface="+mn-ea"/>
              </a:rPr>
              <a:t>-12</a:t>
            </a:r>
            <a:r>
              <a:rPr lang="ja-JP" altLang="en-US" sz="1600" b="1" dirty="0">
                <a:latin typeface="+mn-lt"/>
                <a:ea typeface="+mn-ea"/>
              </a:rPr>
              <a:t> </a:t>
            </a:r>
            <a:r>
              <a:rPr lang="en-US" altLang="ja-JP" sz="1600" b="1" dirty="0">
                <a:latin typeface="+mn-lt"/>
                <a:ea typeface="+mn-ea"/>
              </a:rPr>
              <a:t>p50</a:t>
            </a:r>
            <a:endParaRPr lang="ja-JP" altLang="en-US" sz="1600" b="1" dirty="0">
              <a:latin typeface="+mn-lt"/>
              <a:ea typeface="+mn-ea"/>
            </a:endParaRPr>
          </a:p>
        </p:txBody>
      </p:sp>
      <p:sp>
        <p:nvSpPr>
          <p:cNvPr id="13" name="コンテンツ プレースホルダ 6"/>
          <p:cNvSpPr txBox="1">
            <a:spLocks/>
          </p:cNvSpPr>
          <p:nvPr/>
        </p:nvSpPr>
        <p:spPr>
          <a:xfrm>
            <a:off x="378619" y="2008806"/>
            <a:ext cx="8386762" cy="2697162"/>
          </a:xfrm>
          <a:prstGeom prst="rect">
            <a:avLst/>
          </a:prstGeom>
          <a:effectLst>
            <a:outerShdw dist="50800" sx="1000" sy="1000" algn="ctr" rotWithShape="0">
              <a:srgbClr val="000000"/>
            </a:outerShdw>
          </a:effectLst>
        </p:spPr>
        <p:txBody>
          <a:bodyPr/>
          <a:lstStyle/>
          <a:p>
            <a:pPr marL="342900" indent="-342900" eaLnBrk="1" hangingPunct="1">
              <a:lnSpc>
                <a:spcPct val="80000"/>
              </a:lnSpc>
              <a:spcBef>
                <a:spcPct val="20000"/>
              </a:spcBef>
              <a:buClr>
                <a:schemeClr val="bg2"/>
              </a:buClr>
              <a:buSzPct val="75000"/>
              <a:buFont typeface="Wingdings" pitchFamily="2" charset="2"/>
              <a:buChar char="n"/>
              <a:defRPr/>
            </a:pPr>
            <a:r>
              <a:rPr lang="ja-JP" altLang="en-US" sz="2800" b="1" kern="0" dirty="0">
                <a:latin typeface="+mn-lt"/>
                <a:ea typeface="+mn-ea"/>
              </a:rPr>
              <a:t>製造販売承認申請者以外の者が保有する製造方法等の情報を登録</a:t>
            </a: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800" b="1" kern="0" dirty="0">
                <a:latin typeface="+mn-lt"/>
                <a:ea typeface="+mn-ea"/>
              </a:rPr>
              <a:t>審査に登録情報を利用、手続きを効率化</a:t>
            </a:r>
            <a:endParaRPr lang="en-US" altLang="ja-JP" sz="2800" b="1"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800" b="1" kern="0" dirty="0">
                <a:latin typeface="+mn-lt"/>
                <a:ea typeface="+mn-ea"/>
              </a:rPr>
              <a:t>登録者の知財、ノウハウを保護</a:t>
            </a:r>
            <a:endParaRPr lang="en-US" altLang="ja-JP" sz="2800" b="1" u="sng"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800" b="1" kern="0" dirty="0">
                <a:latin typeface="+mn-lt"/>
                <a:ea typeface="+mn-ea"/>
              </a:rPr>
              <a:t>登録は任意</a:t>
            </a:r>
            <a:endParaRPr lang="en-US" altLang="ja-JP" sz="2800" b="1" u="sng" kern="0" dirty="0">
              <a:latin typeface="+mn-lt"/>
              <a:ea typeface="+mn-ea"/>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フッター プレースホルダ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15363"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2CE1F34-58F8-4B22-814F-B8DFA307C9F8}" type="slidenum">
              <a:rPr kumimoji="0" lang="en-US" altLang="ja-JP" sz="1200" smtClean="0">
                <a:latin typeface="+mn-lt"/>
                <a:ea typeface="+mn-ea"/>
              </a:rPr>
              <a:pPr>
                <a:spcBef>
                  <a:spcPct val="0"/>
                </a:spcBef>
                <a:buClrTx/>
                <a:buSzTx/>
                <a:buFontTx/>
                <a:buNone/>
              </a:pPr>
              <a:t>6</a:t>
            </a:fld>
            <a:endParaRPr kumimoji="0" lang="en-US" altLang="ja-JP" sz="1200">
              <a:latin typeface="+mn-lt"/>
              <a:ea typeface="+mn-ea"/>
            </a:endParaRPr>
          </a:p>
        </p:txBody>
      </p:sp>
      <p:sp>
        <p:nvSpPr>
          <p:cNvPr id="15364" name="Rectangle 5"/>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1" dirty="0">
                <a:latin typeface="+mn-lt"/>
                <a:ea typeface="+mn-ea"/>
              </a:rPr>
              <a:t>医薬品製造販売承認審査の概要</a:t>
            </a:r>
            <a:endParaRPr lang="en-US" altLang="ja-JP" sz="2400" b="1" dirty="0">
              <a:latin typeface="+mn-lt"/>
              <a:ea typeface="+mn-ea"/>
            </a:endParaRPr>
          </a:p>
          <a:p>
            <a:pPr algn="ctr" eaLnBrk="1" hangingPunct="1">
              <a:spcBef>
                <a:spcPct val="0"/>
              </a:spcBef>
              <a:buClrTx/>
              <a:buSzTx/>
              <a:buFontTx/>
              <a:buNone/>
            </a:pPr>
            <a:r>
              <a:rPr lang="en-US" altLang="ja-JP" sz="2000" b="1" dirty="0">
                <a:latin typeface="+mn-lt"/>
                <a:ea typeface="+mn-ea"/>
              </a:rPr>
              <a:t>- MF</a:t>
            </a:r>
            <a:r>
              <a:rPr lang="ja-JP" altLang="en-US" sz="2000" b="1" dirty="0">
                <a:latin typeface="+mn-lt"/>
                <a:ea typeface="+mn-ea"/>
              </a:rPr>
              <a:t>を利用しない場合 </a:t>
            </a:r>
            <a:r>
              <a:rPr lang="en-US" altLang="ja-JP" sz="2000" b="1" dirty="0">
                <a:latin typeface="+mn-lt"/>
                <a:ea typeface="+mn-ea"/>
              </a:rPr>
              <a:t>-</a:t>
            </a:r>
            <a:r>
              <a:rPr lang="ja-JP" altLang="en-US" sz="2000" b="1" dirty="0">
                <a:latin typeface="+mn-lt"/>
                <a:ea typeface="+mn-ea"/>
              </a:rPr>
              <a:t> </a:t>
            </a:r>
          </a:p>
        </p:txBody>
      </p:sp>
      <p:grpSp>
        <p:nvGrpSpPr>
          <p:cNvPr id="2" name="グループ化 1"/>
          <p:cNvGrpSpPr/>
          <p:nvPr/>
        </p:nvGrpSpPr>
        <p:grpSpPr>
          <a:xfrm>
            <a:off x="454025" y="1452563"/>
            <a:ext cx="8062913" cy="4763022"/>
            <a:chOff x="425450" y="1338263"/>
            <a:chExt cx="8062913" cy="4763022"/>
          </a:xfrm>
        </p:grpSpPr>
        <p:sp>
          <p:nvSpPr>
            <p:cNvPr id="8" name="角丸四角形 7"/>
            <p:cNvSpPr/>
            <p:nvPr/>
          </p:nvSpPr>
          <p:spPr>
            <a:xfrm>
              <a:off x="576263" y="4797426"/>
              <a:ext cx="7907337" cy="1098550"/>
            </a:xfrm>
            <a:prstGeom prst="round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endParaRPr lang="ja-JP" altLang="en-US"/>
            </a:p>
          </p:txBody>
        </p:sp>
        <p:sp>
          <p:nvSpPr>
            <p:cNvPr id="10" name="正方形/長方形 9"/>
            <p:cNvSpPr/>
            <p:nvPr/>
          </p:nvSpPr>
          <p:spPr>
            <a:xfrm>
              <a:off x="795338" y="1350963"/>
              <a:ext cx="2100262" cy="427037"/>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2000" b="1" dirty="0">
                  <a:solidFill>
                    <a:schemeClr val="tx1"/>
                  </a:solidFill>
                </a:rPr>
                <a:t>原薬製造業者等</a:t>
              </a:r>
              <a:endParaRPr lang="en-US" altLang="ja-JP" sz="2000" b="1" dirty="0">
                <a:solidFill>
                  <a:schemeClr val="tx1"/>
                </a:solidFill>
              </a:endParaRPr>
            </a:p>
          </p:txBody>
        </p:sp>
        <p:sp>
          <p:nvSpPr>
            <p:cNvPr id="11" name="正方形/長方形 10"/>
            <p:cNvSpPr/>
            <p:nvPr/>
          </p:nvSpPr>
          <p:spPr>
            <a:xfrm>
              <a:off x="6129338" y="1338263"/>
              <a:ext cx="2133600" cy="439737"/>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2000" b="1" dirty="0">
                  <a:solidFill>
                    <a:schemeClr val="tx1"/>
                  </a:solidFill>
                </a:rPr>
                <a:t>製造販売業者</a:t>
              </a:r>
              <a:endParaRPr lang="en-US" altLang="ja-JP" sz="2000" b="1" dirty="0">
                <a:solidFill>
                  <a:schemeClr val="tx1"/>
                </a:solidFill>
              </a:endParaRPr>
            </a:p>
          </p:txBody>
        </p:sp>
        <p:sp>
          <p:nvSpPr>
            <p:cNvPr id="12" name="角丸四角形 11"/>
            <p:cNvSpPr/>
            <p:nvPr/>
          </p:nvSpPr>
          <p:spPr>
            <a:xfrm>
              <a:off x="601663" y="1841500"/>
              <a:ext cx="2486025" cy="1122363"/>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endParaRPr lang="ja-JP" altLang="en-US"/>
            </a:p>
          </p:txBody>
        </p:sp>
        <p:sp>
          <p:nvSpPr>
            <p:cNvPr id="13" name="角丸四角形 12"/>
            <p:cNvSpPr/>
            <p:nvPr/>
          </p:nvSpPr>
          <p:spPr>
            <a:xfrm>
              <a:off x="6003925" y="1858963"/>
              <a:ext cx="2484438" cy="11207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endParaRPr lang="ja-JP" altLang="en-US"/>
            </a:p>
          </p:txBody>
        </p:sp>
        <p:sp>
          <p:nvSpPr>
            <p:cNvPr id="14" name="正方形/長方形 13"/>
            <p:cNvSpPr/>
            <p:nvPr/>
          </p:nvSpPr>
          <p:spPr>
            <a:xfrm>
              <a:off x="1220788" y="2035175"/>
              <a:ext cx="1277937" cy="7477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400" b="1" dirty="0">
                  <a:solidFill>
                    <a:srgbClr val="FF0000"/>
                  </a:solidFill>
                </a:rPr>
                <a:t>原薬等の情報</a:t>
              </a:r>
              <a:endParaRPr lang="en-US" altLang="ja-JP" sz="1400" b="1" dirty="0">
                <a:solidFill>
                  <a:srgbClr val="FF0000"/>
                </a:solidFill>
              </a:endParaRPr>
            </a:p>
          </p:txBody>
        </p:sp>
        <p:sp>
          <p:nvSpPr>
            <p:cNvPr id="16" name="正方形/長方形 15"/>
            <p:cNvSpPr/>
            <p:nvPr/>
          </p:nvSpPr>
          <p:spPr>
            <a:xfrm>
              <a:off x="6100763" y="2057400"/>
              <a:ext cx="2227262" cy="711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400" b="1" dirty="0">
                  <a:solidFill>
                    <a:schemeClr val="tx1"/>
                  </a:solidFill>
                </a:rPr>
                <a:t>承認申請資料</a:t>
              </a:r>
              <a:endParaRPr lang="en-US" altLang="ja-JP" sz="1400" b="1" dirty="0">
                <a:solidFill>
                  <a:schemeClr val="tx1"/>
                </a:solidFill>
              </a:endParaRPr>
            </a:p>
            <a:p>
              <a:pPr algn="ctr" eaLnBrk="1" hangingPunct="1">
                <a:lnSpc>
                  <a:spcPct val="80000"/>
                </a:lnSpc>
                <a:spcBef>
                  <a:spcPct val="20000"/>
                </a:spcBef>
                <a:buSzPct val="100000"/>
                <a:buFont typeface="Wingdings" pitchFamily="2" charset="2"/>
                <a:buNone/>
                <a:defRPr/>
              </a:pPr>
              <a:r>
                <a:rPr lang="ja-JP" altLang="en-US" sz="1400" b="1" dirty="0">
                  <a:solidFill>
                    <a:schemeClr val="tx1"/>
                  </a:solidFill>
                </a:rPr>
                <a:t>（有効性・安全性・品質）</a:t>
              </a:r>
              <a:endParaRPr lang="en-US" altLang="ja-JP" sz="1400" b="1" dirty="0">
                <a:solidFill>
                  <a:schemeClr val="tx1"/>
                </a:solidFill>
              </a:endParaRPr>
            </a:p>
          </p:txBody>
        </p:sp>
        <p:sp>
          <p:nvSpPr>
            <p:cNvPr id="19" name="正方形/長方形 18"/>
            <p:cNvSpPr/>
            <p:nvPr/>
          </p:nvSpPr>
          <p:spPr>
            <a:xfrm>
              <a:off x="3498850" y="1420813"/>
              <a:ext cx="2054668" cy="828675"/>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ct val="80000"/>
                </a:lnSpc>
                <a:spcBef>
                  <a:spcPct val="20000"/>
                </a:spcBef>
                <a:buSzPct val="100000"/>
                <a:buFont typeface="Wingdings" pitchFamily="2" charset="2"/>
                <a:buNone/>
                <a:defRPr/>
              </a:pPr>
              <a:r>
                <a:rPr lang="ja-JP" altLang="en-US" sz="1400" b="1" dirty="0">
                  <a:solidFill>
                    <a:srgbClr val="FF0000"/>
                  </a:solidFill>
                </a:rPr>
                <a:t>製造方法等の承認申請に必要な原薬等に関する情報を</a:t>
              </a:r>
              <a:r>
                <a:rPr lang="ja-JP" altLang="en-US" sz="1400" b="1" u="sng" dirty="0">
                  <a:solidFill>
                    <a:srgbClr val="FF0000"/>
                  </a:solidFill>
                </a:rPr>
                <a:t>全て</a:t>
              </a:r>
              <a:r>
                <a:rPr lang="ja-JP" altLang="en-US" sz="1400" b="1" dirty="0">
                  <a:solidFill>
                    <a:srgbClr val="FF0000"/>
                  </a:solidFill>
                </a:rPr>
                <a:t>開示する。</a:t>
              </a:r>
              <a:endParaRPr lang="en-US" altLang="ja-JP" sz="1400" b="1" dirty="0">
                <a:solidFill>
                  <a:srgbClr val="FF0000"/>
                </a:solidFill>
              </a:endParaRPr>
            </a:p>
          </p:txBody>
        </p:sp>
        <p:sp>
          <p:nvSpPr>
            <p:cNvPr id="20" name="正方形/長方形 19"/>
            <p:cNvSpPr/>
            <p:nvPr/>
          </p:nvSpPr>
          <p:spPr>
            <a:xfrm>
              <a:off x="5994400" y="5002213"/>
              <a:ext cx="2227263" cy="711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400" b="1" dirty="0">
                  <a:solidFill>
                    <a:schemeClr val="tx1"/>
                  </a:solidFill>
                </a:rPr>
                <a:t>承認申請資料</a:t>
              </a:r>
              <a:endParaRPr lang="en-US" altLang="ja-JP" sz="1400" b="1" dirty="0">
                <a:solidFill>
                  <a:schemeClr val="tx1"/>
                </a:solidFill>
              </a:endParaRPr>
            </a:p>
            <a:p>
              <a:pPr algn="ctr" eaLnBrk="1" hangingPunct="1">
                <a:lnSpc>
                  <a:spcPct val="80000"/>
                </a:lnSpc>
                <a:spcBef>
                  <a:spcPct val="20000"/>
                </a:spcBef>
                <a:buSzPct val="100000"/>
                <a:buFont typeface="Wingdings" pitchFamily="2" charset="2"/>
                <a:buNone/>
                <a:defRPr/>
              </a:pPr>
              <a:r>
                <a:rPr lang="ja-JP" altLang="en-US" sz="1400" b="1" dirty="0">
                  <a:solidFill>
                    <a:schemeClr val="tx1"/>
                  </a:solidFill>
                </a:rPr>
                <a:t>（有効性・安全性・品質）</a:t>
              </a:r>
              <a:endParaRPr lang="en-US" altLang="ja-JP" sz="1400" b="1" dirty="0">
                <a:solidFill>
                  <a:schemeClr val="tx1"/>
                </a:solidFill>
              </a:endParaRPr>
            </a:p>
          </p:txBody>
        </p:sp>
        <p:cxnSp>
          <p:nvCxnSpPr>
            <p:cNvPr id="15374" name="直線矢印コネクタ 24"/>
            <p:cNvCxnSpPr>
              <a:cxnSpLocks noChangeShapeType="1"/>
              <a:stCxn id="14" idx="3"/>
              <a:endCxn id="16" idx="1"/>
            </p:cNvCxnSpPr>
            <p:nvPr/>
          </p:nvCxnSpPr>
          <p:spPr bwMode="auto">
            <a:xfrm>
              <a:off x="2498725" y="2408238"/>
              <a:ext cx="3602038" cy="4762"/>
            </a:xfrm>
            <a:prstGeom prst="straightConnector1">
              <a:avLst/>
            </a:prstGeom>
            <a:noFill/>
            <a:ln w="444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375" name="直線矢印コネクタ 25"/>
            <p:cNvCxnSpPr>
              <a:cxnSpLocks noChangeShapeType="1"/>
            </p:cNvCxnSpPr>
            <p:nvPr/>
          </p:nvCxnSpPr>
          <p:spPr bwMode="auto">
            <a:xfrm flipH="1">
              <a:off x="6524625" y="2795588"/>
              <a:ext cx="6350" cy="2024062"/>
            </a:xfrm>
            <a:prstGeom prst="straightConnector1">
              <a:avLst/>
            </a:prstGeom>
            <a:noFill/>
            <a:ln w="444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5376" name="テキスト ボックス 30"/>
            <p:cNvSpPr txBox="1">
              <a:spLocks noChangeArrowheads="1"/>
            </p:cNvSpPr>
            <p:nvPr/>
          </p:nvSpPr>
          <p:spPr bwMode="auto">
            <a:xfrm>
              <a:off x="6253163" y="3595688"/>
              <a:ext cx="555625" cy="265112"/>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400" b="1" dirty="0">
                  <a:latin typeface="+mn-lt"/>
                  <a:ea typeface="+mn-ea"/>
                </a:rPr>
                <a:t>申請</a:t>
              </a:r>
            </a:p>
          </p:txBody>
        </p:sp>
        <p:cxnSp>
          <p:nvCxnSpPr>
            <p:cNvPr id="15377" name="直線矢印コネクタ 31"/>
            <p:cNvCxnSpPr>
              <a:cxnSpLocks noChangeShapeType="1"/>
            </p:cNvCxnSpPr>
            <p:nvPr/>
          </p:nvCxnSpPr>
          <p:spPr bwMode="auto">
            <a:xfrm flipV="1">
              <a:off x="7870825" y="2771775"/>
              <a:ext cx="4763" cy="1998663"/>
            </a:xfrm>
            <a:prstGeom prst="straightConnector1">
              <a:avLst/>
            </a:prstGeom>
            <a:noFill/>
            <a:ln w="444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4" name="正方形/長方形 33"/>
            <p:cNvSpPr/>
            <p:nvPr/>
          </p:nvSpPr>
          <p:spPr>
            <a:xfrm>
              <a:off x="3802063" y="5672660"/>
              <a:ext cx="1412875" cy="428625"/>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2000" b="1" dirty="0">
                  <a:solidFill>
                    <a:schemeClr val="tx1"/>
                  </a:solidFill>
                </a:rPr>
                <a:t>審査当局</a:t>
              </a:r>
              <a:endParaRPr lang="en-US" altLang="ja-JP" sz="2000" b="1" dirty="0">
                <a:solidFill>
                  <a:schemeClr val="tx1"/>
                </a:solidFill>
              </a:endParaRPr>
            </a:p>
          </p:txBody>
        </p:sp>
        <p:sp>
          <p:nvSpPr>
            <p:cNvPr id="15379" name="テキスト ボックス 34"/>
            <p:cNvSpPr txBox="1">
              <a:spLocks noChangeArrowheads="1"/>
            </p:cNvSpPr>
            <p:nvPr/>
          </p:nvSpPr>
          <p:spPr bwMode="auto">
            <a:xfrm>
              <a:off x="7553325" y="3600450"/>
              <a:ext cx="557213" cy="263525"/>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400" b="1">
                  <a:latin typeface="+mn-lt"/>
                  <a:ea typeface="+mn-ea"/>
                </a:rPr>
                <a:t>承認</a:t>
              </a:r>
            </a:p>
          </p:txBody>
        </p:sp>
        <p:sp>
          <p:nvSpPr>
            <p:cNvPr id="39" name="正方形/長方形 38"/>
            <p:cNvSpPr/>
            <p:nvPr/>
          </p:nvSpPr>
          <p:spPr>
            <a:xfrm>
              <a:off x="425450" y="3324224"/>
              <a:ext cx="2787650" cy="957263"/>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ct val="80000"/>
                </a:lnSpc>
                <a:spcBef>
                  <a:spcPct val="20000"/>
                </a:spcBef>
                <a:buSzPct val="100000"/>
                <a:buFont typeface="Wingdings" pitchFamily="2" charset="2"/>
                <a:buNone/>
                <a:defRPr/>
              </a:pPr>
              <a:r>
                <a:rPr lang="ja-JP" altLang="en-US" sz="1400" b="1" dirty="0">
                  <a:solidFill>
                    <a:schemeClr val="tx1"/>
                  </a:solidFill>
                </a:rPr>
                <a:t>別に複数の製造販売業者が使用する場合、さらに全てに情報を開示し、それぞれ審査される。</a:t>
              </a:r>
              <a:endParaRPr lang="en-US" altLang="ja-JP" sz="1400" b="1" dirty="0">
                <a:solidFill>
                  <a:schemeClr val="tx1"/>
                </a:solidFill>
              </a:endParaRPr>
            </a:p>
            <a:p>
              <a:pPr eaLnBrk="1" hangingPunct="1">
                <a:lnSpc>
                  <a:spcPct val="80000"/>
                </a:lnSpc>
                <a:spcBef>
                  <a:spcPct val="20000"/>
                </a:spcBef>
                <a:buSzPct val="100000"/>
                <a:buFont typeface="Wingdings" pitchFamily="2" charset="2"/>
                <a:buNone/>
                <a:defRPr/>
              </a:pPr>
              <a:r>
                <a:rPr lang="ja-JP" altLang="en-US" sz="1400" b="1" dirty="0">
                  <a:solidFill>
                    <a:schemeClr val="tx1"/>
                  </a:solidFill>
                </a:rPr>
                <a:t>⇒審査上の手間もかかる。</a:t>
              </a:r>
            </a:p>
          </p:txBody>
        </p:sp>
        <p:cxnSp>
          <p:nvCxnSpPr>
            <p:cNvPr id="15381" name="直線矢印コネクタ 39"/>
            <p:cNvCxnSpPr>
              <a:cxnSpLocks noChangeShapeType="1"/>
            </p:cNvCxnSpPr>
            <p:nvPr/>
          </p:nvCxnSpPr>
          <p:spPr bwMode="auto">
            <a:xfrm>
              <a:off x="1778000" y="2774950"/>
              <a:ext cx="1588" cy="523875"/>
            </a:xfrm>
            <a:prstGeom prst="straightConnector1">
              <a:avLst/>
            </a:prstGeom>
            <a:noFill/>
            <a:ln w="444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5382" name="角丸四角形 21"/>
            <p:cNvSpPr>
              <a:spLocks noChangeArrowheads="1"/>
            </p:cNvSpPr>
            <p:nvPr/>
          </p:nvSpPr>
          <p:spPr bwMode="auto">
            <a:xfrm>
              <a:off x="3442227" y="3054350"/>
              <a:ext cx="2198161" cy="1158875"/>
            </a:xfrm>
            <a:prstGeom prst="roundRect">
              <a:avLst>
                <a:gd name="adj" fmla="val 16667"/>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600" b="1" dirty="0">
                  <a:solidFill>
                    <a:srgbClr val="FF0000"/>
                  </a:solidFill>
                  <a:latin typeface="+mn-lt"/>
                  <a:ea typeface="+mn-ea"/>
                </a:rPr>
                <a:t>原薬等製造業者の製造方法等のノウハウが模倣されるリスクを伴う。</a:t>
              </a:r>
            </a:p>
          </p:txBody>
        </p:sp>
      </p:gr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フッター プレースホルダ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err="1">
                <a:latin typeface="+mn-lt"/>
                <a:ea typeface="+mn-ea"/>
              </a:rPr>
              <a:t>日本医薬品原薬工業会</a:t>
            </a:r>
            <a:r>
              <a:rPr kumimoji="0" lang="en-US" altLang="ja-JP" sz="1200" dirty="0">
                <a:latin typeface="+mn-lt"/>
                <a:ea typeface="+mn-ea"/>
              </a:rPr>
              <a:t>　</a:t>
            </a:r>
            <a:r>
              <a:rPr kumimoji="0" lang="en-US" altLang="ja-JP" sz="1200" dirty="0" err="1">
                <a:latin typeface="+mn-lt"/>
                <a:ea typeface="+mn-ea"/>
              </a:rPr>
              <a:t>法規委員会</a:t>
            </a:r>
            <a:endParaRPr kumimoji="0" lang="en-US" altLang="ja-JP" sz="1200" dirty="0">
              <a:latin typeface="+mn-lt"/>
              <a:ea typeface="+mn-ea"/>
            </a:endParaRPr>
          </a:p>
        </p:txBody>
      </p:sp>
      <p:sp>
        <p:nvSpPr>
          <p:cNvPr id="17411"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9C517D9F-4E17-4562-A916-825D2DB9CB1B}" type="slidenum">
              <a:rPr kumimoji="0" lang="en-US" altLang="ja-JP" sz="1200" smtClean="0">
                <a:latin typeface="+mn-lt"/>
                <a:ea typeface="+mn-ea"/>
              </a:rPr>
              <a:pPr>
                <a:spcBef>
                  <a:spcPct val="0"/>
                </a:spcBef>
                <a:buClrTx/>
                <a:buSzTx/>
                <a:buFontTx/>
                <a:buNone/>
              </a:pPr>
              <a:t>7</a:t>
            </a:fld>
            <a:endParaRPr kumimoji="0" lang="en-US" altLang="ja-JP" sz="1200" dirty="0">
              <a:latin typeface="+mn-lt"/>
              <a:ea typeface="+mn-ea"/>
            </a:endParaRPr>
          </a:p>
        </p:txBody>
      </p:sp>
      <p:grpSp>
        <p:nvGrpSpPr>
          <p:cNvPr id="2" name="グループ化 1"/>
          <p:cNvGrpSpPr/>
          <p:nvPr/>
        </p:nvGrpSpPr>
        <p:grpSpPr>
          <a:xfrm>
            <a:off x="620713" y="1452563"/>
            <a:ext cx="7931150" cy="4773605"/>
            <a:chOff x="601663" y="1338263"/>
            <a:chExt cx="7931150" cy="4773605"/>
          </a:xfrm>
        </p:grpSpPr>
        <p:sp>
          <p:nvSpPr>
            <p:cNvPr id="7" name="角丸四角形 6"/>
            <p:cNvSpPr/>
            <p:nvPr/>
          </p:nvSpPr>
          <p:spPr>
            <a:xfrm>
              <a:off x="625475" y="4778375"/>
              <a:ext cx="7907338" cy="1144587"/>
            </a:xfrm>
            <a:prstGeom prst="round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endParaRPr lang="ja-JP" altLang="en-US"/>
            </a:p>
          </p:txBody>
        </p:sp>
        <p:sp>
          <p:nvSpPr>
            <p:cNvPr id="8" name="正方形/長方形 7"/>
            <p:cNvSpPr/>
            <p:nvPr/>
          </p:nvSpPr>
          <p:spPr>
            <a:xfrm>
              <a:off x="795338" y="1350963"/>
              <a:ext cx="2100262" cy="427037"/>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2000" b="1" dirty="0">
                  <a:solidFill>
                    <a:schemeClr val="tx1"/>
                  </a:solidFill>
                </a:rPr>
                <a:t>原薬製造業者等</a:t>
              </a:r>
              <a:endParaRPr lang="en-US" altLang="ja-JP" sz="2000" b="1" dirty="0">
                <a:solidFill>
                  <a:schemeClr val="tx1"/>
                </a:solidFill>
              </a:endParaRPr>
            </a:p>
          </p:txBody>
        </p:sp>
        <p:sp>
          <p:nvSpPr>
            <p:cNvPr id="9" name="正方形/長方形 8"/>
            <p:cNvSpPr/>
            <p:nvPr/>
          </p:nvSpPr>
          <p:spPr>
            <a:xfrm>
              <a:off x="6129338" y="1338263"/>
              <a:ext cx="2133600" cy="439737"/>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2000" b="1" dirty="0">
                  <a:solidFill>
                    <a:schemeClr val="tx1"/>
                  </a:solidFill>
                </a:rPr>
                <a:t>製造販売業者</a:t>
              </a:r>
              <a:endParaRPr lang="en-US" altLang="ja-JP" sz="2000" b="1" dirty="0">
                <a:solidFill>
                  <a:schemeClr val="tx1"/>
                </a:solidFill>
              </a:endParaRPr>
            </a:p>
          </p:txBody>
        </p:sp>
        <p:sp>
          <p:nvSpPr>
            <p:cNvPr id="10" name="角丸四角形 9"/>
            <p:cNvSpPr/>
            <p:nvPr/>
          </p:nvSpPr>
          <p:spPr>
            <a:xfrm>
              <a:off x="601663" y="1841500"/>
              <a:ext cx="2486025" cy="1122363"/>
            </a:xfrm>
            <a:prstGeom prst="round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endParaRPr lang="ja-JP" altLang="en-US"/>
            </a:p>
          </p:txBody>
        </p:sp>
        <p:sp>
          <p:nvSpPr>
            <p:cNvPr id="11" name="角丸四角形 10"/>
            <p:cNvSpPr/>
            <p:nvPr/>
          </p:nvSpPr>
          <p:spPr>
            <a:xfrm>
              <a:off x="6003925" y="1858963"/>
              <a:ext cx="2484438" cy="11207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endParaRPr lang="ja-JP" altLang="en-US"/>
            </a:p>
          </p:txBody>
        </p:sp>
        <p:sp>
          <p:nvSpPr>
            <p:cNvPr id="12" name="正方形/長方形 11"/>
            <p:cNvSpPr/>
            <p:nvPr/>
          </p:nvSpPr>
          <p:spPr>
            <a:xfrm>
              <a:off x="1220788" y="2035175"/>
              <a:ext cx="1277937" cy="7477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400" b="1" dirty="0">
                  <a:solidFill>
                    <a:srgbClr val="FF0000"/>
                  </a:solidFill>
                </a:rPr>
                <a:t>原薬等の情報</a:t>
              </a:r>
              <a:endParaRPr lang="en-US" altLang="ja-JP" sz="1400" b="1" dirty="0">
                <a:solidFill>
                  <a:srgbClr val="FF0000"/>
                </a:solidFill>
              </a:endParaRPr>
            </a:p>
          </p:txBody>
        </p:sp>
        <p:cxnSp>
          <p:nvCxnSpPr>
            <p:cNvPr id="17419" name="直線矢印コネクタ 16"/>
            <p:cNvCxnSpPr>
              <a:cxnSpLocks noChangeShapeType="1"/>
            </p:cNvCxnSpPr>
            <p:nvPr/>
          </p:nvCxnSpPr>
          <p:spPr bwMode="auto">
            <a:xfrm flipH="1">
              <a:off x="6524625" y="2795588"/>
              <a:ext cx="6350" cy="2024062"/>
            </a:xfrm>
            <a:prstGeom prst="straightConnector1">
              <a:avLst/>
            </a:prstGeom>
            <a:noFill/>
            <a:ln w="444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7420" name="テキスト ボックス 17"/>
            <p:cNvSpPr txBox="1">
              <a:spLocks noChangeArrowheads="1"/>
            </p:cNvSpPr>
            <p:nvPr/>
          </p:nvSpPr>
          <p:spPr bwMode="auto">
            <a:xfrm>
              <a:off x="6253163" y="3595688"/>
              <a:ext cx="555625" cy="265112"/>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400" b="1">
                  <a:latin typeface="+mn-lt"/>
                  <a:ea typeface="+mn-ea"/>
                </a:rPr>
                <a:t>申請</a:t>
              </a:r>
            </a:p>
          </p:txBody>
        </p:sp>
        <p:cxnSp>
          <p:nvCxnSpPr>
            <p:cNvPr id="17421" name="直線矢印コネクタ 18"/>
            <p:cNvCxnSpPr>
              <a:cxnSpLocks noChangeShapeType="1"/>
            </p:cNvCxnSpPr>
            <p:nvPr/>
          </p:nvCxnSpPr>
          <p:spPr bwMode="auto">
            <a:xfrm flipV="1">
              <a:off x="7870825" y="2771775"/>
              <a:ext cx="4763" cy="1998663"/>
            </a:xfrm>
            <a:prstGeom prst="straightConnector1">
              <a:avLst/>
            </a:prstGeom>
            <a:noFill/>
            <a:ln w="444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7422" name="テキスト ボックス 19"/>
            <p:cNvSpPr txBox="1">
              <a:spLocks noChangeArrowheads="1"/>
            </p:cNvSpPr>
            <p:nvPr/>
          </p:nvSpPr>
          <p:spPr bwMode="auto">
            <a:xfrm>
              <a:off x="7553325" y="3600450"/>
              <a:ext cx="557213" cy="263525"/>
            </a:xfrm>
            <a:prstGeom prst="rect">
              <a:avLst/>
            </a:prstGeom>
            <a:solidFill>
              <a:schemeClr val="bg1"/>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400" b="1">
                  <a:latin typeface="+mn-lt"/>
                  <a:ea typeface="+mn-ea"/>
                </a:rPr>
                <a:t>承認</a:t>
              </a:r>
            </a:p>
          </p:txBody>
        </p:sp>
        <p:cxnSp>
          <p:nvCxnSpPr>
            <p:cNvPr id="17423" name="直線矢印コネクタ 22"/>
            <p:cNvCxnSpPr>
              <a:cxnSpLocks noChangeShapeType="1"/>
            </p:cNvCxnSpPr>
            <p:nvPr/>
          </p:nvCxnSpPr>
          <p:spPr bwMode="auto">
            <a:xfrm flipH="1">
              <a:off x="1449388" y="2800350"/>
              <a:ext cx="7937" cy="2022475"/>
            </a:xfrm>
            <a:prstGeom prst="straightConnector1">
              <a:avLst/>
            </a:prstGeom>
            <a:noFill/>
            <a:ln w="444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424" name="直線矢印コネクタ 23"/>
            <p:cNvCxnSpPr>
              <a:cxnSpLocks noChangeShapeType="1"/>
            </p:cNvCxnSpPr>
            <p:nvPr/>
          </p:nvCxnSpPr>
          <p:spPr bwMode="auto">
            <a:xfrm>
              <a:off x="2511425" y="2136775"/>
              <a:ext cx="3489325" cy="9525"/>
            </a:xfrm>
            <a:prstGeom prst="straightConnector1">
              <a:avLst/>
            </a:prstGeom>
            <a:noFill/>
            <a:ln w="44450" algn="ctr">
              <a:solidFill>
                <a:schemeClr val="tx1"/>
              </a:solidFill>
              <a:prstDash val="lgDashDot"/>
              <a:round/>
              <a:headEnd/>
              <a:tailEnd type="arrow" w="med" len="med"/>
            </a:ln>
            <a:extLst>
              <a:ext uri="{909E8E84-426E-40DD-AFC4-6F175D3DCCD1}">
                <a14:hiddenFill xmlns:a14="http://schemas.microsoft.com/office/drawing/2010/main">
                  <a:noFill/>
                </a14:hiddenFill>
              </a:ext>
            </a:extLst>
          </p:spPr>
        </p:cxnSp>
        <p:sp>
          <p:nvSpPr>
            <p:cNvPr id="26" name="正方形/長方形 25"/>
            <p:cNvSpPr/>
            <p:nvPr/>
          </p:nvSpPr>
          <p:spPr>
            <a:xfrm>
              <a:off x="3449742" y="1717676"/>
              <a:ext cx="2240892" cy="308088"/>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1400" b="1" dirty="0">
                  <a:solidFill>
                    <a:srgbClr val="FF0000"/>
                  </a:solidFill>
                </a:rPr>
                <a:t>開示パート情報 </a:t>
              </a:r>
              <a:r>
                <a:rPr lang="en-US" altLang="ja-JP" sz="1400" b="1" dirty="0">
                  <a:solidFill>
                    <a:srgbClr val="FF0000"/>
                  </a:solidFill>
                </a:rPr>
                <a:t>(II-21 p31)</a:t>
              </a:r>
            </a:p>
          </p:txBody>
        </p:sp>
        <p:cxnSp>
          <p:nvCxnSpPr>
            <p:cNvPr id="17426" name="直線矢印コネクタ 27"/>
            <p:cNvCxnSpPr>
              <a:cxnSpLocks noChangeShapeType="1"/>
            </p:cNvCxnSpPr>
            <p:nvPr/>
          </p:nvCxnSpPr>
          <p:spPr bwMode="auto">
            <a:xfrm flipV="1">
              <a:off x="3101975" y="2397125"/>
              <a:ext cx="2903538" cy="12700"/>
            </a:xfrm>
            <a:prstGeom prst="straightConnector1">
              <a:avLst/>
            </a:prstGeom>
            <a:noFill/>
            <a:ln w="4445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32" name="テキスト ボックス 31"/>
            <p:cNvSpPr txBox="1"/>
            <p:nvPr/>
          </p:nvSpPr>
          <p:spPr>
            <a:xfrm>
              <a:off x="3510280" y="2287588"/>
              <a:ext cx="2180354" cy="264688"/>
            </a:xfrm>
            <a:prstGeom prst="rect">
              <a:avLst/>
            </a:prstGeom>
            <a:solidFill>
              <a:schemeClr val="bg1"/>
            </a:solidFill>
            <a:ln>
              <a:solidFill>
                <a:schemeClr val="tx1"/>
              </a:solidFill>
            </a:ln>
          </p:spPr>
          <p:txBody>
            <a:bodyPr wrap="square">
              <a:spAutoFit/>
            </a:bodyPr>
            <a:lstStyle/>
            <a:p>
              <a:pPr algn="ctr" eaLnBrk="1" hangingPunct="1">
                <a:lnSpc>
                  <a:spcPct val="80000"/>
                </a:lnSpc>
                <a:spcBef>
                  <a:spcPct val="20000"/>
                </a:spcBef>
                <a:buSzPct val="100000"/>
                <a:buFont typeface="Wingdings" pitchFamily="2" charset="2"/>
                <a:buNone/>
                <a:defRPr/>
              </a:pPr>
              <a:r>
                <a:rPr lang="en-US" altLang="ja-JP" sz="1400" b="1" dirty="0">
                  <a:latin typeface="+mn-lt"/>
                  <a:ea typeface="+mn-ea"/>
                </a:rPr>
                <a:t>MF</a:t>
              </a:r>
              <a:r>
                <a:rPr lang="ja-JP" altLang="en-US" sz="1400" b="1" dirty="0">
                  <a:latin typeface="+mn-lt"/>
                  <a:ea typeface="+mn-ea"/>
                </a:rPr>
                <a:t>利用契約 </a:t>
              </a:r>
              <a:r>
                <a:rPr lang="en-US" altLang="ja-JP" sz="1400" b="1" dirty="0">
                  <a:latin typeface="+mn-lt"/>
                  <a:ea typeface="+mn-ea"/>
                </a:rPr>
                <a:t>( II-31 p31)</a:t>
              </a:r>
              <a:endParaRPr lang="ja-JP" altLang="en-US" sz="1400" b="1" dirty="0">
                <a:latin typeface="+mn-lt"/>
                <a:ea typeface="+mn-ea"/>
              </a:endParaRPr>
            </a:p>
          </p:txBody>
        </p:sp>
        <p:cxnSp>
          <p:nvCxnSpPr>
            <p:cNvPr id="17428" name="直線矢印コネクタ 32"/>
            <p:cNvCxnSpPr>
              <a:cxnSpLocks noChangeShapeType="1"/>
            </p:cNvCxnSpPr>
            <p:nvPr/>
          </p:nvCxnSpPr>
          <p:spPr bwMode="auto">
            <a:xfrm flipV="1">
              <a:off x="2216150" y="2763838"/>
              <a:ext cx="3175" cy="1997075"/>
            </a:xfrm>
            <a:prstGeom prst="straightConnector1">
              <a:avLst/>
            </a:prstGeom>
            <a:noFill/>
            <a:ln w="444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7429" name="テキスト ボックス 33"/>
            <p:cNvSpPr txBox="1">
              <a:spLocks noChangeArrowheads="1"/>
            </p:cNvSpPr>
            <p:nvPr/>
          </p:nvSpPr>
          <p:spPr bwMode="auto">
            <a:xfrm>
              <a:off x="1590675" y="3130868"/>
              <a:ext cx="1252538" cy="479425"/>
            </a:xfrm>
            <a:prstGeom prst="rect">
              <a:avLst/>
            </a:prstGeom>
            <a:solidFill>
              <a:schemeClr val="bg1"/>
            </a:solidFill>
            <a:ln w="9525">
              <a:solidFill>
                <a:schemeClr val="tx1"/>
              </a:solidFill>
              <a:miter lim="800000"/>
              <a:headEnd/>
              <a:tailEnd/>
            </a:ln>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400" b="1" dirty="0">
                  <a:latin typeface="+mn-lt"/>
                  <a:ea typeface="+mn-ea"/>
                </a:rPr>
                <a:t>・</a:t>
              </a:r>
              <a:r>
                <a:rPr lang="en-US" altLang="ja-JP" sz="1400" b="1" dirty="0">
                  <a:latin typeface="+mn-lt"/>
                  <a:ea typeface="+mn-ea"/>
                </a:rPr>
                <a:t>MF</a:t>
              </a:r>
              <a:r>
                <a:rPr lang="ja-JP" altLang="en-US" sz="1400" b="1" dirty="0">
                  <a:latin typeface="+mn-lt"/>
                  <a:ea typeface="+mn-ea"/>
                </a:rPr>
                <a:t>登録番号</a:t>
              </a:r>
              <a:endParaRPr lang="en-US" altLang="ja-JP" sz="1400" b="1" dirty="0">
                <a:latin typeface="+mn-lt"/>
                <a:ea typeface="+mn-ea"/>
              </a:endParaRPr>
            </a:p>
            <a:p>
              <a:pPr eaLnBrk="1" hangingPunct="1">
                <a:lnSpc>
                  <a:spcPct val="80000"/>
                </a:lnSpc>
                <a:buClrTx/>
                <a:buSzPct val="100000"/>
                <a:buFont typeface="Wingdings" panose="05000000000000000000" pitchFamily="2" charset="2"/>
                <a:buNone/>
              </a:pPr>
              <a:r>
                <a:rPr lang="ja-JP" altLang="en-US" sz="1400" b="1" dirty="0">
                  <a:latin typeface="+mn-lt"/>
                  <a:ea typeface="+mn-ea"/>
                </a:rPr>
                <a:t>・</a:t>
              </a:r>
              <a:r>
                <a:rPr lang="en-US" altLang="ja-JP" sz="1400" b="1" dirty="0">
                  <a:latin typeface="+mn-lt"/>
                  <a:ea typeface="+mn-ea"/>
                </a:rPr>
                <a:t>MF</a:t>
              </a:r>
              <a:r>
                <a:rPr lang="ja-JP" altLang="en-US" sz="1400" b="1" dirty="0">
                  <a:latin typeface="+mn-lt"/>
                  <a:ea typeface="+mn-ea"/>
                </a:rPr>
                <a:t>登録証</a:t>
              </a:r>
              <a:endParaRPr lang="en-US" altLang="ja-JP" sz="1400" b="1" dirty="0">
                <a:latin typeface="+mn-lt"/>
                <a:ea typeface="+mn-ea"/>
              </a:endParaRPr>
            </a:p>
          </p:txBody>
        </p:sp>
        <p:sp>
          <p:nvSpPr>
            <p:cNvPr id="17430" name="正方形/長方形 34"/>
            <p:cNvSpPr>
              <a:spLocks noChangeArrowheads="1"/>
            </p:cNvSpPr>
            <p:nvPr/>
          </p:nvSpPr>
          <p:spPr bwMode="auto">
            <a:xfrm>
              <a:off x="1012825" y="4106333"/>
              <a:ext cx="841375" cy="354542"/>
            </a:xfrm>
            <a:prstGeom prst="rect">
              <a:avLst/>
            </a:prstGeom>
            <a:solidFill>
              <a:srgbClr val="FF99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ja-JP" altLang="en-US" sz="1400" b="1" dirty="0">
                  <a:latin typeface="+mn-lt"/>
                  <a:ea typeface="+mn-ea"/>
                </a:rPr>
                <a:t>ＭＦ登録</a:t>
              </a:r>
            </a:p>
          </p:txBody>
        </p:sp>
        <p:sp>
          <p:nvSpPr>
            <p:cNvPr id="36" name="正方形/長方形 35"/>
            <p:cNvSpPr/>
            <p:nvPr/>
          </p:nvSpPr>
          <p:spPr>
            <a:xfrm>
              <a:off x="3802063" y="5683243"/>
              <a:ext cx="1412875" cy="428625"/>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ja-JP" altLang="en-US" sz="2000" b="1" dirty="0">
                  <a:solidFill>
                    <a:schemeClr val="tx1"/>
                  </a:solidFill>
                </a:rPr>
                <a:t>審査当局</a:t>
              </a:r>
              <a:endParaRPr lang="en-US" altLang="ja-JP" sz="2000" b="1" dirty="0">
                <a:solidFill>
                  <a:schemeClr val="tx1"/>
                </a:solidFill>
              </a:endParaRPr>
            </a:p>
          </p:txBody>
        </p:sp>
        <p:sp>
          <p:nvSpPr>
            <p:cNvPr id="31" name="L 字 30"/>
            <p:cNvSpPr/>
            <p:nvPr/>
          </p:nvSpPr>
          <p:spPr bwMode="auto">
            <a:xfrm>
              <a:off x="6129338" y="2027238"/>
              <a:ext cx="2224087" cy="728662"/>
            </a:xfrm>
            <a:prstGeom prst="corner">
              <a:avLst/>
            </a:prstGeom>
            <a:solidFill>
              <a:schemeClr val="bg1"/>
            </a:solidFill>
            <a:ln w="19050" cap="flat" cmpd="sng" algn="ctr">
              <a:solidFill>
                <a:schemeClr val="tx1"/>
              </a:solidFill>
              <a:prstDash val="solid"/>
              <a:round/>
              <a:headEnd type="none" w="med" len="med"/>
              <a:tailEnd type="none" w="med" len="med"/>
            </a:ln>
            <a:effectLst/>
          </p:spPr>
          <p:txBody>
            <a:bodyPr/>
            <a:lstStyle/>
            <a:p>
              <a:pPr algn="ctr" eaLnBrk="1" hangingPunct="1">
                <a:lnSpc>
                  <a:spcPct val="80000"/>
                </a:lnSpc>
                <a:spcBef>
                  <a:spcPct val="20000"/>
                </a:spcBef>
                <a:buSzPct val="100000"/>
                <a:buFont typeface="Wingdings" pitchFamily="2" charset="2"/>
                <a:buNone/>
                <a:defRPr/>
              </a:pPr>
              <a:r>
                <a:rPr lang="ja-JP" altLang="en-US" sz="1400" b="1" dirty="0">
                  <a:latin typeface="+mn-lt"/>
                  <a:ea typeface="+mn-ea"/>
                </a:rPr>
                <a:t>承認申請資料</a:t>
              </a:r>
            </a:p>
          </p:txBody>
        </p:sp>
        <p:grpSp>
          <p:nvGrpSpPr>
            <p:cNvPr id="17433" name="グループ化 45"/>
            <p:cNvGrpSpPr>
              <a:grpSpLocks/>
            </p:cNvGrpSpPr>
            <p:nvPr/>
          </p:nvGrpSpPr>
          <p:grpSpPr bwMode="auto">
            <a:xfrm>
              <a:off x="6537325" y="2027238"/>
              <a:ext cx="1816100" cy="369887"/>
              <a:chOff x="3620530" y="3880021"/>
              <a:chExt cx="1816443" cy="370704"/>
            </a:xfrm>
          </p:grpSpPr>
          <p:cxnSp>
            <p:nvCxnSpPr>
              <p:cNvPr id="17446" name="直線コネクタ 40"/>
              <p:cNvCxnSpPr>
                <a:cxnSpLocks noChangeShapeType="1"/>
              </p:cNvCxnSpPr>
              <p:nvPr/>
            </p:nvCxnSpPr>
            <p:spPr bwMode="auto">
              <a:xfrm flipV="1">
                <a:off x="3620530" y="3880021"/>
                <a:ext cx="1816443" cy="1"/>
              </a:xfrm>
              <a:prstGeom prst="line">
                <a:avLst/>
              </a:prstGeom>
              <a:noFill/>
              <a:ln w="25400" algn="ctr">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17447" name="直線コネクタ 44"/>
              <p:cNvCxnSpPr>
                <a:cxnSpLocks noChangeShapeType="1"/>
              </p:cNvCxnSpPr>
              <p:nvPr/>
            </p:nvCxnSpPr>
            <p:spPr bwMode="auto">
              <a:xfrm>
                <a:off x="5412259" y="3904735"/>
                <a:ext cx="12357" cy="345990"/>
              </a:xfrm>
              <a:prstGeom prst="line">
                <a:avLst/>
              </a:prstGeom>
              <a:noFill/>
              <a:ln w="25400" algn="ctr">
                <a:solidFill>
                  <a:schemeClr val="tx1"/>
                </a:solidFill>
                <a:prstDash val="sysDot"/>
                <a:round/>
                <a:headEnd/>
                <a:tailEnd/>
              </a:ln>
              <a:extLst>
                <a:ext uri="{909E8E84-426E-40DD-AFC4-6F175D3DCCD1}">
                  <a14:hiddenFill xmlns:a14="http://schemas.microsoft.com/office/drawing/2010/main">
                    <a:noFill/>
                  </a14:hiddenFill>
                </a:ext>
              </a:extLst>
            </p:spPr>
          </p:cxnSp>
        </p:grpSp>
        <p:sp>
          <p:nvSpPr>
            <p:cNvPr id="17434" name="テキスト ボックス 46"/>
            <p:cNvSpPr txBox="1">
              <a:spLocks noChangeArrowheads="1"/>
            </p:cNvSpPr>
            <p:nvPr/>
          </p:nvSpPr>
          <p:spPr bwMode="auto">
            <a:xfrm>
              <a:off x="6697663" y="2063750"/>
              <a:ext cx="1322387"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400" b="1" dirty="0">
                  <a:latin typeface="+mn-lt"/>
                  <a:ea typeface="+mn-ea"/>
                </a:rPr>
                <a:t>MF</a:t>
              </a:r>
              <a:r>
                <a:rPr lang="ja-JP" altLang="en-US" sz="1400" b="1" dirty="0">
                  <a:latin typeface="+mn-lt"/>
                  <a:ea typeface="+mn-ea"/>
                </a:rPr>
                <a:t>登録番号</a:t>
              </a:r>
            </a:p>
          </p:txBody>
        </p:sp>
        <p:grpSp>
          <p:nvGrpSpPr>
            <p:cNvPr id="17435" name="グループ化 51"/>
            <p:cNvGrpSpPr>
              <a:grpSpLocks/>
            </p:cNvGrpSpPr>
            <p:nvPr/>
          </p:nvGrpSpPr>
          <p:grpSpPr bwMode="auto">
            <a:xfrm>
              <a:off x="6096000" y="4994275"/>
              <a:ext cx="2224088" cy="728663"/>
              <a:chOff x="6096000" y="5058032"/>
              <a:chExt cx="2224217" cy="729048"/>
            </a:xfrm>
          </p:grpSpPr>
          <p:sp>
            <p:nvSpPr>
              <p:cNvPr id="37" name="L 字 36"/>
              <p:cNvSpPr/>
              <p:nvPr/>
            </p:nvSpPr>
            <p:spPr bwMode="auto">
              <a:xfrm>
                <a:off x="6096000" y="5058032"/>
                <a:ext cx="2224217" cy="729048"/>
              </a:xfrm>
              <a:prstGeom prst="corner">
                <a:avLst/>
              </a:prstGeom>
              <a:solidFill>
                <a:schemeClr val="bg1"/>
              </a:solidFill>
              <a:ln w="19050" cap="flat" cmpd="sng" algn="ctr">
                <a:solidFill>
                  <a:schemeClr val="tx1"/>
                </a:solidFill>
                <a:prstDash val="solid"/>
                <a:round/>
                <a:headEnd type="none" w="med" len="med"/>
                <a:tailEnd type="none" w="med" len="med"/>
              </a:ln>
              <a:effectLst/>
            </p:spPr>
            <p:txBody>
              <a:bodyPr/>
              <a:lstStyle/>
              <a:p>
                <a:pPr algn="ctr" eaLnBrk="1" hangingPunct="1">
                  <a:lnSpc>
                    <a:spcPct val="80000"/>
                  </a:lnSpc>
                  <a:spcBef>
                    <a:spcPct val="20000"/>
                  </a:spcBef>
                  <a:buSzPct val="100000"/>
                  <a:buFont typeface="Wingdings" pitchFamily="2" charset="2"/>
                  <a:buNone/>
                  <a:defRPr/>
                </a:pPr>
                <a:r>
                  <a:rPr lang="ja-JP" altLang="en-US" sz="1400" b="1" dirty="0">
                    <a:latin typeface="+mn-lt"/>
                    <a:ea typeface="+mn-ea"/>
                  </a:rPr>
                  <a:t>承認申請資料</a:t>
                </a:r>
              </a:p>
            </p:txBody>
          </p:sp>
          <p:grpSp>
            <p:nvGrpSpPr>
              <p:cNvPr id="17442" name="グループ化 47"/>
              <p:cNvGrpSpPr>
                <a:grpSpLocks/>
              </p:cNvGrpSpPr>
              <p:nvPr/>
            </p:nvGrpSpPr>
            <p:grpSpPr bwMode="auto">
              <a:xfrm>
                <a:off x="6503774" y="5058032"/>
                <a:ext cx="1816443" cy="370704"/>
                <a:chOff x="3620530" y="3880021"/>
                <a:chExt cx="1816443" cy="370704"/>
              </a:xfrm>
            </p:grpSpPr>
            <p:cxnSp>
              <p:nvCxnSpPr>
                <p:cNvPr id="17444" name="直線コネクタ 48"/>
                <p:cNvCxnSpPr>
                  <a:cxnSpLocks noChangeShapeType="1"/>
                </p:cNvCxnSpPr>
                <p:nvPr/>
              </p:nvCxnSpPr>
              <p:spPr bwMode="auto">
                <a:xfrm flipV="1">
                  <a:off x="3620530" y="3880021"/>
                  <a:ext cx="1816443" cy="1"/>
                </a:xfrm>
                <a:prstGeom prst="line">
                  <a:avLst/>
                </a:prstGeom>
                <a:noFill/>
                <a:ln w="25400" algn="ctr">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17445" name="直線コネクタ 49"/>
                <p:cNvCxnSpPr>
                  <a:cxnSpLocks noChangeShapeType="1"/>
                </p:cNvCxnSpPr>
                <p:nvPr/>
              </p:nvCxnSpPr>
              <p:spPr bwMode="auto">
                <a:xfrm>
                  <a:off x="5412259" y="3904735"/>
                  <a:ext cx="12357" cy="345990"/>
                </a:xfrm>
                <a:prstGeom prst="line">
                  <a:avLst/>
                </a:prstGeom>
                <a:noFill/>
                <a:ln w="25400" algn="ctr">
                  <a:solidFill>
                    <a:schemeClr val="tx1"/>
                  </a:solidFill>
                  <a:prstDash val="sysDot"/>
                  <a:round/>
                  <a:headEnd/>
                  <a:tailEnd/>
                </a:ln>
                <a:extLst>
                  <a:ext uri="{909E8E84-426E-40DD-AFC4-6F175D3DCCD1}">
                    <a14:hiddenFill xmlns:a14="http://schemas.microsoft.com/office/drawing/2010/main">
                      <a:noFill/>
                    </a14:hiddenFill>
                  </a:ext>
                </a:extLst>
              </p:spPr>
            </p:cxnSp>
          </p:grpSp>
          <p:sp>
            <p:nvSpPr>
              <p:cNvPr id="17443" name="テキスト ボックス 50"/>
              <p:cNvSpPr txBox="1">
                <a:spLocks noChangeArrowheads="1"/>
              </p:cNvSpPr>
              <p:nvPr/>
            </p:nvSpPr>
            <p:spPr bwMode="auto">
              <a:xfrm>
                <a:off x="6738551" y="5095103"/>
                <a:ext cx="1322173"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400" b="1">
                    <a:latin typeface="+mn-lt"/>
                    <a:ea typeface="+mn-ea"/>
                  </a:rPr>
                  <a:t>MF</a:t>
                </a:r>
                <a:r>
                  <a:rPr lang="ja-JP" altLang="en-US" sz="1400" b="1">
                    <a:latin typeface="+mn-lt"/>
                    <a:ea typeface="+mn-ea"/>
                  </a:rPr>
                  <a:t>登録番号</a:t>
                </a:r>
              </a:p>
            </p:txBody>
          </p:sp>
        </p:grpSp>
        <p:sp>
          <p:nvSpPr>
            <p:cNvPr id="17436" name="正方形/長方形 53"/>
            <p:cNvSpPr>
              <a:spLocks noChangeArrowheads="1"/>
            </p:cNvSpPr>
            <p:nvPr/>
          </p:nvSpPr>
          <p:spPr bwMode="auto">
            <a:xfrm>
              <a:off x="858931" y="4938687"/>
              <a:ext cx="1816100" cy="357187"/>
            </a:xfrm>
            <a:prstGeom prst="rect">
              <a:avLst/>
            </a:prstGeom>
            <a:solidFill>
              <a:srgbClr val="FF99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en-US" altLang="ja-JP" sz="1400" b="1" dirty="0">
                  <a:latin typeface="+mn-lt"/>
                  <a:ea typeface="+mn-ea"/>
                </a:rPr>
                <a:t>MF</a:t>
              </a:r>
              <a:r>
                <a:rPr lang="ja-JP" altLang="en-US" sz="1400" b="1" dirty="0">
                  <a:latin typeface="+mn-lt"/>
                  <a:ea typeface="+mn-ea"/>
                </a:rPr>
                <a:t>登録申請書</a:t>
              </a:r>
            </a:p>
          </p:txBody>
        </p:sp>
        <p:sp>
          <p:nvSpPr>
            <p:cNvPr id="17437" name="角丸四角形 55"/>
            <p:cNvSpPr>
              <a:spLocks noChangeArrowheads="1"/>
            </p:cNvSpPr>
            <p:nvPr/>
          </p:nvSpPr>
          <p:spPr bwMode="auto">
            <a:xfrm>
              <a:off x="3388781" y="2938462"/>
              <a:ext cx="2199321" cy="1362076"/>
            </a:xfrm>
            <a:prstGeom prst="roundRect">
              <a:avLst>
                <a:gd name="adj" fmla="val 16667"/>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ja-JP" altLang="en-US" sz="1600" b="1" dirty="0">
                  <a:solidFill>
                    <a:srgbClr val="FF0000"/>
                  </a:solidFill>
                  <a:latin typeface="+mn-lt"/>
                  <a:ea typeface="+mn-ea"/>
                </a:rPr>
                <a:t>原薬等製造業者の製造方法等のノウハウを他社に開示することなく審査を受けることができる。</a:t>
              </a:r>
            </a:p>
          </p:txBody>
        </p:sp>
        <p:cxnSp>
          <p:nvCxnSpPr>
            <p:cNvPr id="5" name="直線矢印コネクタ 4"/>
            <p:cNvCxnSpPr/>
            <p:nvPr/>
          </p:nvCxnSpPr>
          <p:spPr bwMode="auto">
            <a:xfrm flipV="1">
              <a:off x="2748280" y="5137150"/>
              <a:ext cx="3755469" cy="6349"/>
            </a:xfrm>
            <a:prstGeom prst="straightConnector1">
              <a:avLst/>
            </a:prstGeom>
            <a:ln>
              <a:headEnd type="arrow" w="lg" len="lg"/>
              <a:tailEnd type="arrow" w="lg" len="lg"/>
            </a:ln>
          </p:spPr>
          <p:style>
            <a:lnRef idx="3">
              <a:schemeClr val="accent4"/>
            </a:lnRef>
            <a:fillRef idx="0">
              <a:schemeClr val="accent4"/>
            </a:fillRef>
            <a:effectRef idx="2">
              <a:schemeClr val="accent4"/>
            </a:effectRef>
            <a:fontRef idx="minor">
              <a:schemeClr val="tx1"/>
            </a:fontRef>
          </p:style>
        </p:cxnSp>
        <p:sp>
          <p:nvSpPr>
            <p:cNvPr id="39" name="正方形/長方形 38"/>
            <p:cNvSpPr/>
            <p:nvPr/>
          </p:nvSpPr>
          <p:spPr>
            <a:xfrm>
              <a:off x="3449742" y="1358901"/>
              <a:ext cx="2240892" cy="300038"/>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buSzPct val="100000"/>
                <a:buFont typeface="Wingdings" pitchFamily="2" charset="2"/>
                <a:buNone/>
                <a:defRPr/>
              </a:pPr>
              <a:r>
                <a:rPr lang="en-US" altLang="ja-JP" sz="1400" b="1" dirty="0">
                  <a:solidFill>
                    <a:schemeClr val="tx1"/>
                  </a:solidFill>
                </a:rPr>
                <a:t>MF</a:t>
              </a:r>
              <a:r>
                <a:rPr lang="ja-JP" altLang="en-US" sz="1400" b="1" dirty="0">
                  <a:solidFill>
                    <a:schemeClr val="tx1"/>
                  </a:solidFill>
                </a:rPr>
                <a:t>登録番号 </a:t>
              </a:r>
              <a:r>
                <a:rPr lang="en-US" altLang="ja-JP" sz="1400" b="1" dirty="0">
                  <a:solidFill>
                    <a:schemeClr val="tx1"/>
                  </a:solidFill>
                </a:rPr>
                <a:t>(II-20 p20)</a:t>
              </a:r>
            </a:p>
          </p:txBody>
        </p:sp>
      </p:grpSp>
      <p:sp>
        <p:nvSpPr>
          <p:cNvPr id="3" name="Rectangle 5">
            <a:extLst>
              <a:ext uri="{FF2B5EF4-FFF2-40B4-BE49-F238E27FC236}">
                <a16:creationId xmlns:a16="http://schemas.microsoft.com/office/drawing/2014/main" id="{EE464236-49A3-5E69-B201-3D0A32B09152}"/>
              </a:ext>
            </a:extLst>
          </p:cNvPr>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1" dirty="0">
                <a:latin typeface="+mn-lt"/>
                <a:ea typeface="+mn-ea"/>
              </a:rPr>
              <a:t>医薬品製造販売承認審査の概要</a:t>
            </a:r>
            <a:endParaRPr lang="en-US" altLang="ja-JP" sz="2400" b="1" dirty="0">
              <a:latin typeface="+mn-lt"/>
              <a:ea typeface="+mn-ea"/>
            </a:endParaRPr>
          </a:p>
          <a:p>
            <a:pPr algn="ctr" eaLnBrk="1" hangingPunct="1">
              <a:spcBef>
                <a:spcPct val="0"/>
              </a:spcBef>
              <a:buClrTx/>
              <a:buSzTx/>
              <a:buFontTx/>
              <a:buNone/>
            </a:pPr>
            <a:r>
              <a:rPr lang="en-US" altLang="ja-JP" sz="2000" b="1" dirty="0">
                <a:latin typeface="+mn-lt"/>
                <a:ea typeface="+mn-ea"/>
              </a:rPr>
              <a:t>- MF</a:t>
            </a:r>
            <a:r>
              <a:rPr lang="ja-JP" altLang="en-US" sz="2000" b="1" dirty="0">
                <a:latin typeface="+mn-lt"/>
                <a:ea typeface="+mn-ea"/>
              </a:rPr>
              <a:t>を利用する場合 </a:t>
            </a:r>
            <a:r>
              <a:rPr lang="en-US" altLang="ja-JP" sz="2000" b="1" dirty="0">
                <a:latin typeface="+mn-lt"/>
                <a:ea typeface="+mn-ea"/>
              </a:rPr>
              <a:t>-</a:t>
            </a:r>
            <a:r>
              <a:rPr lang="ja-JP" altLang="en-US" sz="2000" b="1" dirty="0">
                <a:latin typeface="+mn-lt"/>
                <a:ea typeface="+mn-ea"/>
              </a:rPr>
              <a:t> </a:t>
            </a:r>
          </a:p>
        </p:txBody>
      </p:sp>
    </p:spTree>
    <p:custDataLst>
      <p:tags r:id="rId1"/>
    </p:custData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D599537-1B4B-4081-9E2B-9FD3C7D5784F}" type="slidenum">
              <a:rPr kumimoji="0" lang="en-US" altLang="ja-JP" sz="1200" smtClean="0">
                <a:latin typeface="+mn-lt"/>
                <a:ea typeface="+mn-ea"/>
              </a:rPr>
              <a:pPr>
                <a:spcBef>
                  <a:spcPct val="0"/>
                </a:spcBef>
                <a:buClrTx/>
                <a:buSzTx/>
                <a:buFontTx/>
                <a:buNone/>
              </a:pPr>
              <a:t>8</a:t>
            </a:fld>
            <a:endParaRPr kumimoji="0" lang="en-US" altLang="ja-JP" sz="1200">
              <a:latin typeface="+mn-lt"/>
              <a:ea typeface="+mn-ea"/>
            </a:endParaRPr>
          </a:p>
        </p:txBody>
      </p:sp>
      <p:sp>
        <p:nvSpPr>
          <p:cNvPr id="155651" name="Rectangle 3"/>
          <p:cNvSpPr>
            <a:spLocks noGrp="1" noChangeArrowheads="1"/>
          </p:cNvSpPr>
          <p:nvPr>
            <p:ph type="body" idx="1"/>
          </p:nvPr>
        </p:nvSpPr>
        <p:spPr>
          <a:xfrm>
            <a:off x="325438" y="1509713"/>
            <a:ext cx="8569325" cy="1109662"/>
          </a:xfrm>
        </p:spPr>
        <p:txBody>
          <a:bodyPr/>
          <a:lstStyle/>
          <a:p>
            <a:pPr eaLnBrk="1" hangingPunct="1">
              <a:lnSpc>
                <a:spcPct val="90000"/>
              </a:lnSpc>
              <a:buFont typeface="Wingdings" panose="05000000000000000000" pitchFamily="2" charset="2"/>
              <a:buNone/>
              <a:defRPr/>
            </a:pPr>
            <a:r>
              <a:rPr lang="en-US" altLang="ja-JP" sz="2000" b="1" dirty="0"/>
              <a:t>MF</a:t>
            </a:r>
            <a:r>
              <a:rPr lang="ja-JP" altLang="en-US" sz="2000" b="1" dirty="0"/>
              <a:t>登録が可能なのは、</a:t>
            </a:r>
            <a:endParaRPr lang="en-US" altLang="ja-JP" sz="2000" b="1" dirty="0"/>
          </a:p>
          <a:p>
            <a:pPr eaLnBrk="1" hangingPunct="1">
              <a:lnSpc>
                <a:spcPct val="90000"/>
              </a:lnSpc>
              <a:defRPr/>
            </a:pPr>
            <a:r>
              <a:rPr lang="ja-JP" altLang="en-US" sz="2000" b="1" dirty="0"/>
              <a:t>原薬等を製造する者（外国において製造する者を含む。）（法第</a:t>
            </a:r>
            <a:r>
              <a:rPr lang="en-US" altLang="ja-JP" sz="2000" b="1" dirty="0"/>
              <a:t>80</a:t>
            </a:r>
            <a:r>
              <a:rPr lang="ja-JP" altLang="en-US" sz="2000" b="1" dirty="0"/>
              <a:t>条の</a:t>
            </a:r>
            <a:r>
              <a:rPr lang="en-US" altLang="ja-JP" sz="2000" b="1" dirty="0"/>
              <a:t>6</a:t>
            </a:r>
            <a:r>
              <a:rPr lang="ja-JP" altLang="en-US" sz="2000" b="1" dirty="0"/>
              <a:t>）。ただし、小分け、包装、表示、保管を行うものは資格を有しない（</a:t>
            </a:r>
            <a:r>
              <a:rPr lang="en-US" altLang="zh-TW" sz="2000" b="1" dirty="0"/>
              <a:t>H17.7.28 </a:t>
            </a:r>
            <a:r>
              <a:rPr lang="zh-TW" altLang="en-US" sz="2000" b="1" dirty="0"/>
              <a:t>審査管理課事務連絡</a:t>
            </a:r>
            <a:r>
              <a:rPr lang="ja-JP" altLang="en-US" sz="2000" b="1" dirty="0"/>
              <a:t>）。</a:t>
            </a:r>
          </a:p>
        </p:txBody>
      </p:sp>
      <p:sp>
        <p:nvSpPr>
          <p:cNvPr id="19461" name="Rectangle 5"/>
          <p:cNvSpPr>
            <a:spLocks noChangeArrowheads="1"/>
          </p:cNvSpPr>
          <p:nvPr/>
        </p:nvSpPr>
        <p:spPr bwMode="auto">
          <a:xfrm>
            <a:off x="457200" y="471600"/>
            <a:ext cx="8229600" cy="756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b="1" dirty="0">
                <a:latin typeface="+mn-lt"/>
                <a:ea typeface="+mn-ea"/>
              </a:rPr>
              <a:t>MF</a:t>
            </a:r>
            <a:r>
              <a:rPr lang="ja-JP" altLang="en-US" b="1" dirty="0">
                <a:latin typeface="+mn-lt"/>
                <a:ea typeface="+mn-ea"/>
              </a:rPr>
              <a:t>登録者の資格要件</a:t>
            </a:r>
          </a:p>
        </p:txBody>
      </p:sp>
      <p:sp>
        <p:nvSpPr>
          <p:cNvPr id="19462" name="フッター プレースホルダ 7"/>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10" name="Rectangle 3"/>
          <p:cNvSpPr txBox="1">
            <a:spLocks noChangeArrowheads="1"/>
          </p:cNvSpPr>
          <p:nvPr/>
        </p:nvSpPr>
        <p:spPr bwMode="auto">
          <a:xfrm>
            <a:off x="301625" y="2947741"/>
            <a:ext cx="8569325" cy="474662"/>
          </a:xfrm>
          <a:prstGeom prst="rect">
            <a:avLst/>
          </a:prstGeom>
          <a:noFill/>
          <a:ln w="9525">
            <a:noFill/>
            <a:miter lim="800000"/>
            <a:headEnd/>
            <a:tailEnd/>
          </a:ln>
          <a:effectLst/>
        </p:spPr>
        <p:txBody>
          <a:bodyPr/>
          <a:lstStyle/>
          <a:p>
            <a:pPr marL="342900" indent="-342900" eaLnBrk="1" hangingPunct="1">
              <a:lnSpc>
                <a:spcPct val="90000"/>
              </a:lnSpc>
              <a:spcBef>
                <a:spcPct val="20000"/>
              </a:spcBef>
              <a:buClr>
                <a:schemeClr val="bg2"/>
              </a:buClr>
              <a:buSzPct val="75000"/>
              <a:buFont typeface="Wingdings" pitchFamily="2" charset="2"/>
              <a:buNone/>
              <a:defRPr/>
            </a:pPr>
            <a:r>
              <a:rPr lang="ja-JP" altLang="en-US" sz="2000" b="1" kern="0" dirty="0">
                <a:latin typeface="+mn-lt"/>
                <a:ea typeface="+mn-ea"/>
              </a:rPr>
              <a:t>海外において原薬等を製造する者が</a:t>
            </a:r>
            <a:r>
              <a:rPr lang="en-US" altLang="ja-JP" sz="2000" b="1" kern="0" dirty="0">
                <a:latin typeface="+mn-lt"/>
                <a:ea typeface="+mn-ea"/>
              </a:rPr>
              <a:t>MF</a:t>
            </a:r>
            <a:r>
              <a:rPr lang="ja-JP" altLang="en-US" sz="2000" b="1" kern="0" dirty="0">
                <a:latin typeface="+mn-lt"/>
                <a:ea typeface="+mn-ea"/>
              </a:rPr>
              <a:t>登録する場合、</a:t>
            </a:r>
            <a:endParaRPr lang="ja-JP" altLang="en-US" sz="2000" kern="0" dirty="0">
              <a:latin typeface="+mn-lt"/>
              <a:ea typeface="+mn-ea"/>
            </a:endParaRPr>
          </a:p>
        </p:txBody>
      </p:sp>
      <p:sp>
        <p:nvSpPr>
          <p:cNvPr id="11" name="Rectangle 3"/>
          <p:cNvSpPr txBox="1">
            <a:spLocks noChangeArrowheads="1"/>
          </p:cNvSpPr>
          <p:nvPr/>
        </p:nvSpPr>
        <p:spPr bwMode="auto">
          <a:xfrm>
            <a:off x="352425" y="3354716"/>
            <a:ext cx="8569325" cy="668337"/>
          </a:xfrm>
          <a:prstGeom prst="rect">
            <a:avLst/>
          </a:prstGeom>
          <a:noFill/>
          <a:ln w="9525">
            <a:noFill/>
            <a:miter lim="800000"/>
            <a:headEnd/>
            <a:tailEnd/>
          </a:ln>
          <a:effectLst/>
        </p:spPr>
        <p:txBody>
          <a:bodyPr/>
          <a:lstStyle/>
          <a:p>
            <a:pPr marL="342900" indent="-342900" eaLnBrk="1" hangingPunct="1">
              <a:lnSpc>
                <a:spcPct val="90000"/>
              </a:lnSpc>
              <a:spcBef>
                <a:spcPct val="20000"/>
              </a:spcBef>
              <a:buClr>
                <a:schemeClr val="bg2"/>
              </a:buClr>
              <a:buSzPct val="75000"/>
              <a:buFont typeface="Wingdings" pitchFamily="2" charset="2"/>
              <a:buChar char="n"/>
              <a:defRPr/>
            </a:pPr>
            <a:r>
              <a:rPr lang="ja-JP" altLang="en-US" sz="2000" b="1" kern="0" dirty="0">
                <a:latin typeface="+mn-lt"/>
                <a:ea typeface="+mn-ea"/>
              </a:rPr>
              <a:t>外国製造業者認定の取得</a:t>
            </a:r>
            <a:endParaRPr lang="en-US" altLang="ja-JP" sz="2000" b="1" kern="0" dirty="0">
              <a:latin typeface="+mn-lt"/>
              <a:ea typeface="+mn-ea"/>
            </a:endParaRPr>
          </a:p>
          <a:p>
            <a:pPr marL="342900" indent="-342900" eaLnBrk="1" hangingPunct="1">
              <a:lnSpc>
                <a:spcPct val="90000"/>
              </a:lnSpc>
              <a:spcBef>
                <a:spcPct val="20000"/>
              </a:spcBef>
              <a:buClr>
                <a:schemeClr val="bg2"/>
              </a:buClr>
              <a:buSzPct val="75000"/>
              <a:buFont typeface="Wingdings" pitchFamily="2" charset="2"/>
              <a:buChar char="n"/>
              <a:defRPr/>
            </a:pPr>
            <a:r>
              <a:rPr lang="ja-JP" altLang="en-US" sz="2000" b="1" kern="0" dirty="0">
                <a:latin typeface="+mn-lt"/>
                <a:ea typeface="+mn-ea"/>
              </a:rPr>
              <a:t>原薬等国内管理人を本邦内に住所を有する者の中から選任する（施行規則</a:t>
            </a:r>
            <a:r>
              <a:rPr lang="en-US" altLang="ja-JP" sz="2000" b="1" kern="0" dirty="0">
                <a:latin typeface="+mn-lt"/>
                <a:ea typeface="+mn-ea"/>
              </a:rPr>
              <a:t>280</a:t>
            </a:r>
            <a:r>
              <a:rPr lang="ja-JP" altLang="en-US" sz="2000" b="1" kern="0" dirty="0">
                <a:latin typeface="+mn-lt"/>
                <a:ea typeface="+mn-ea"/>
              </a:rPr>
              <a:t>条の</a:t>
            </a:r>
            <a:r>
              <a:rPr lang="en-US" altLang="ja-JP" sz="2000" b="1" kern="0" dirty="0">
                <a:latin typeface="+mn-lt"/>
                <a:ea typeface="+mn-ea"/>
              </a:rPr>
              <a:t>3</a:t>
            </a:r>
            <a:r>
              <a:rPr lang="ja-JP" altLang="en-US" sz="2000" b="1" kern="0" dirty="0" err="1">
                <a:latin typeface="+mn-lt"/>
                <a:ea typeface="+mn-ea"/>
              </a:rPr>
              <a:t>、</a:t>
            </a:r>
            <a:r>
              <a:rPr lang="en-US" altLang="ja-JP" sz="2000" b="1" kern="0" dirty="0">
                <a:latin typeface="+mn-lt"/>
                <a:ea typeface="+mn-ea"/>
              </a:rPr>
              <a:t>10</a:t>
            </a:r>
            <a:r>
              <a:rPr lang="ja-JP" altLang="en-US" sz="2000" b="1" kern="0" dirty="0" err="1">
                <a:latin typeface="+mn-lt"/>
                <a:ea typeface="+mn-ea"/>
              </a:rPr>
              <a:t>、</a:t>
            </a:r>
            <a:r>
              <a:rPr lang="en-US" altLang="ja-JP" sz="2000" b="1" kern="0" dirty="0">
                <a:latin typeface="+mn-lt"/>
                <a:ea typeface="+mn-ea"/>
              </a:rPr>
              <a:t>12</a:t>
            </a:r>
            <a:r>
              <a:rPr lang="ja-JP" altLang="en-US" sz="2000" b="1" kern="0" dirty="0">
                <a:latin typeface="+mn-lt"/>
                <a:ea typeface="+mn-ea"/>
              </a:rPr>
              <a:t>）。</a:t>
            </a:r>
            <a:endParaRPr lang="ja-JP" altLang="en-US" sz="2000" kern="0" dirty="0">
              <a:latin typeface="+mn-lt"/>
              <a:ea typeface="+mn-ea"/>
            </a:endParaRPr>
          </a:p>
        </p:txBody>
      </p:sp>
      <p:sp>
        <p:nvSpPr>
          <p:cNvPr id="19465" name="右矢印 11"/>
          <p:cNvSpPr>
            <a:spLocks noChangeArrowheads="1"/>
          </p:cNvSpPr>
          <p:nvPr/>
        </p:nvSpPr>
        <p:spPr bwMode="auto">
          <a:xfrm>
            <a:off x="758825" y="4515911"/>
            <a:ext cx="2984500" cy="699558"/>
          </a:xfrm>
          <a:prstGeom prst="rightArrow">
            <a:avLst>
              <a:gd name="adj1" fmla="val 50000"/>
              <a:gd name="adj2" fmla="val 49876"/>
            </a:avLst>
          </a:prstGeom>
          <a:solidFill>
            <a:srgbClr val="FF99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en-US" altLang="ja-JP" sz="1600" b="1" dirty="0">
                <a:latin typeface="+mn-lt"/>
                <a:ea typeface="+mn-ea"/>
              </a:rPr>
              <a:t>MF</a:t>
            </a:r>
            <a:r>
              <a:rPr lang="ja-JP" altLang="en-US" sz="1600" b="1" dirty="0">
                <a:latin typeface="+mn-lt"/>
                <a:ea typeface="+mn-ea"/>
              </a:rPr>
              <a:t>登録を実際に行うのは、</a:t>
            </a:r>
          </a:p>
        </p:txBody>
      </p:sp>
      <p:sp>
        <p:nvSpPr>
          <p:cNvPr id="19466" name="フローチャート : 代替処理 13"/>
          <p:cNvSpPr>
            <a:spLocks noChangeArrowheads="1"/>
          </p:cNvSpPr>
          <p:nvPr/>
        </p:nvSpPr>
        <p:spPr bwMode="auto">
          <a:xfrm>
            <a:off x="3975100" y="4289428"/>
            <a:ext cx="4711700" cy="1137708"/>
          </a:xfrm>
          <a:prstGeom prst="flowChartAlternateProcess">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pPr>
            <a:r>
              <a:rPr lang="ja-JP" altLang="en-US" sz="2000" b="1" dirty="0">
                <a:latin typeface="+mn-lt"/>
                <a:ea typeface="+mn-ea"/>
              </a:rPr>
              <a:t>実際に原薬等を製造する製造業者</a:t>
            </a:r>
            <a:endParaRPr lang="en-US" altLang="ja-JP" sz="2000" b="1" dirty="0">
              <a:latin typeface="+mn-lt"/>
              <a:ea typeface="+mn-ea"/>
            </a:endParaRPr>
          </a:p>
          <a:p>
            <a:pPr algn="ctr" eaLnBrk="1" hangingPunct="1">
              <a:lnSpc>
                <a:spcPct val="80000"/>
              </a:lnSpc>
              <a:buClrTx/>
              <a:buSzPct val="100000"/>
              <a:buFont typeface="Wingdings" panose="05000000000000000000" pitchFamily="2" charset="2"/>
              <a:buNone/>
            </a:pPr>
            <a:r>
              <a:rPr lang="ja-JP" altLang="en-US" sz="2000" b="1" dirty="0">
                <a:latin typeface="+mn-lt"/>
                <a:ea typeface="+mn-ea"/>
              </a:rPr>
              <a:t>及び</a:t>
            </a:r>
            <a:endParaRPr lang="en-US" altLang="ja-JP" sz="2000" b="1" dirty="0">
              <a:latin typeface="+mn-lt"/>
              <a:ea typeface="+mn-ea"/>
            </a:endParaRPr>
          </a:p>
          <a:p>
            <a:pPr algn="ctr" eaLnBrk="1" hangingPunct="1">
              <a:lnSpc>
                <a:spcPct val="80000"/>
              </a:lnSpc>
              <a:buClrTx/>
              <a:buSzPct val="100000"/>
              <a:buFont typeface="Wingdings" panose="05000000000000000000" pitchFamily="2" charset="2"/>
              <a:buNone/>
            </a:pPr>
            <a:r>
              <a:rPr lang="ja-JP" altLang="en-US" sz="2000" b="1" dirty="0">
                <a:latin typeface="+mn-lt"/>
                <a:ea typeface="+mn-ea"/>
              </a:rPr>
              <a:t>原薬等国内管理人（海外製造所の場合）</a:t>
            </a:r>
          </a:p>
        </p:txBody>
      </p:sp>
      <p:sp>
        <p:nvSpPr>
          <p:cNvPr id="19467" name="テキスト ボックス 16"/>
          <p:cNvSpPr txBox="1">
            <a:spLocks noChangeArrowheads="1"/>
          </p:cNvSpPr>
          <p:nvPr/>
        </p:nvSpPr>
        <p:spPr bwMode="auto">
          <a:xfrm>
            <a:off x="6559294" y="1317600"/>
            <a:ext cx="2127506"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Ⅱ-</a:t>
            </a:r>
            <a:r>
              <a:rPr lang="en-US" altLang="ja-JP" sz="1600" b="1" dirty="0">
                <a:latin typeface="+mn-lt"/>
                <a:ea typeface="+mn-ea"/>
              </a:rPr>
              <a:t>14</a:t>
            </a:r>
            <a:r>
              <a:rPr lang="ja-JP" altLang="en-US" sz="1600" b="1" dirty="0">
                <a:latin typeface="+mn-lt"/>
                <a:ea typeface="+mn-ea"/>
              </a:rPr>
              <a:t> </a:t>
            </a:r>
            <a:r>
              <a:rPr lang="en-US" altLang="ja-JP" sz="1600" b="1" dirty="0">
                <a:latin typeface="+mn-lt"/>
                <a:ea typeface="+mn-ea"/>
              </a:rPr>
              <a:t>p52, </a:t>
            </a:r>
            <a:r>
              <a:rPr lang="en-US" altLang="ja-JP" sz="1600" b="1" dirty="0"/>
              <a:t>Ⅱ</a:t>
            </a:r>
            <a:r>
              <a:rPr lang="en-US" altLang="ja-JP" sz="1600" b="1" dirty="0">
                <a:latin typeface="+mn-lt"/>
                <a:ea typeface="+mn-ea"/>
              </a:rPr>
              <a:t>-20 p58</a:t>
            </a:r>
            <a:endParaRPr lang="ja-JP" altLang="en-US" sz="1600" b="1" dirty="0">
              <a:latin typeface="+mn-lt"/>
              <a:ea typeface="+mn-ea"/>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フッター プレースホルダ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21507"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01A35CA-6FD0-4DC2-A179-6DE9F32837FB}" type="slidenum">
              <a:rPr kumimoji="0" lang="en-US" altLang="ja-JP" sz="1200" smtClean="0">
                <a:latin typeface="Arial Black" panose="020B0A04020102020204" pitchFamily="34" charset="0"/>
              </a:rPr>
              <a:pPr>
                <a:spcBef>
                  <a:spcPct val="0"/>
                </a:spcBef>
                <a:buClrTx/>
                <a:buSzTx/>
                <a:buFontTx/>
                <a:buNone/>
              </a:pPr>
              <a:t>9</a:t>
            </a:fld>
            <a:endParaRPr kumimoji="0" lang="en-US" altLang="ja-JP" sz="1200" dirty="0">
              <a:latin typeface="Arial Black" panose="020B0A04020102020204" pitchFamily="34" charset="0"/>
            </a:endParaRPr>
          </a:p>
        </p:txBody>
      </p:sp>
      <p:sp>
        <p:nvSpPr>
          <p:cNvPr id="21508" name="Rectangle 5"/>
          <p:cNvSpPr>
            <a:spLocks noChangeArrowheads="1"/>
          </p:cNvSpPr>
          <p:nvPr/>
        </p:nvSpPr>
        <p:spPr bwMode="auto">
          <a:xfrm>
            <a:off x="457200" y="471600"/>
            <a:ext cx="8229600" cy="756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t>ＭＦ登録対象品目　</a:t>
            </a:r>
          </a:p>
        </p:txBody>
      </p:sp>
      <p:sp>
        <p:nvSpPr>
          <p:cNvPr id="21509" name="テキスト ボックス 6"/>
          <p:cNvSpPr txBox="1">
            <a:spLocks noChangeArrowheads="1"/>
          </p:cNvSpPr>
          <p:nvPr/>
        </p:nvSpPr>
        <p:spPr bwMode="auto">
          <a:xfrm>
            <a:off x="1112838" y="1724025"/>
            <a:ext cx="7683500" cy="287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ClrTx/>
              <a:buSzPct val="100000"/>
              <a:buFont typeface="Wingdings" panose="05000000000000000000" pitchFamily="2" charset="2"/>
              <a:buNone/>
            </a:pPr>
            <a:r>
              <a:rPr lang="ja-JP" altLang="en-US" sz="2200" b="1" dirty="0"/>
              <a:t>　</a:t>
            </a:r>
            <a:r>
              <a:rPr lang="en-US" altLang="ja-JP" sz="2200" b="1" dirty="0"/>
              <a:t>a)</a:t>
            </a:r>
            <a:r>
              <a:rPr lang="ja-JP" altLang="en-US" sz="2200" b="1" dirty="0"/>
              <a:t> 医薬品原薬　及び中間体、</a:t>
            </a:r>
            <a:endParaRPr lang="en-US" altLang="ja-JP" sz="2200" b="1" dirty="0"/>
          </a:p>
          <a:p>
            <a:pPr eaLnBrk="1" hangingPunct="1">
              <a:lnSpc>
                <a:spcPct val="90000"/>
              </a:lnSpc>
              <a:buClrTx/>
              <a:buSzPct val="100000"/>
              <a:buFont typeface="Wingdings" panose="05000000000000000000" pitchFamily="2" charset="2"/>
              <a:buNone/>
            </a:pPr>
            <a:r>
              <a:rPr lang="ja-JP" altLang="en-US" sz="2200" b="1" dirty="0"/>
              <a:t>　　　製剤原料（バルクのうち特殊な剤形等）</a:t>
            </a:r>
          </a:p>
          <a:p>
            <a:pPr eaLnBrk="1" hangingPunct="1">
              <a:lnSpc>
                <a:spcPct val="90000"/>
              </a:lnSpc>
              <a:buClrTx/>
              <a:buSzPct val="100000"/>
              <a:buFont typeface="Wingdings" panose="05000000000000000000" pitchFamily="2" charset="2"/>
              <a:buNone/>
            </a:pPr>
            <a:r>
              <a:rPr lang="ja-JP" altLang="en-US" sz="2200" b="1" dirty="0"/>
              <a:t>　</a:t>
            </a:r>
            <a:r>
              <a:rPr lang="en-US" altLang="ja-JP" sz="2200" b="1" dirty="0"/>
              <a:t>b)</a:t>
            </a:r>
            <a:r>
              <a:rPr lang="ja-JP" altLang="en-US" sz="2200" b="1" dirty="0"/>
              <a:t> 添加剤（新添加剤、新プレミックス）</a:t>
            </a:r>
            <a:endParaRPr lang="en-US" altLang="ja-JP" sz="2200" b="1" dirty="0"/>
          </a:p>
          <a:p>
            <a:pPr eaLnBrk="1" hangingPunct="1">
              <a:lnSpc>
                <a:spcPct val="90000"/>
              </a:lnSpc>
              <a:buClrTx/>
              <a:buSzPct val="100000"/>
              <a:buFont typeface="Wingdings" panose="05000000000000000000" pitchFamily="2" charset="2"/>
              <a:buNone/>
            </a:pPr>
            <a:r>
              <a:rPr lang="ja-JP" altLang="en-US" sz="2200" b="1" dirty="0"/>
              <a:t>　</a:t>
            </a:r>
            <a:r>
              <a:rPr lang="en-US" altLang="ja-JP" sz="2200" b="1" dirty="0"/>
              <a:t>c) </a:t>
            </a:r>
            <a:r>
              <a:rPr lang="ja-JP" altLang="en-US" sz="2200" b="1" dirty="0"/>
              <a:t>医療機器原材料</a:t>
            </a:r>
            <a:endParaRPr lang="en-US" altLang="ja-JP" sz="2200" b="1" dirty="0"/>
          </a:p>
          <a:p>
            <a:pPr eaLnBrk="1" hangingPunct="1">
              <a:lnSpc>
                <a:spcPct val="90000"/>
              </a:lnSpc>
              <a:buClrTx/>
              <a:buSzPct val="100000"/>
              <a:buFont typeface="Wingdings" panose="05000000000000000000" pitchFamily="2" charset="2"/>
              <a:buNone/>
            </a:pPr>
            <a:r>
              <a:rPr lang="ja-JP" altLang="en-US" sz="2200" b="1" dirty="0"/>
              <a:t>　</a:t>
            </a:r>
            <a:r>
              <a:rPr lang="en-US" altLang="ja-JP" sz="2200" b="1" dirty="0"/>
              <a:t>d) </a:t>
            </a:r>
            <a:r>
              <a:rPr lang="ja-JP" altLang="en-US" sz="2200" b="1" dirty="0"/>
              <a:t>再生医療等製品原材料</a:t>
            </a:r>
            <a:endParaRPr lang="en-US" altLang="ja-JP" sz="2200" b="1" dirty="0"/>
          </a:p>
          <a:p>
            <a:pPr eaLnBrk="1" hangingPunct="1">
              <a:lnSpc>
                <a:spcPct val="90000"/>
              </a:lnSpc>
              <a:buClrTx/>
              <a:buSzPct val="100000"/>
              <a:buFont typeface="Wingdings" panose="05000000000000000000" pitchFamily="2" charset="2"/>
              <a:buNone/>
            </a:pPr>
            <a:r>
              <a:rPr lang="ja-JP" altLang="en-US" sz="2200" b="1" dirty="0"/>
              <a:t>　　（細胞、培地、培地添加物、細胞加工用資材等）</a:t>
            </a:r>
            <a:endParaRPr lang="en-US" altLang="ja-JP" sz="2200" b="1" dirty="0"/>
          </a:p>
          <a:p>
            <a:pPr eaLnBrk="1" hangingPunct="1">
              <a:lnSpc>
                <a:spcPct val="90000"/>
              </a:lnSpc>
              <a:buClrTx/>
              <a:buSzPct val="100000"/>
              <a:buFont typeface="Wingdings" panose="05000000000000000000" pitchFamily="2" charset="2"/>
              <a:buNone/>
            </a:pPr>
            <a:r>
              <a:rPr lang="ja-JP" altLang="en-US" sz="2200" b="1" dirty="0"/>
              <a:t>　</a:t>
            </a:r>
            <a:r>
              <a:rPr lang="en-US" altLang="ja-JP" sz="2200" b="1" dirty="0"/>
              <a:t>e ) </a:t>
            </a:r>
            <a:r>
              <a:rPr lang="ja-JP" altLang="en-US" sz="2200" b="1" dirty="0"/>
              <a:t>容器・包装材</a:t>
            </a:r>
            <a:endParaRPr lang="ja-JP" altLang="en-US" sz="2200" b="1" dirty="0">
              <a:solidFill>
                <a:srgbClr val="FF0000"/>
              </a:solidFill>
            </a:endParaRPr>
          </a:p>
          <a:p>
            <a:pPr eaLnBrk="1" hangingPunct="1">
              <a:lnSpc>
                <a:spcPct val="80000"/>
              </a:lnSpc>
              <a:buClrTx/>
              <a:buSzPct val="100000"/>
              <a:buFont typeface="Wingdings" panose="05000000000000000000" pitchFamily="2" charset="2"/>
              <a:buNone/>
            </a:pPr>
            <a:endParaRPr lang="ja-JP" altLang="en-US" sz="1600" dirty="0"/>
          </a:p>
        </p:txBody>
      </p:sp>
      <p:sp>
        <p:nvSpPr>
          <p:cNvPr id="21510" name="テキスト ボックス 7"/>
          <p:cNvSpPr txBox="1">
            <a:spLocks noChangeArrowheads="1"/>
          </p:cNvSpPr>
          <p:nvPr/>
        </p:nvSpPr>
        <p:spPr bwMode="auto">
          <a:xfrm>
            <a:off x="3024188" y="1693863"/>
            <a:ext cx="6477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pPr>
            <a:r>
              <a:rPr lang="en-US" altLang="ja-JP" sz="1600" b="1">
                <a:solidFill>
                  <a:srgbClr val="FF0000"/>
                </a:solidFill>
              </a:rPr>
              <a:t>※</a:t>
            </a:r>
            <a:r>
              <a:rPr lang="en-US" altLang="ja-JP" sz="1400"/>
              <a:t> </a:t>
            </a:r>
            <a:endParaRPr lang="ja-JP" altLang="en-US" sz="1400"/>
          </a:p>
        </p:txBody>
      </p:sp>
      <p:sp>
        <p:nvSpPr>
          <p:cNvPr id="21511" name="テキスト ボックス 8"/>
          <p:cNvSpPr txBox="1">
            <a:spLocks noChangeArrowheads="1"/>
          </p:cNvSpPr>
          <p:nvPr/>
        </p:nvSpPr>
        <p:spPr bwMode="auto">
          <a:xfrm>
            <a:off x="1168397" y="5232400"/>
            <a:ext cx="7010399" cy="895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ClrTx/>
              <a:buSzPct val="100000"/>
              <a:buNone/>
            </a:pPr>
            <a:r>
              <a:rPr lang="en-US" altLang="ja-JP" sz="1800" b="1" dirty="0">
                <a:solidFill>
                  <a:srgbClr val="FF0000"/>
                </a:solidFill>
              </a:rPr>
              <a:t>※ </a:t>
            </a:r>
            <a:r>
              <a:rPr lang="ja-JP" altLang="en-US" sz="1800" b="1" dirty="0">
                <a:solidFill>
                  <a:srgbClr val="FF0000"/>
                </a:solidFill>
              </a:rPr>
              <a:t>要指導医薬品及び一般用医薬品に用いる原薬、中間体及び製剤原料は品質、安全性が確立されているため、当面ＭＦ登録を差し控える。</a:t>
            </a:r>
            <a:r>
              <a:rPr lang="en-US" altLang="ja-JP" sz="1800" b="1" dirty="0">
                <a:solidFill>
                  <a:srgbClr val="FF0000"/>
                </a:solidFill>
              </a:rPr>
              <a:t> </a:t>
            </a:r>
          </a:p>
          <a:p>
            <a:pPr eaLnBrk="1" hangingPunct="1">
              <a:lnSpc>
                <a:spcPct val="90000"/>
              </a:lnSpc>
              <a:buClrTx/>
              <a:buSzPct val="100000"/>
              <a:buNone/>
            </a:pPr>
            <a:r>
              <a:rPr lang="ja-JP" altLang="en-US" sz="1800" b="1" dirty="0">
                <a:solidFill>
                  <a:srgbClr val="FF0000"/>
                </a:solidFill>
              </a:rPr>
              <a:t>　　</a:t>
            </a:r>
            <a:r>
              <a:rPr lang="en-US" altLang="ja-JP" sz="1800" b="1" dirty="0">
                <a:solidFill>
                  <a:srgbClr val="FF0000"/>
                </a:solidFill>
              </a:rPr>
              <a:t>(</a:t>
            </a:r>
            <a:r>
              <a:rPr lang="ja-JP" altLang="en-US" sz="1800" b="1" dirty="0">
                <a:solidFill>
                  <a:srgbClr val="FF0000"/>
                </a:solidFill>
              </a:rPr>
              <a:t>平成</a:t>
            </a:r>
            <a:r>
              <a:rPr lang="en-US" altLang="ja-JP" sz="1800" b="1" dirty="0">
                <a:solidFill>
                  <a:srgbClr val="FF0000"/>
                </a:solidFill>
              </a:rPr>
              <a:t>26</a:t>
            </a:r>
            <a:r>
              <a:rPr lang="ja-JP" altLang="en-US" sz="1800" b="1" dirty="0">
                <a:solidFill>
                  <a:srgbClr val="FF0000"/>
                </a:solidFill>
              </a:rPr>
              <a:t>年</a:t>
            </a:r>
            <a:r>
              <a:rPr lang="en-US" altLang="ja-JP" sz="1800" b="1" dirty="0">
                <a:solidFill>
                  <a:srgbClr val="FF0000"/>
                </a:solidFill>
              </a:rPr>
              <a:t>11</a:t>
            </a:r>
            <a:r>
              <a:rPr lang="ja-JP" altLang="en-US" sz="1800" b="1" dirty="0">
                <a:solidFill>
                  <a:srgbClr val="FF0000"/>
                </a:solidFill>
              </a:rPr>
              <a:t>月</a:t>
            </a:r>
            <a:r>
              <a:rPr lang="en-US" altLang="ja-JP" sz="1800" b="1" dirty="0">
                <a:solidFill>
                  <a:srgbClr val="FF0000"/>
                </a:solidFill>
              </a:rPr>
              <a:t>7</a:t>
            </a:r>
            <a:r>
              <a:rPr lang="ja-JP" altLang="en-US" sz="1800" b="1" dirty="0">
                <a:solidFill>
                  <a:srgbClr val="FF0000"/>
                </a:solidFill>
              </a:rPr>
              <a:t>日薬食審査発第</a:t>
            </a:r>
            <a:r>
              <a:rPr lang="en-US" altLang="ja-JP" sz="1800" b="1" dirty="0">
                <a:solidFill>
                  <a:srgbClr val="FF0000"/>
                </a:solidFill>
              </a:rPr>
              <a:t>1117</a:t>
            </a:r>
            <a:r>
              <a:rPr lang="ja-JP" altLang="en-US" sz="1800" b="1" dirty="0">
                <a:solidFill>
                  <a:srgbClr val="FF0000"/>
                </a:solidFill>
              </a:rPr>
              <a:t>第</a:t>
            </a:r>
            <a:r>
              <a:rPr lang="en-US" altLang="ja-JP" sz="1800" b="1" dirty="0">
                <a:solidFill>
                  <a:srgbClr val="FF0000"/>
                </a:solidFill>
              </a:rPr>
              <a:t>3</a:t>
            </a:r>
            <a:r>
              <a:rPr lang="ja-JP" altLang="en-US" sz="1800" b="1" dirty="0">
                <a:solidFill>
                  <a:srgbClr val="FF0000"/>
                </a:solidFill>
              </a:rPr>
              <a:t>号審査管理課長通知　</a:t>
            </a:r>
            <a:r>
              <a:rPr lang="en-US" altLang="ja-JP" sz="1800" b="1" dirty="0">
                <a:solidFill>
                  <a:srgbClr val="FF0000"/>
                </a:solidFill>
              </a:rPr>
              <a:t>)</a:t>
            </a:r>
            <a:endParaRPr lang="ja-JP" altLang="en-US" sz="1800" b="1" dirty="0">
              <a:solidFill>
                <a:srgbClr val="FF0000"/>
              </a:solidFill>
            </a:endParaRPr>
          </a:p>
        </p:txBody>
      </p:sp>
      <p:sp>
        <p:nvSpPr>
          <p:cNvPr id="21512" name="テキスト ボックス 10"/>
          <p:cNvSpPr txBox="1">
            <a:spLocks noChangeArrowheads="1"/>
          </p:cNvSpPr>
          <p:nvPr/>
        </p:nvSpPr>
        <p:spPr bwMode="auto">
          <a:xfrm>
            <a:off x="7679793" y="1317600"/>
            <a:ext cx="1098378"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None/>
            </a:pPr>
            <a:r>
              <a:rPr lang="en-US" altLang="ja-JP" sz="1600" b="1" dirty="0"/>
              <a:t>Ⅱ-13</a:t>
            </a:r>
            <a:r>
              <a:rPr lang="ja-JP" altLang="en-US" sz="1600" b="1" dirty="0"/>
              <a:t> </a:t>
            </a:r>
            <a:r>
              <a:rPr lang="en-US" altLang="ja-JP" sz="1600" b="1" dirty="0"/>
              <a:t>p51</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7|1.2|1.3|1.1"/>
</p:tagLst>
</file>

<file path=ppt/tags/tag10.xml><?xml version="1.0" encoding="utf-8"?>
<p:tagLst xmlns:a="http://schemas.openxmlformats.org/drawingml/2006/main" xmlns:r="http://schemas.openxmlformats.org/officeDocument/2006/relationships" xmlns:p="http://schemas.openxmlformats.org/presentationml/2006/main">
  <p:tag name="TIMING" val="|2.2|1|0.5|0.4|0.4|0.7|1.8|0.9|0.3|0.7|0.4|0.2|0.2|0.2|0.4|0.7|0.8|2.4"/>
</p:tagLst>
</file>

<file path=ppt/tags/tag11.xml><?xml version="1.0" encoding="utf-8"?>
<p:tagLst xmlns:a="http://schemas.openxmlformats.org/drawingml/2006/main" xmlns:r="http://schemas.openxmlformats.org/officeDocument/2006/relationships" xmlns:p="http://schemas.openxmlformats.org/presentationml/2006/main">
  <p:tag name="TIMING" val="|1.8|0.9|0.9|1.2|1.6|1|1.4|0.9|0.7|1.1|0.8|1.1|1.1"/>
</p:tagLst>
</file>

<file path=ppt/tags/tag2.xml><?xml version="1.0" encoding="utf-8"?>
<p:tagLst xmlns:a="http://schemas.openxmlformats.org/drawingml/2006/main" xmlns:r="http://schemas.openxmlformats.org/officeDocument/2006/relationships" xmlns:p="http://schemas.openxmlformats.org/presentationml/2006/main">
  <p:tag name="TIMING" val="|0.5|3.1|1.2"/>
</p:tagLst>
</file>

<file path=ppt/tags/tag3.xml><?xml version="1.0" encoding="utf-8"?>
<p:tagLst xmlns:a="http://schemas.openxmlformats.org/drawingml/2006/main" xmlns:r="http://schemas.openxmlformats.org/officeDocument/2006/relationships" xmlns:p="http://schemas.openxmlformats.org/presentationml/2006/main">
  <p:tag name="TIMING" val="|1.8|1.7|1|0.9|1.5|0.9|1"/>
</p:tagLst>
</file>

<file path=ppt/tags/tag4.xml><?xml version="1.0" encoding="utf-8"?>
<p:tagLst xmlns:a="http://schemas.openxmlformats.org/drawingml/2006/main" xmlns:r="http://schemas.openxmlformats.org/officeDocument/2006/relationships" xmlns:p="http://schemas.openxmlformats.org/presentationml/2006/main">
  <p:tag name="TIMING" val="|0.5|3.1|1.2"/>
</p:tagLst>
</file>

<file path=ppt/tags/tag5.xml><?xml version="1.0" encoding="utf-8"?>
<p:tagLst xmlns:a="http://schemas.openxmlformats.org/drawingml/2006/main" xmlns:r="http://schemas.openxmlformats.org/officeDocument/2006/relationships" xmlns:p="http://schemas.openxmlformats.org/presentationml/2006/main">
  <p:tag name="TIMING" val="|0.8|1.5|1|1.8|1.2|2.2"/>
</p:tagLst>
</file>

<file path=ppt/tags/tag6.xml><?xml version="1.0" encoding="utf-8"?>
<p:tagLst xmlns:a="http://schemas.openxmlformats.org/drawingml/2006/main" xmlns:r="http://schemas.openxmlformats.org/officeDocument/2006/relationships" xmlns:p="http://schemas.openxmlformats.org/presentationml/2006/main">
  <p:tag name="TIMING" val="|2.3|2.4|6.5|2.2|4.4|2.4|2.8|5.5|1.4|4.5"/>
</p:tagLst>
</file>

<file path=ppt/tags/tag7.xml><?xml version="1.0" encoding="utf-8"?>
<p:tagLst xmlns:a="http://schemas.openxmlformats.org/drawingml/2006/main" xmlns:r="http://schemas.openxmlformats.org/officeDocument/2006/relationships" xmlns:p="http://schemas.openxmlformats.org/presentationml/2006/main">
  <p:tag name="TIMING" val="|0.7|1|2.4|1|1.1|1.1|2.8"/>
</p:tagLst>
</file>

<file path=ppt/tags/tag8.xml><?xml version="1.0" encoding="utf-8"?>
<p:tagLst xmlns:a="http://schemas.openxmlformats.org/drawingml/2006/main" xmlns:r="http://schemas.openxmlformats.org/officeDocument/2006/relationships" xmlns:p="http://schemas.openxmlformats.org/presentationml/2006/main">
  <p:tag name="TIMING" val="|0.6|1.2|1.9|1|0.9|1.2|1.1"/>
</p:tagLst>
</file>

<file path=ppt/tags/tag9.xml><?xml version="1.0" encoding="utf-8"?>
<p:tagLst xmlns:a="http://schemas.openxmlformats.org/drawingml/2006/main" xmlns:r="http://schemas.openxmlformats.org/officeDocument/2006/relationships" xmlns:p="http://schemas.openxmlformats.org/presentationml/2006/main">
  <p:tag name="TIMING" val="|2.2|1|0.5|0.4|0.4|0.7|1.8|0.9|0.3|0.7|0.4|0.2|0.2|0.2|0.4|0.7|0.8|2.4"/>
</p:tagLst>
</file>

<file path=ppt/theme/theme1.xml><?xml version="1.0" encoding="utf-8"?>
<a:theme xmlns:a="http://schemas.openxmlformats.org/drawingml/2006/main" name="原薬工　報告">
  <a:themeElements>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原薬工　報告">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原薬工　報告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原薬工　報告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原薬工　報告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原薬工　報告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原薬工　報告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原薬工　報告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原薬工　報告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原薬工　報告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原薬工　報告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原薬工　報告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原薬工　報告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9358</TotalTime>
  <Words>4402</Words>
  <Application>Microsoft Office PowerPoint</Application>
  <PresentationFormat>画面に合わせる (4:3)</PresentationFormat>
  <Paragraphs>390</Paragraphs>
  <Slides>15</Slides>
  <Notes>15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Arial</vt:lpstr>
      <vt:lpstr>Arial Black</vt:lpstr>
      <vt:lpstr>Times New Roman</vt:lpstr>
      <vt:lpstr>Wingdings</vt:lpstr>
      <vt:lpstr>原薬工　報告</vt:lpstr>
      <vt:lpstr>原薬等登録原簿 （MF：マスターファイル）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ＭＦ登録（登録時必要書類）</vt:lpstr>
      <vt:lpstr>MF登録（登録内容）</vt:lpstr>
      <vt:lpstr>PowerPoint プレゼンテーション</vt:lpstr>
      <vt:lpstr>PowerPoint プレゼンテーション</vt:lpstr>
      <vt:lpstr>PowerPoint プレゼンテーション</vt:lpstr>
      <vt:lpstr>PowerPoint プレゼンテーション</vt:lpstr>
    </vt:vector>
  </TitlesOfParts>
  <Company>興和株式会社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第4章   一般用医薬品の承認審査</dc:title>
  <dc:creator>E923120</dc:creator>
  <cp:lastModifiedBy>DNP</cp:lastModifiedBy>
  <cp:revision>480</cp:revision>
  <cp:lastPrinted>2014-05-02T09:58:38Z</cp:lastPrinted>
  <dcterms:created xsi:type="dcterms:W3CDTF">2004-08-17T06:39:06Z</dcterms:created>
  <dcterms:modified xsi:type="dcterms:W3CDTF">2024-05-13T07:36:23Z</dcterms:modified>
</cp:coreProperties>
</file>