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9"/>
  </p:notesMasterIdLst>
  <p:handoutMasterIdLst>
    <p:handoutMasterId r:id="rId20"/>
  </p:handoutMasterIdLst>
  <p:sldIdLst>
    <p:sldId id="984" r:id="rId2"/>
    <p:sldId id="963" r:id="rId3"/>
    <p:sldId id="964" r:id="rId4"/>
    <p:sldId id="987" r:id="rId5"/>
    <p:sldId id="979" r:id="rId6"/>
    <p:sldId id="980" r:id="rId7"/>
    <p:sldId id="981" r:id="rId8"/>
    <p:sldId id="876" r:id="rId9"/>
    <p:sldId id="982" r:id="rId10"/>
    <p:sldId id="877" r:id="rId11"/>
    <p:sldId id="989" r:id="rId12"/>
    <p:sldId id="988" r:id="rId13"/>
    <p:sldId id="986" r:id="rId14"/>
    <p:sldId id="878" r:id="rId15"/>
    <p:sldId id="880" r:id="rId16"/>
    <p:sldId id="879" r:id="rId17"/>
    <p:sldId id="985" r:id="rId1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pd0GcB4R/ozIz50g8oNyHQ==" hashData="fvIxXShzld4dOZOAzcb+Ds8le8lUOSt1GBNUFyNNndEG7V793SP86je6LlPN9MBqWkTEkglkn1xWENpPXpCPug=="/>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guide id="3" orient="horz" pos="3130" userDrawn="1">
          <p15:clr>
            <a:srgbClr val="A4A3A4"/>
          </p15:clr>
        </p15:guide>
        <p15:guide id="4" pos="214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立川 恵利(Tachikawa,Eri)" initials="立川" lastIdx="5" clrIdx="0"/>
  <p:cmAuthor id="2" name="横山 和史" initials="横山"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1E7C3"/>
    <a:srgbClr val="FFB7FF"/>
    <a:srgbClr val="FFCCFF"/>
    <a:srgbClr val="FFFFFF"/>
    <a:srgbClr val="000000"/>
    <a:srgbClr val="CCFF99"/>
    <a:srgbClr val="9900FF"/>
    <a:srgbClr val="EEA0CD"/>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945" autoAdjust="0"/>
    <p:restoredTop sz="93834" autoAdjust="0"/>
  </p:normalViewPr>
  <p:slideViewPr>
    <p:cSldViewPr snapToGrid="0">
      <p:cViewPr varScale="1">
        <p:scale>
          <a:sx n="67" d="100"/>
          <a:sy n="67" d="100"/>
        </p:scale>
        <p:origin x="748"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37690"/>
    </p:cViewPr>
  </p:sorterViewPr>
  <p:notesViewPr>
    <p:cSldViewPr snapToGrid="0">
      <p:cViewPr>
        <p:scale>
          <a:sx n="140" d="100"/>
          <a:sy n="140" d="100"/>
        </p:scale>
        <p:origin x="1555" y="-2491"/>
      </p:cViewPr>
      <p:guideLst>
        <p:guide orient="horz" pos="3107"/>
        <p:guide pos="2121"/>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575" cy="498475"/>
          </a:xfrm>
          <a:prstGeom prst="rect">
            <a:avLst/>
          </a:prstGeom>
        </p:spPr>
        <p:txBody>
          <a:bodyPr vert="horz" lIns="91424" tIns="45711" rIns="91424" bIns="45711" rtlCol="0"/>
          <a:lstStyle>
            <a:lvl1pPr algn="l">
              <a:defRPr sz="1200"/>
            </a:lvl1pPr>
          </a:lstStyle>
          <a:p>
            <a:r>
              <a:rPr kumimoji="1" lang="ja-JP" altLang="en-US" dirty="0"/>
              <a:t>日本医薬品原薬工業会</a:t>
            </a:r>
            <a:endParaRPr kumimoji="1" lang="en-US" altLang="ja-JP" dirty="0"/>
          </a:p>
          <a:p>
            <a:r>
              <a:rPr kumimoji="1" lang="ja-JP" altLang="en-US" dirty="0"/>
              <a:t>研修・懇談会</a:t>
            </a:r>
          </a:p>
        </p:txBody>
      </p:sp>
      <p:sp>
        <p:nvSpPr>
          <p:cNvPr id="3" name="日付プレースホルダー 2"/>
          <p:cNvSpPr>
            <a:spLocks noGrp="1"/>
          </p:cNvSpPr>
          <p:nvPr>
            <p:ph type="dt" sz="quarter" idx="1"/>
          </p:nvPr>
        </p:nvSpPr>
        <p:spPr>
          <a:xfrm>
            <a:off x="3856040" y="2"/>
            <a:ext cx="2949575" cy="498475"/>
          </a:xfrm>
          <a:prstGeom prst="rect">
            <a:avLst/>
          </a:prstGeom>
        </p:spPr>
        <p:txBody>
          <a:bodyPr vert="horz" lIns="91424" tIns="45711" rIns="91424" bIns="45711" rtlCol="0"/>
          <a:lstStyle>
            <a:lvl1pPr algn="r">
              <a:defRPr sz="1200"/>
            </a:lvl1pPr>
          </a:lstStyle>
          <a:p>
            <a:r>
              <a:rPr lang="ja-JP" altLang="en-US" sz="1400" dirty="0"/>
              <a:t>平成</a:t>
            </a:r>
            <a:r>
              <a:rPr lang="en-US" altLang="ja-JP" sz="1400" dirty="0"/>
              <a:t>26</a:t>
            </a:r>
            <a:r>
              <a:rPr lang="ja-JP" altLang="en-US" sz="1400" dirty="0"/>
              <a:t>年</a:t>
            </a:r>
            <a:r>
              <a:rPr lang="en-US" altLang="ja-JP" sz="1400" dirty="0"/>
              <a:t>10</a:t>
            </a:r>
            <a:r>
              <a:rPr lang="ja-JP" altLang="en-US" sz="1400" dirty="0"/>
              <a:t>月</a:t>
            </a:r>
            <a:r>
              <a:rPr lang="en-US" altLang="ja-JP" sz="1400" dirty="0"/>
              <a:t>24</a:t>
            </a:r>
            <a:r>
              <a:rPr lang="ja-JP" altLang="en-US" sz="1400" dirty="0"/>
              <a:t>日</a:t>
            </a:r>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24" tIns="45711" rIns="91424" bIns="4571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4"/>
            <a:ext cx="2949575" cy="498475"/>
          </a:xfrm>
          <a:prstGeom prst="rect">
            <a:avLst/>
          </a:prstGeom>
        </p:spPr>
        <p:txBody>
          <a:bodyPr vert="horz" lIns="91424" tIns="45711" rIns="91424" bIns="45711" rtlCol="0" anchor="b"/>
          <a:lstStyle>
            <a:lvl1pPr algn="r">
              <a:defRPr sz="1200"/>
            </a:lvl1pPr>
          </a:lstStyle>
          <a:p>
            <a:fld id="{CB94F530-B9C6-41E9-9EEC-CBA063CC4724}" type="slidenum">
              <a:rPr lang="ja-JP" altLang="en-US" sz="1400"/>
              <a:pPr/>
              <a:t>‹#›</a:t>
            </a:fld>
            <a:endParaRPr lang="ja-JP" altLang="en-US" sz="1400" dirty="0"/>
          </a:p>
        </p:txBody>
      </p:sp>
    </p:spTree>
    <p:extLst>
      <p:ext uri="{BB962C8B-B14F-4D97-AF65-F5344CB8AC3E}">
        <p14:creationId xmlns:p14="http://schemas.microsoft.com/office/powerpoint/2010/main" val="22522563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9786" cy="498693"/>
          </a:xfrm>
          <a:prstGeom prst="rect">
            <a:avLst/>
          </a:prstGeom>
        </p:spPr>
        <p:txBody>
          <a:bodyPr vert="horz" lIns="91424" tIns="45711" rIns="91424"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6" cy="498693"/>
          </a:xfrm>
          <a:prstGeom prst="rect">
            <a:avLst/>
          </a:prstGeom>
        </p:spPr>
        <p:txBody>
          <a:bodyPr vert="horz" lIns="91424" tIns="45711" rIns="91424" bIns="45711" rtlCol="0"/>
          <a:lstStyle>
            <a:lvl1pPr algn="r">
              <a:defRPr sz="1200"/>
            </a:lvl1pPr>
          </a:lstStyle>
          <a:p>
            <a:fld id="{B5E96EC3-043A-415F-B638-7BB184B3F041}" type="datetimeFigureOut">
              <a:rPr kumimoji="1" lang="ja-JP" altLang="en-US" smtClean="0"/>
              <a:pPr/>
              <a:t>2021/9/7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24" tIns="45711" rIns="91424" bIns="45711"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4" tIns="45711" rIns="91424"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47"/>
            <a:ext cx="2949786" cy="498692"/>
          </a:xfrm>
          <a:prstGeom prst="rect">
            <a:avLst/>
          </a:prstGeom>
        </p:spPr>
        <p:txBody>
          <a:bodyPr vert="horz" lIns="91424" tIns="45711" rIns="91424"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6" cy="498692"/>
          </a:xfrm>
          <a:prstGeom prst="rect">
            <a:avLst/>
          </a:prstGeom>
        </p:spPr>
        <p:txBody>
          <a:bodyPr vert="horz" lIns="91424" tIns="45711" rIns="91424" bIns="45711" rtlCol="0" anchor="b"/>
          <a:lstStyle>
            <a:lvl1pPr algn="r">
              <a:defRPr sz="1200"/>
            </a:lvl1pPr>
          </a:lstStyle>
          <a:p>
            <a:fld id="{08B73509-68A2-4D0A-90E7-A880FCD027A8}" type="slidenum">
              <a:rPr kumimoji="1" lang="ja-JP" altLang="en-US" smtClean="0"/>
              <a:pPr/>
              <a:t>‹#›</a:t>
            </a:fld>
            <a:endParaRPr kumimoji="1" lang="ja-JP" altLang="en-US"/>
          </a:p>
        </p:txBody>
      </p:sp>
    </p:spTree>
    <p:extLst>
      <p:ext uri="{BB962C8B-B14F-4D97-AF65-F5344CB8AC3E}">
        <p14:creationId xmlns:p14="http://schemas.microsoft.com/office/powerpoint/2010/main" val="2835461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5225" y="1241425"/>
            <a:ext cx="4467225" cy="33496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a:t>
            </a:fld>
            <a:endParaRPr kumimoji="1" lang="ja-JP" altLang="en-US"/>
          </a:p>
        </p:txBody>
      </p:sp>
    </p:spTree>
    <p:extLst>
      <p:ext uri="{BB962C8B-B14F-4D97-AF65-F5344CB8AC3E}">
        <p14:creationId xmlns:p14="http://schemas.microsoft.com/office/powerpoint/2010/main" val="33346249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10</a:t>
            </a:fld>
            <a:endParaRPr kumimoji="1" lang="ja-JP" altLang="en-US"/>
          </a:p>
        </p:txBody>
      </p:sp>
    </p:spTree>
    <p:extLst>
      <p:ext uri="{BB962C8B-B14F-4D97-AF65-F5344CB8AC3E}">
        <p14:creationId xmlns:p14="http://schemas.microsoft.com/office/powerpoint/2010/main" val="2299229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11</a:t>
            </a:fld>
            <a:endParaRPr kumimoji="1" lang="ja-JP" altLang="en-US"/>
          </a:p>
        </p:txBody>
      </p:sp>
    </p:spTree>
    <p:extLst>
      <p:ext uri="{BB962C8B-B14F-4D97-AF65-F5344CB8AC3E}">
        <p14:creationId xmlns:p14="http://schemas.microsoft.com/office/powerpoint/2010/main" val="17706456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12</a:t>
            </a:fld>
            <a:endParaRPr kumimoji="1" lang="ja-JP" altLang="en-US"/>
          </a:p>
        </p:txBody>
      </p:sp>
    </p:spTree>
    <p:extLst>
      <p:ext uri="{BB962C8B-B14F-4D97-AF65-F5344CB8AC3E}">
        <p14:creationId xmlns:p14="http://schemas.microsoft.com/office/powerpoint/2010/main" val="22669263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13</a:t>
            </a:fld>
            <a:endParaRPr kumimoji="1" lang="ja-JP" altLang="en-US"/>
          </a:p>
        </p:txBody>
      </p:sp>
    </p:spTree>
    <p:extLst>
      <p:ext uri="{BB962C8B-B14F-4D97-AF65-F5344CB8AC3E}">
        <p14:creationId xmlns:p14="http://schemas.microsoft.com/office/powerpoint/2010/main" val="701803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14</a:t>
            </a:fld>
            <a:endParaRPr kumimoji="1" lang="ja-JP" altLang="en-US"/>
          </a:p>
        </p:txBody>
      </p:sp>
    </p:spTree>
    <p:extLst>
      <p:ext uri="{BB962C8B-B14F-4D97-AF65-F5344CB8AC3E}">
        <p14:creationId xmlns:p14="http://schemas.microsoft.com/office/powerpoint/2010/main" val="7018038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15</a:t>
            </a:fld>
            <a:endParaRPr kumimoji="1" lang="ja-JP" altLang="en-US"/>
          </a:p>
        </p:txBody>
      </p:sp>
    </p:spTree>
    <p:extLst>
      <p:ext uri="{BB962C8B-B14F-4D97-AF65-F5344CB8AC3E}">
        <p14:creationId xmlns:p14="http://schemas.microsoft.com/office/powerpoint/2010/main" val="27288811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16</a:t>
            </a:fld>
            <a:endParaRPr kumimoji="1" lang="ja-JP" altLang="en-US"/>
          </a:p>
        </p:txBody>
      </p:sp>
    </p:spTree>
    <p:extLst>
      <p:ext uri="{BB962C8B-B14F-4D97-AF65-F5344CB8AC3E}">
        <p14:creationId xmlns:p14="http://schemas.microsoft.com/office/powerpoint/2010/main" val="3783589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defTabSz="906780">
              <a:defRPr/>
            </a:pPr>
            <a:endParaRPr kumimoji="1" lang="en-US" altLang="ja-JP" dirty="0"/>
          </a:p>
        </p:txBody>
      </p:sp>
      <p:sp>
        <p:nvSpPr>
          <p:cNvPr id="4" name="スライド番号プレースホルダ 3"/>
          <p:cNvSpPr>
            <a:spLocks noGrp="1"/>
          </p:cNvSpPr>
          <p:nvPr>
            <p:ph type="sldNum" sz="quarter" idx="10"/>
          </p:nvPr>
        </p:nvSpPr>
        <p:spPr/>
        <p:txBody>
          <a:bodyPr/>
          <a:lstStyle/>
          <a:p>
            <a:fld id="{08B73509-68A2-4D0A-90E7-A880FCD027A8}" type="slidenum">
              <a:rPr kumimoji="1" lang="ja-JP" altLang="en-US" smtClean="0"/>
              <a:t>17</a:t>
            </a:fld>
            <a:endParaRPr kumimoji="1" lang="ja-JP" altLang="en-US"/>
          </a:p>
        </p:txBody>
      </p:sp>
    </p:spTree>
    <p:extLst>
      <p:ext uri="{BB962C8B-B14F-4D97-AF65-F5344CB8AC3E}">
        <p14:creationId xmlns:p14="http://schemas.microsoft.com/office/powerpoint/2010/main" val="2341939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2</a:t>
            </a:fld>
            <a:endParaRPr kumimoji="1" lang="ja-JP" altLang="en-US"/>
          </a:p>
        </p:txBody>
      </p:sp>
    </p:spTree>
    <p:extLst>
      <p:ext uri="{BB962C8B-B14F-4D97-AF65-F5344CB8AC3E}">
        <p14:creationId xmlns:p14="http://schemas.microsoft.com/office/powerpoint/2010/main" val="150329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3</a:t>
            </a:fld>
            <a:endParaRPr kumimoji="1" lang="ja-JP" altLang="en-US"/>
          </a:p>
        </p:txBody>
      </p:sp>
    </p:spTree>
    <p:extLst>
      <p:ext uri="{BB962C8B-B14F-4D97-AF65-F5344CB8AC3E}">
        <p14:creationId xmlns:p14="http://schemas.microsoft.com/office/powerpoint/2010/main" val="453542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4</a:t>
            </a:fld>
            <a:endParaRPr kumimoji="1" lang="ja-JP" altLang="en-US"/>
          </a:p>
        </p:txBody>
      </p:sp>
    </p:spTree>
    <p:extLst>
      <p:ext uri="{BB962C8B-B14F-4D97-AF65-F5344CB8AC3E}">
        <p14:creationId xmlns:p14="http://schemas.microsoft.com/office/powerpoint/2010/main" val="893409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5</a:t>
            </a:fld>
            <a:endParaRPr kumimoji="1" lang="ja-JP" altLang="en-US"/>
          </a:p>
        </p:txBody>
      </p:sp>
    </p:spTree>
    <p:extLst>
      <p:ext uri="{BB962C8B-B14F-4D97-AF65-F5344CB8AC3E}">
        <p14:creationId xmlns:p14="http://schemas.microsoft.com/office/powerpoint/2010/main" val="1445121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6</a:t>
            </a:fld>
            <a:endParaRPr kumimoji="1" lang="ja-JP" altLang="en-US"/>
          </a:p>
        </p:txBody>
      </p:sp>
    </p:spTree>
    <p:extLst>
      <p:ext uri="{BB962C8B-B14F-4D97-AF65-F5344CB8AC3E}">
        <p14:creationId xmlns:p14="http://schemas.microsoft.com/office/powerpoint/2010/main" val="2637861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7</a:t>
            </a:fld>
            <a:endParaRPr kumimoji="1" lang="ja-JP" altLang="en-US"/>
          </a:p>
        </p:txBody>
      </p:sp>
    </p:spTree>
    <p:extLst>
      <p:ext uri="{BB962C8B-B14F-4D97-AF65-F5344CB8AC3E}">
        <p14:creationId xmlns:p14="http://schemas.microsoft.com/office/powerpoint/2010/main" val="3768561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8</a:t>
            </a:fld>
            <a:endParaRPr kumimoji="1" lang="ja-JP" altLang="en-US"/>
          </a:p>
        </p:txBody>
      </p:sp>
    </p:spTree>
    <p:extLst>
      <p:ext uri="{BB962C8B-B14F-4D97-AF65-F5344CB8AC3E}">
        <p14:creationId xmlns:p14="http://schemas.microsoft.com/office/powerpoint/2010/main" val="5503063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9</a:t>
            </a:fld>
            <a:endParaRPr kumimoji="1" lang="ja-JP" altLang="en-US"/>
          </a:p>
        </p:txBody>
      </p:sp>
    </p:spTree>
    <p:extLst>
      <p:ext uri="{BB962C8B-B14F-4D97-AF65-F5344CB8AC3E}">
        <p14:creationId xmlns:p14="http://schemas.microsoft.com/office/powerpoint/2010/main" val="2777879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6" name="Date Placeholder 3"/>
          <p:cNvSpPr>
            <a:spLocks noGrp="1"/>
          </p:cNvSpPr>
          <p:nvPr>
            <p:ph type="dt" sz="half" idx="2"/>
          </p:nvPr>
        </p:nvSpPr>
        <p:spPr>
          <a:xfrm>
            <a:off x="628650" y="6424591"/>
            <a:ext cx="2057400" cy="365125"/>
          </a:xfrm>
          <a:prstGeom prst="rect">
            <a:avLst/>
          </a:prstGeom>
        </p:spPr>
        <p:txBody>
          <a:bodyPr vert="horz" lIns="91440" tIns="45720" rIns="91440" bIns="45720" rtlCol="0" anchor="ctr"/>
          <a:lstStyle>
            <a:lvl1pPr algn="l">
              <a:defRPr sz="1200">
                <a:solidFill>
                  <a:schemeClr val="tx1"/>
                </a:solidFill>
              </a:defRPr>
            </a:lvl1pPr>
          </a:lstStyle>
          <a:p>
            <a:r>
              <a:rPr lang="en-US" altLang="ja-JP"/>
              <a:t>2020/mm/dd</a:t>
            </a:r>
            <a:endParaRPr lang="ja-JP" altLang="en-US" dirty="0"/>
          </a:p>
        </p:txBody>
      </p:sp>
      <p:sp>
        <p:nvSpPr>
          <p:cNvPr id="8" name="Footer Placeholder 4"/>
          <p:cNvSpPr>
            <a:spLocks noGrp="1"/>
          </p:cNvSpPr>
          <p:nvPr>
            <p:ph type="ftr" sz="quarter" idx="3"/>
          </p:nvPr>
        </p:nvSpPr>
        <p:spPr>
          <a:xfrm>
            <a:off x="3028950" y="6424591"/>
            <a:ext cx="3086100" cy="365125"/>
          </a:xfrm>
          <a:prstGeom prst="rect">
            <a:avLst/>
          </a:prstGeom>
        </p:spPr>
        <p:txBody>
          <a:bodyPr vert="horz" lIns="91440" tIns="45720" rIns="91440" bIns="45720" rtlCol="0" anchor="ctr"/>
          <a:lstStyle>
            <a:lvl1pPr algn="ctr">
              <a:defRPr sz="1200">
                <a:solidFill>
                  <a:schemeClr val="tx1"/>
                </a:solidFill>
                <a:latin typeface="ＭＳ Ｐゴシック" panose="020B0600070205080204" pitchFamily="50" charset="-128"/>
                <a:ea typeface="ＭＳ Ｐゴシック" panose="020B0600070205080204" pitchFamily="50" charset="-128"/>
              </a:defRPr>
            </a:lvl1pPr>
          </a:lstStyle>
          <a:p>
            <a:r>
              <a:rPr lang="zh-TW" altLang="en-US"/>
              <a:t>第</a:t>
            </a:r>
            <a:r>
              <a:rPr lang="en-US" altLang="zh-TW"/>
              <a:t>19</a:t>
            </a:r>
            <a:r>
              <a:rPr lang="zh-TW" altLang="en-US"/>
              <a:t>回原薬工研修懇談会</a:t>
            </a:r>
            <a:endParaRPr lang="ja-JP" altLang="en-US" dirty="0"/>
          </a:p>
        </p:txBody>
      </p:sp>
    </p:spTree>
    <p:extLst>
      <p:ext uri="{BB962C8B-B14F-4D97-AF65-F5344CB8AC3E}">
        <p14:creationId xmlns:p14="http://schemas.microsoft.com/office/powerpoint/2010/main" val="1789086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pic>
        <p:nvPicPr>
          <p:cNvPr id="7" name="図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62750" y="6381750"/>
            <a:ext cx="2381250" cy="476250"/>
          </a:xfrm>
          <a:prstGeom prst="rect">
            <a:avLst/>
          </a:prstGeom>
        </p:spPr>
      </p:pic>
      <p:sp>
        <p:nvSpPr>
          <p:cNvPr id="10" name="Date Placeholder 3"/>
          <p:cNvSpPr>
            <a:spLocks noGrp="1"/>
          </p:cNvSpPr>
          <p:nvPr>
            <p:ph type="dt" sz="half" idx="2"/>
          </p:nvPr>
        </p:nvSpPr>
        <p:spPr>
          <a:xfrm>
            <a:off x="628650" y="6424591"/>
            <a:ext cx="2057400" cy="365125"/>
          </a:xfrm>
          <a:prstGeom prst="rect">
            <a:avLst/>
          </a:prstGeom>
        </p:spPr>
        <p:txBody>
          <a:bodyPr vert="horz" lIns="91440" tIns="45720" rIns="91440" bIns="45720" rtlCol="0" anchor="ctr"/>
          <a:lstStyle>
            <a:lvl1pPr algn="l">
              <a:defRPr sz="1200">
                <a:solidFill>
                  <a:schemeClr val="tx1"/>
                </a:solidFill>
              </a:defRPr>
            </a:lvl1pPr>
          </a:lstStyle>
          <a:p>
            <a:r>
              <a:rPr lang="en-US" altLang="ja-JP"/>
              <a:t>2020/mm/dd</a:t>
            </a:r>
            <a:endParaRPr lang="ja-JP" altLang="en-US" dirty="0"/>
          </a:p>
        </p:txBody>
      </p:sp>
      <p:sp>
        <p:nvSpPr>
          <p:cNvPr id="11" name="Footer Placeholder 4"/>
          <p:cNvSpPr>
            <a:spLocks noGrp="1"/>
          </p:cNvSpPr>
          <p:nvPr>
            <p:ph type="ftr" sz="quarter" idx="3"/>
          </p:nvPr>
        </p:nvSpPr>
        <p:spPr>
          <a:xfrm>
            <a:off x="3028950" y="6424591"/>
            <a:ext cx="3086100" cy="365125"/>
          </a:xfrm>
          <a:prstGeom prst="rect">
            <a:avLst/>
          </a:prstGeom>
        </p:spPr>
        <p:txBody>
          <a:bodyPr vert="horz" lIns="91440" tIns="45720" rIns="91440" bIns="45720" rtlCol="0" anchor="ctr"/>
          <a:lstStyle>
            <a:lvl1pPr algn="ctr">
              <a:defRPr sz="1200">
                <a:solidFill>
                  <a:schemeClr val="tx1"/>
                </a:solidFill>
                <a:latin typeface="ＭＳ Ｐゴシック" panose="020B0600070205080204" pitchFamily="50" charset="-128"/>
                <a:ea typeface="ＭＳ Ｐゴシック" panose="020B0600070205080204" pitchFamily="50" charset="-128"/>
              </a:defRPr>
            </a:lvl1pPr>
          </a:lstStyle>
          <a:p>
            <a:r>
              <a:rPr lang="zh-TW" altLang="en-US"/>
              <a:t>第</a:t>
            </a:r>
            <a:r>
              <a:rPr lang="en-US" altLang="zh-TW"/>
              <a:t>19</a:t>
            </a:r>
            <a:r>
              <a:rPr lang="zh-TW" altLang="en-US"/>
              <a:t>回原薬工研修懇談会</a:t>
            </a:r>
            <a:endParaRPr lang="ja-JP" altLang="en-US" dirty="0"/>
          </a:p>
        </p:txBody>
      </p:sp>
    </p:spTree>
    <p:extLst>
      <p:ext uri="{BB962C8B-B14F-4D97-AF65-F5344CB8AC3E}">
        <p14:creationId xmlns:p14="http://schemas.microsoft.com/office/powerpoint/2010/main" val="33572027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pic>
        <p:nvPicPr>
          <p:cNvPr id="7" name="図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762750" y="6381750"/>
            <a:ext cx="2381250" cy="476250"/>
          </a:xfrm>
          <a:prstGeom prst="rect">
            <a:avLst/>
          </a:prstGeom>
        </p:spPr>
      </p:pic>
      <p:sp>
        <p:nvSpPr>
          <p:cNvPr id="8" name="Slide Number Placeholder 5"/>
          <p:cNvSpPr txBox="1">
            <a:spLocks/>
          </p:cNvSpPr>
          <p:nvPr userDrawn="1"/>
        </p:nvSpPr>
        <p:spPr>
          <a:xfrm>
            <a:off x="7123176" y="115096"/>
            <a:ext cx="1886712" cy="365125"/>
          </a:xfrm>
          <a:prstGeom prst="rect">
            <a:avLst/>
          </a:prstGeom>
        </p:spPr>
        <p:txBody>
          <a:bodyPr/>
          <a:lstStyle>
            <a:defPPr>
              <a:defRPr lang="ja-JP"/>
            </a:defPPr>
            <a:lvl1pPr marL="0" algn="l" defTabSz="914400" rtl="0" eaLnBrk="1" latinLnBrk="0" hangingPunct="1">
              <a:defRPr kumimoji="1" sz="24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76A9EDAB-EB55-416E-BB9B-5BF59034A88E}" type="slidenum">
              <a:rPr lang="ja-JP" altLang="en-US" smtClean="0"/>
              <a:pPr algn="r"/>
              <a:t>‹#›</a:t>
            </a:fld>
            <a:endParaRPr lang="ja-JP" altLang="en-US" dirty="0"/>
          </a:p>
        </p:txBody>
      </p:sp>
    </p:spTree>
    <p:extLst>
      <p:ext uri="{BB962C8B-B14F-4D97-AF65-F5344CB8AC3E}">
        <p14:creationId xmlns:p14="http://schemas.microsoft.com/office/powerpoint/2010/main" val="2432554684"/>
      </p:ext>
    </p:extLst>
  </p:cSld>
  <p:clrMap bg1="lt1" tx1="dk1" bg2="lt2" tx2="dk2" accent1="accent1" accent2="accent2" accent3="accent3" accent4="accent4" accent5="accent5" accent6="accent6" hlink="hlink" folHlink="folHlink"/>
  <p:sldLayoutIdLst>
    <p:sldLayoutId id="2147483697" r:id="rId1"/>
    <p:sldLayoutId id="2147483698" r:id="rId2"/>
  </p:sldLayoutIdLst>
  <p:hf sldNum="0" hdr="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710721"/>
            <a:ext cx="7845499" cy="1325563"/>
          </a:xfrm>
        </p:spPr>
        <p:txBody>
          <a:bodyPr>
            <a:normAutofit/>
          </a:bodyPr>
          <a:lstStyle/>
          <a:p>
            <a:pPr marL="177800" lvl="0" indent="-177800" algn="ctr">
              <a:lnSpc>
                <a:spcPct val="100000"/>
              </a:lnSpc>
              <a:spcBef>
                <a:spcPts val="0"/>
              </a:spcBef>
              <a:defRPr/>
            </a:pPr>
            <a:r>
              <a:rPr lang="en-US" altLang="ja-JP" dirty="0">
                <a:latin typeface="+mn-ea"/>
                <a:ea typeface="+mn-ea"/>
              </a:rPr>
              <a:t>GMP</a:t>
            </a:r>
            <a:r>
              <a:rPr lang="ja-JP" altLang="en-US" dirty="0">
                <a:latin typeface="+mn-ea"/>
                <a:ea typeface="+mn-ea"/>
              </a:rPr>
              <a:t>適合性調査等の見直し</a:t>
            </a:r>
          </a:p>
        </p:txBody>
      </p:sp>
      <p:sp>
        <p:nvSpPr>
          <p:cNvPr id="3" name="サブタイトル 2"/>
          <p:cNvSpPr>
            <a:spLocks noGrp="1"/>
          </p:cNvSpPr>
          <p:nvPr>
            <p:ph idx="1"/>
          </p:nvPr>
        </p:nvSpPr>
        <p:spPr>
          <a:xfrm>
            <a:off x="628650" y="4145492"/>
            <a:ext cx="7886700" cy="1764242"/>
          </a:xfrm>
        </p:spPr>
        <p:txBody>
          <a:bodyPr>
            <a:normAutofit/>
          </a:bodyPr>
          <a:lstStyle/>
          <a:p>
            <a:pPr marL="0" indent="0" algn="ctr">
              <a:buNone/>
            </a:pPr>
            <a:r>
              <a:rPr lang="ja-JP" altLang="en-US" dirty="0">
                <a:latin typeface="+mn-ea"/>
              </a:rPr>
              <a:t>日本医薬品原薬工業会　法規委員会　第</a:t>
            </a:r>
            <a:r>
              <a:rPr lang="en-US" altLang="ja-JP" dirty="0">
                <a:latin typeface="+mn-ea"/>
              </a:rPr>
              <a:t>4</a:t>
            </a:r>
            <a:r>
              <a:rPr lang="ja-JP" altLang="en-US" dirty="0">
                <a:latin typeface="+mn-ea"/>
              </a:rPr>
              <a:t>グループ</a:t>
            </a:r>
            <a:endParaRPr lang="en-US" altLang="ja-JP" dirty="0">
              <a:latin typeface="+mn-ea"/>
            </a:endParaRPr>
          </a:p>
        </p:txBody>
      </p:sp>
      <p:sp>
        <p:nvSpPr>
          <p:cNvPr id="7" name="フッター プレースホルダー 6"/>
          <p:cNvSpPr>
            <a:spLocks noGrp="1"/>
          </p:cNvSpPr>
          <p:nvPr>
            <p:ph type="ftr" sz="quarter" idx="3"/>
          </p:nvPr>
        </p:nvSpPr>
        <p:spPr/>
        <p:txBody>
          <a:bodyPr/>
          <a:lstStyle/>
          <a:p>
            <a:r>
              <a:rPr lang="en-US" altLang="ja-JP" dirty="0">
                <a:latin typeface="+mn-ea"/>
              </a:rPr>
              <a:t>GMP</a:t>
            </a:r>
            <a:r>
              <a:rPr lang="ja-JP" altLang="en-US" dirty="0">
                <a:latin typeface="+mn-ea"/>
              </a:rPr>
              <a:t>適合性調査等の見直し</a:t>
            </a:r>
            <a:endParaRPr kumimoji="1" lang="ja-JP" altLang="en-US" dirty="0"/>
          </a:p>
        </p:txBody>
      </p:sp>
    </p:spTree>
    <p:extLst>
      <p:ext uri="{BB962C8B-B14F-4D97-AF65-F5344CB8AC3E}">
        <p14:creationId xmlns:p14="http://schemas.microsoft.com/office/powerpoint/2010/main" val="1309386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フッター プレースホルダー 4">
            <a:extLst>
              <a:ext uri="{FF2B5EF4-FFF2-40B4-BE49-F238E27FC236}">
                <a16:creationId xmlns:a16="http://schemas.microsoft.com/office/drawing/2014/main" id="{14F33785-2EE8-42F0-B2D4-76BD6D944A0E}"/>
              </a:ext>
            </a:extLst>
          </p:cNvPr>
          <p:cNvSpPr>
            <a:spLocks noGrp="1"/>
          </p:cNvSpPr>
          <p:nvPr>
            <p:ph type="ftr" sz="quarter" idx="3"/>
          </p:nvPr>
        </p:nvSpPr>
        <p:spPr>
          <a:xfrm>
            <a:off x="3028950" y="6424591"/>
            <a:ext cx="3086100" cy="365125"/>
          </a:xfrm>
        </p:spPr>
        <p:txBody>
          <a:bodyPr/>
          <a:lstStyle/>
          <a:p>
            <a:r>
              <a:rPr lang="en-US" altLang="ja-JP" dirty="0">
                <a:latin typeface="+mn-ea"/>
                <a:ea typeface="+mn-ea"/>
              </a:rPr>
              <a:t>GMP</a:t>
            </a:r>
            <a:r>
              <a:rPr lang="ja-JP" altLang="en-US" dirty="0">
                <a:latin typeface="+mn-ea"/>
                <a:ea typeface="+mn-ea"/>
              </a:rPr>
              <a:t>適合性調査等の見直し</a:t>
            </a:r>
          </a:p>
        </p:txBody>
      </p:sp>
      <p:sp>
        <p:nvSpPr>
          <p:cNvPr id="20" name="テキスト ボックス 19">
            <a:extLst>
              <a:ext uri="{FF2B5EF4-FFF2-40B4-BE49-F238E27FC236}">
                <a16:creationId xmlns:a16="http://schemas.microsoft.com/office/drawing/2014/main" id="{C5445466-16A3-4C22-A98B-447BC7DDCD0E}"/>
              </a:ext>
            </a:extLst>
          </p:cNvPr>
          <p:cNvSpPr txBox="1"/>
          <p:nvPr/>
        </p:nvSpPr>
        <p:spPr>
          <a:xfrm>
            <a:off x="1006028" y="2474271"/>
            <a:ext cx="1984375" cy="584775"/>
          </a:xfrm>
          <a:prstGeom prst="rect">
            <a:avLst/>
          </a:prstGeom>
          <a:solidFill>
            <a:srgbClr val="00B0F0"/>
          </a:solidFill>
          <a:ln w="12700">
            <a:solidFill>
              <a:schemeClr val="tx1"/>
            </a:solidFill>
          </a:ln>
        </p:spPr>
        <p:txBody>
          <a:bodyPr wrap="square" rtlCol="0" anchor="ctr" anchorCtr="0">
            <a:spAutoFit/>
          </a:bodyPr>
          <a:lstStyle/>
          <a:p>
            <a:pPr algn="ctr"/>
            <a:r>
              <a:rPr kumimoji="1" lang="ja-JP" altLang="en-US" sz="3200" dirty="0"/>
              <a:t>製造業者</a:t>
            </a:r>
          </a:p>
        </p:txBody>
      </p:sp>
      <p:sp>
        <p:nvSpPr>
          <p:cNvPr id="21" name="テキスト ボックス 20">
            <a:extLst>
              <a:ext uri="{FF2B5EF4-FFF2-40B4-BE49-F238E27FC236}">
                <a16:creationId xmlns:a16="http://schemas.microsoft.com/office/drawing/2014/main" id="{E4A38DBA-8FEF-4F15-B3A7-58255149B5F9}"/>
              </a:ext>
            </a:extLst>
          </p:cNvPr>
          <p:cNvSpPr txBox="1"/>
          <p:nvPr/>
        </p:nvSpPr>
        <p:spPr>
          <a:xfrm>
            <a:off x="3447139" y="5520017"/>
            <a:ext cx="2892039" cy="584775"/>
          </a:xfrm>
          <a:prstGeom prst="rect">
            <a:avLst/>
          </a:prstGeom>
          <a:solidFill>
            <a:srgbClr val="FFFF00"/>
          </a:solidFill>
          <a:ln w="12700">
            <a:solidFill>
              <a:schemeClr val="tx1"/>
            </a:solidFill>
          </a:ln>
        </p:spPr>
        <p:txBody>
          <a:bodyPr wrap="square" rtlCol="0" anchor="ctr" anchorCtr="0">
            <a:spAutoFit/>
          </a:bodyPr>
          <a:lstStyle/>
          <a:p>
            <a:pPr algn="ctr"/>
            <a:r>
              <a:rPr kumimoji="1" lang="ja-JP" altLang="en-US" sz="3200" dirty="0"/>
              <a:t>製造販売業者</a:t>
            </a:r>
          </a:p>
        </p:txBody>
      </p:sp>
      <p:sp>
        <p:nvSpPr>
          <p:cNvPr id="22" name="テキスト ボックス 21">
            <a:extLst>
              <a:ext uri="{FF2B5EF4-FFF2-40B4-BE49-F238E27FC236}">
                <a16:creationId xmlns:a16="http://schemas.microsoft.com/office/drawing/2014/main" id="{C30DEC8F-2F3A-488C-8956-41E81B5A3693}"/>
              </a:ext>
            </a:extLst>
          </p:cNvPr>
          <p:cNvSpPr txBox="1"/>
          <p:nvPr/>
        </p:nvSpPr>
        <p:spPr>
          <a:xfrm>
            <a:off x="6643793" y="2228049"/>
            <a:ext cx="2233914" cy="1077218"/>
          </a:xfrm>
          <a:prstGeom prst="rect">
            <a:avLst/>
          </a:prstGeom>
          <a:solidFill>
            <a:srgbClr val="FFC000"/>
          </a:solidFill>
          <a:ln w="12700">
            <a:solidFill>
              <a:schemeClr val="tx1"/>
            </a:solidFill>
          </a:ln>
        </p:spPr>
        <p:txBody>
          <a:bodyPr wrap="square" rtlCol="0" anchor="ctr" anchorCtr="0">
            <a:spAutoFit/>
          </a:bodyPr>
          <a:lstStyle/>
          <a:p>
            <a:pPr algn="ctr"/>
            <a:r>
              <a:rPr kumimoji="1" lang="en-US" altLang="ja-JP" sz="3200" dirty="0"/>
              <a:t>PMDA</a:t>
            </a:r>
          </a:p>
          <a:p>
            <a:pPr algn="ctr"/>
            <a:r>
              <a:rPr kumimoji="1" lang="ja-JP" altLang="en-US" sz="3200" dirty="0"/>
              <a:t>都道府県</a:t>
            </a:r>
          </a:p>
        </p:txBody>
      </p:sp>
      <p:sp>
        <p:nvSpPr>
          <p:cNvPr id="23" name="矢印: 右 22">
            <a:extLst>
              <a:ext uri="{FF2B5EF4-FFF2-40B4-BE49-F238E27FC236}">
                <a16:creationId xmlns:a16="http://schemas.microsoft.com/office/drawing/2014/main" id="{B7B8880A-7DBF-4679-B4D1-3246ECE7208B}"/>
              </a:ext>
            </a:extLst>
          </p:cNvPr>
          <p:cNvSpPr/>
          <p:nvPr/>
        </p:nvSpPr>
        <p:spPr>
          <a:xfrm>
            <a:off x="3232758" y="2028068"/>
            <a:ext cx="3086100" cy="200055"/>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矢印: 右 23">
            <a:extLst>
              <a:ext uri="{FF2B5EF4-FFF2-40B4-BE49-F238E27FC236}">
                <a16:creationId xmlns:a16="http://schemas.microsoft.com/office/drawing/2014/main" id="{2F49CC64-7C6C-471C-B565-83A3FEBD223E}"/>
              </a:ext>
            </a:extLst>
          </p:cNvPr>
          <p:cNvSpPr/>
          <p:nvPr/>
        </p:nvSpPr>
        <p:spPr>
          <a:xfrm flipH="1">
            <a:off x="3232758" y="2494647"/>
            <a:ext cx="3086100" cy="200055"/>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矢印: 上下 26">
            <a:extLst>
              <a:ext uri="{FF2B5EF4-FFF2-40B4-BE49-F238E27FC236}">
                <a16:creationId xmlns:a16="http://schemas.microsoft.com/office/drawing/2014/main" id="{5CB7189E-94C3-4BC9-AEE6-447B516991FE}"/>
              </a:ext>
            </a:extLst>
          </p:cNvPr>
          <p:cNvSpPr/>
          <p:nvPr/>
        </p:nvSpPr>
        <p:spPr>
          <a:xfrm rot="19810951">
            <a:off x="2960751" y="3194089"/>
            <a:ext cx="299138" cy="2257994"/>
          </a:xfrm>
          <a:prstGeom prst="up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矢印: 右 27">
            <a:extLst>
              <a:ext uri="{FF2B5EF4-FFF2-40B4-BE49-F238E27FC236}">
                <a16:creationId xmlns:a16="http://schemas.microsoft.com/office/drawing/2014/main" id="{BC3E07BD-6667-40DA-B898-64168B07B7FD}"/>
              </a:ext>
            </a:extLst>
          </p:cNvPr>
          <p:cNvSpPr/>
          <p:nvPr/>
        </p:nvSpPr>
        <p:spPr>
          <a:xfrm flipH="1">
            <a:off x="3232758" y="3268565"/>
            <a:ext cx="3086100" cy="200055"/>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822BDE4C-F9D9-49CC-8B82-91E60EC5341C}"/>
              </a:ext>
            </a:extLst>
          </p:cNvPr>
          <p:cNvSpPr txBox="1"/>
          <p:nvPr/>
        </p:nvSpPr>
        <p:spPr>
          <a:xfrm>
            <a:off x="516468" y="4250952"/>
            <a:ext cx="2473935" cy="646331"/>
          </a:xfrm>
          <a:prstGeom prst="rect">
            <a:avLst/>
          </a:prstGeom>
          <a:noFill/>
        </p:spPr>
        <p:txBody>
          <a:bodyPr wrap="square" rtlCol="0">
            <a:spAutoFit/>
          </a:bodyPr>
          <a:lstStyle/>
          <a:p>
            <a:r>
              <a:rPr kumimoji="1" lang="ja-JP" altLang="en-US" dirty="0"/>
              <a:t>調査に係る協力</a:t>
            </a:r>
            <a:endParaRPr kumimoji="1" lang="en-US" altLang="ja-JP" dirty="0"/>
          </a:p>
          <a:p>
            <a:r>
              <a:rPr lang="ja-JP" altLang="en-US" dirty="0"/>
              <a:t>基準確認情報の共有</a:t>
            </a:r>
            <a:r>
              <a:rPr lang="en-US" altLang="ja-JP" dirty="0"/>
              <a:t>*</a:t>
            </a:r>
            <a:endParaRPr kumimoji="1" lang="ja-JP" altLang="en-US" dirty="0"/>
          </a:p>
        </p:txBody>
      </p:sp>
      <p:sp>
        <p:nvSpPr>
          <p:cNvPr id="31" name="テキスト ボックス 30">
            <a:extLst>
              <a:ext uri="{FF2B5EF4-FFF2-40B4-BE49-F238E27FC236}">
                <a16:creationId xmlns:a16="http://schemas.microsoft.com/office/drawing/2014/main" id="{98A2BE85-2D2D-45AD-A492-F3E54CCD3421}"/>
              </a:ext>
            </a:extLst>
          </p:cNvPr>
          <p:cNvSpPr txBox="1"/>
          <p:nvPr/>
        </p:nvSpPr>
        <p:spPr>
          <a:xfrm>
            <a:off x="573048" y="4910850"/>
            <a:ext cx="2659709" cy="830997"/>
          </a:xfrm>
          <a:prstGeom prst="rect">
            <a:avLst/>
          </a:prstGeom>
          <a:noFill/>
        </p:spPr>
        <p:txBody>
          <a:bodyPr wrap="square" rtlCol="0">
            <a:spAutoFit/>
          </a:bodyPr>
          <a:lstStyle/>
          <a:p>
            <a:r>
              <a:rPr kumimoji="1" lang="en-US" altLang="ja-JP" sz="1000" dirty="0"/>
              <a:t>*</a:t>
            </a:r>
            <a:r>
              <a:rPr kumimoji="1" lang="ja-JP" altLang="en-US" sz="1600" dirty="0"/>
              <a:t>製造販売業者の求めに応じて、製造業者は確認証</a:t>
            </a:r>
            <a:r>
              <a:rPr kumimoji="1" lang="en-US" altLang="ja-JP" sz="1600" dirty="0"/>
              <a:t>(</a:t>
            </a:r>
            <a:r>
              <a:rPr kumimoji="1" lang="ja-JP" altLang="en-US" sz="1600" dirty="0"/>
              <a:t>写</a:t>
            </a:r>
            <a:r>
              <a:rPr kumimoji="1" lang="en-US" altLang="ja-JP" sz="1600" dirty="0"/>
              <a:t>)</a:t>
            </a:r>
            <a:r>
              <a:rPr kumimoji="1" lang="ja-JP" altLang="en-US" sz="1600" dirty="0"/>
              <a:t>等を提出</a:t>
            </a:r>
          </a:p>
        </p:txBody>
      </p:sp>
      <p:sp>
        <p:nvSpPr>
          <p:cNvPr id="36" name="テキスト ボックス 35">
            <a:extLst>
              <a:ext uri="{FF2B5EF4-FFF2-40B4-BE49-F238E27FC236}">
                <a16:creationId xmlns:a16="http://schemas.microsoft.com/office/drawing/2014/main" id="{14AC66C0-C730-4C36-B283-3ED47F0FE4AE}"/>
              </a:ext>
            </a:extLst>
          </p:cNvPr>
          <p:cNvSpPr txBox="1"/>
          <p:nvPr/>
        </p:nvSpPr>
        <p:spPr>
          <a:xfrm>
            <a:off x="3675799" y="1688789"/>
            <a:ext cx="2677780" cy="369332"/>
          </a:xfrm>
          <a:prstGeom prst="rect">
            <a:avLst/>
          </a:prstGeom>
          <a:noFill/>
        </p:spPr>
        <p:txBody>
          <a:bodyPr wrap="square" rtlCol="0">
            <a:spAutoFit/>
          </a:bodyPr>
          <a:lstStyle/>
          <a:p>
            <a:r>
              <a:rPr lang="ja-JP" altLang="en-US" dirty="0"/>
              <a:t>①区分</a:t>
            </a:r>
            <a:r>
              <a:rPr kumimoji="1" lang="ja-JP" altLang="en-US" dirty="0">
                <a:solidFill>
                  <a:srgbClr val="FF0000"/>
                </a:solidFill>
              </a:rPr>
              <a:t>適合性調査申請</a:t>
            </a:r>
          </a:p>
        </p:txBody>
      </p:sp>
      <p:sp>
        <p:nvSpPr>
          <p:cNvPr id="37" name="テキスト ボックス 36">
            <a:extLst>
              <a:ext uri="{FF2B5EF4-FFF2-40B4-BE49-F238E27FC236}">
                <a16:creationId xmlns:a16="http://schemas.microsoft.com/office/drawing/2014/main" id="{26931177-F07C-4254-95C5-EC0564B99B09}"/>
              </a:ext>
            </a:extLst>
          </p:cNvPr>
          <p:cNvSpPr txBox="1"/>
          <p:nvPr/>
        </p:nvSpPr>
        <p:spPr>
          <a:xfrm>
            <a:off x="3675799" y="2195170"/>
            <a:ext cx="2332734" cy="369332"/>
          </a:xfrm>
          <a:prstGeom prst="rect">
            <a:avLst/>
          </a:prstGeom>
          <a:noFill/>
        </p:spPr>
        <p:txBody>
          <a:bodyPr wrap="square" rtlCol="0">
            <a:spAutoFit/>
          </a:bodyPr>
          <a:lstStyle/>
          <a:p>
            <a:r>
              <a:rPr lang="ja-JP" altLang="en-US" dirty="0"/>
              <a:t>②区分</a:t>
            </a:r>
            <a:r>
              <a:rPr kumimoji="1" lang="ja-JP" altLang="en-US" dirty="0"/>
              <a:t>適合性調査</a:t>
            </a:r>
          </a:p>
        </p:txBody>
      </p:sp>
      <p:sp>
        <p:nvSpPr>
          <p:cNvPr id="38" name="テキスト ボックス 37">
            <a:extLst>
              <a:ext uri="{FF2B5EF4-FFF2-40B4-BE49-F238E27FC236}">
                <a16:creationId xmlns:a16="http://schemas.microsoft.com/office/drawing/2014/main" id="{4DD3F4B5-25DD-49F3-B1DA-2FC21B2610F3}"/>
              </a:ext>
            </a:extLst>
          </p:cNvPr>
          <p:cNvSpPr txBox="1"/>
          <p:nvPr/>
        </p:nvSpPr>
        <p:spPr>
          <a:xfrm>
            <a:off x="3675799" y="2666251"/>
            <a:ext cx="2242034" cy="646331"/>
          </a:xfrm>
          <a:prstGeom prst="rect">
            <a:avLst/>
          </a:prstGeom>
          <a:noFill/>
        </p:spPr>
        <p:txBody>
          <a:bodyPr wrap="square" rtlCol="0">
            <a:spAutoFit/>
          </a:bodyPr>
          <a:lstStyle/>
          <a:p>
            <a:r>
              <a:rPr lang="ja-JP" altLang="en-US" dirty="0"/>
              <a:t>③基準確認証交付</a:t>
            </a:r>
            <a:endParaRPr lang="en-US" altLang="ja-JP" dirty="0"/>
          </a:p>
          <a:p>
            <a:r>
              <a:rPr kumimoji="1" lang="ja-JP" altLang="en-US" dirty="0"/>
              <a:t>④調査報告書交付</a:t>
            </a:r>
          </a:p>
        </p:txBody>
      </p:sp>
      <p:sp>
        <p:nvSpPr>
          <p:cNvPr id="17" name="吹き出し: 角を丸めた四角形 16">
            <a:extLst>
              <a:ext uri="{FF2B5EF4-FFF2-40B4-BE49-F238E27FC236}">
                <a16:creationId xmlns:a16="http://schemas.microsoft.com/office/drawing/2014/main" id="{940521A9-AC8B-4C79-B907-C5292FDAAA13}"/>
              </a:ext>
            </a:extLst>
          </p:cNvPr>
          <p:cNvSpPr/>
          <p:nvPr/>
        </p:nvSpPr>
        <p:spPr>
          <a:xfrm>
            <a:off x="1972286" y="1688789"/>
            <a:ext cx="1014222" cy="348789"/>
          </a:xfrm>
          <a:prstGeom prst="wedgeRoundRectCallout">
            <a:avLst>
              <a:gd name="adj1" fmla="val 8672"/>
              <a:gd name="adj2" fmla="val 157417"/>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申請者</a:t>
            </a:r>
          </a:p>
        </p:txBody>
      </p:sp>
      <p:sp>
        <p:nvSpPr>
          <p:cNvPr id="25" name="タイトル 1">
            <a:extLst>
              <a:ext uri="{FF2B5EF4-FFF2-40B4-BE49-F238E27FC236}">
                <a16:creationId xmlns:a16="http://schemas.microsoft.com/office/drawing/2014/main" id="{0674379E-3AE0-4EF8-B6B0-1F9B24846FC1}"/>
              </a:ext>
            </a:extLst>
          </p:cNvPr>
          <p:cNvSpPr txBox="1">
            <a:spLocks/>
          </p:cNvSpPr>
          <p:nvPr/>
        </p:nvSpPr>
        <p:spPr>
          <a:xfrm>
            <a:off x="395162" y="312187"/>
            <a:ext cx="8033970" cy="54228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lvl="1">
              <a:spcBef>
                <a:spcPct val="0"/>
              </a:spcBef>
            </a:pPr>
            <a:r>
              <a:rPr lang="en-US" altLang="ja-JP" sz="2400" dirty="0">
                <a:latin typeface="+mn-ea"/>
              </a:rPr>
              <a:t>GMP</a:t>
            </a:r>
            <a:r>
              <a:rPr lang="ja-JP" altLang="en-US" sz="2400" dirty="0">
                <a:latin typeface="+mn-ea"/>
              </a:rPr>
              <a:t>適合性調査等の運用</a:t>
            </a:r>
            <a:endParaRPr lang="ja-JP" altLang="ja-JP" sz="2400" dirty="0">
              <a:latin typeface="+mn-ea"/>
            </a:endParaRPr>
          </a:p>
        </p:txBody>
      </p:sp>
      <p:grpSp>
        <p:nvGrpSpPr>
          <p:cNvPr id="26" name="グループ化 25">
            <a:extLst>
              <a:ext uri="{FF2B5EF4-FFF2-40B4-BE49-F238E27FC236}">
                <a16:creationId xmlns:a16="http://schemas.microsoft.com/office/drawing/2014/main" id="{F35D37E6-F477-4161-8B75-25FEFECB15D9}"/>
              </a:ext>
            </a:extLst>
          </p:cNvPr>
          <p:cNvGrpSpPr/>
          <p:nvPr/>
        </p:nvGrpSpPr>
        <p:grpSpPr>
          <a:xfrm>
            <a:off x="395162" y="880761"/>
            <a:ext cx="6561274" cy="543071"/>
            <a:chOff x="300920" y="517239"/>
            <a:chExt cx="6561274" cy="543071"/>
          </a:xfrm>
        </p:grpSpPr>
        <p:sp>
          <p:nvSpPr>
            <p:cNvPr id="29" name="テキスト ボックス 28">
              <a:extLst>
                <a:ext uri="{FF2B5EF4-FFF2-40B4-BE49-F238E27FC236}">
                  <a16:creationId xmlns:a16="http://schemas.microsoft.com/office/drawing/2014/main" id="{7ECBB12E-A822-4EE3-829D-5F059176D4C7}"/>
                </a:ext>
              </a:extLst>
            </p:cNvPr>
            <p:cNvSpPr txBox="1"/>
            <p:nvPr/>
          </p:nvSpPr>
          <p:spPr>
            <a:xfrm>
              <a:off x="300920" y="517239"/>
              <a:ext cx="6561274" cy="452648"/>
            </a:xfrm>
            <a:prstGeom prst="rect">
              <a:avLst/>
            </a:prstGeom>
            <a:noFill/>
          </p:spPr>
          <p:txBody>
            <a:bodyPr wrap="square" rtlCol="0">
              <a:spAutoFit/>
            </a:bodyPr>
            <a:lstStyle/>
            <a:p>
              <a:r>
                <a:rPr lang="ja-JP" altLang="en-US" sz="2800" b="1" dirty="0">
                  <a:latin typeface="+mn-ea"/>
                </a:rPr>
                <a:t>区分適合性調査申請を利用する場合</a:t>
              </a:r>
              <a:endParaRPr kumimoji="1" lang="en-US" altLang="ja-JP" sz="2800" b="1" dirty="0">
                <a:latin typeface="+mn-ea"/>
              </a:endParaRPr>
            </a:p>
          </p:txBody>
        </p:sp>
        <p:sp>
          <p:nvSpPr>
            <p:cNvPr id="32" name="正方形/長方形 31">
              <a:extLst>
                <a:ext uri="{FF2B5EF4-FFF2-40B4-BE49-F238E27FC236}">
                  <a16:creationId xmlns:a16="http://schemas.microsoft.com/office/drawing/2014/main" id="{3B649A10-AABA-4969-98F4-2AAFC76C6FCA}"/>
                </a:ext>
              </a:extLst>
            </p:cNvPr>
            <p:cNvSpPr/>
            <p:nvPr/>
          </p:nvSpPr>
          <p:spPr>
            <a:xfrm>
              <a:off x="300920" y="525628"/>
              <a:ext cx="5767447" cy="534682"/>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812372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グループ化 52">
            <a:extLst>
              <a:ext uri="{FF2B5EF4-FFF2-40B4-BE49-F238E27FC236}">
                <a16:creationId xmlns:a16="http://schemas.microsoft.com/office/drawing/2014/main" id="{901B31C3-BE9A-4EF8-8125-6008F54AFDF9}"/>
              </a:ext>
            </a:extLst>
          </p:cNvPr>
          <p:cNvGrpSpPr/>
          <p:nvPr/>
        </p:nvGrpSpPr>
        <p:grpSpPr>
          <a:xfrm>
            <a:off x="6973783" y="2599051"/>
            <a:ext cx="674916" cy="985389"/>
            <a:chOff x="7212523" y="1674485"/>
            <a:chExt cx="674916" cy="985389"/>
          </a:xfrm>
        </p:grpSpPr>
        <p:sp>
          <p:nvSpPr>
            <p:cNvPr id="54" name="テキスト ボックス 53">
              <a:extLst>
                <a:ext uri="{FF2B5EF4-FFF2-40B4-BE49-F238E27FC236}">
                  <a16:creationId xmlns:a16="http://schemas.microsoft.com/office/drawing/2014/main" id="{A176E73E-18F8-4431-94E2-CD1D4C4C8683}"/>
                </a:ext>
              </a:extLst>
            </p:cNvPr>
            <p:cNvSpPr txBox="1"/>
            <p:nvPr/>
          </p:nvSpPr>
          <p:spPr>
            <a:xfrm>
              <a:off x="7212523" y="1674485"/>
              <a:ext cx="674916" cy="373389"/>
            </a:xfrm>
            <a:prstGeom prst="rect">
              <a:avLst/>
            </a:prstGeom>
            <a:noFill/>
            <a:ln>
              <a:noFill/>
            </a:ln>
          </p:spPr>
          <p:txBody>
            <a:bodyPr wrap="square" rtlCol="0">
              <a:spAutoFit/>
            </a:bodyPr>
            <a:lstStyle/>
            <a:p>
              <a:r>
                <a:rPr kumimoji="1" lang="ja-JP" altLang="en-US" dirty="0"/>
                <a:t>省略</a:t>
              </a:r>
            </a:p>
          </p:txBody>
        </p:sp>
        <p:sp>
          <p:nvSpPr>
            <p:cNvPr id="55" name="正方形/長方形 54">
              <a:extLst>
                <a:ext uri="{FF2B5EF4-FFF2-40B4-BE49-F238E27FC236}">
                  <a16:creationId xmlns:a16="http://schemas.microsoft.com/office/drawing/2014/main" id="{91525A16-A0DE-4F9A-849F-BD23130006F0}"/>
                </a:ext>
              </a:extLst>
            </p:cNvPr>
            <p:cNvSpPr/>
            <p:nvPr/>
          </p:nvSpPr>
          <p:spPr>
            <a:xfrm>
              <a:off x="7243981" y="2047874"/>
              <a:ext cx="612000" cy="612000"/>
            </a:xfrm>
            <a:prstGeom prst="rect">
              <a:avLst/>
            </a:prstGeom>
            <a:noFill/>
            <a:ln w="38100">
              <a:solidFill>
                <a:srgbClr val="FFC00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solidFill>
                    <a:srgbClr val="FFC000"/>
                  </a:solidFill>
                </a:rPr>
                <a:t>定</a:t>
              </a:r>
            </a:p>
          </p:txBody>
        </p:sp>
      </p:grpSp>
      <p:cxnSp>
        <p:nvCxnSpPr>
          <p:cNvPr id="73" name="直線矢印コネクタ 72">
            <a:extLst>
              <a:ext uri="{FF2B5EF4-FFF2-40B4-BE49-F238E27FC236}">
                <a16:creationId xmlns:a16="http://schemas.microsoft.com/office/drawing/2014/main" id="{DDD3631A-048D-456B-81E5-5FAE899F77A7}"/>
              </a:ext>
            </a:extLst>
          </p:cNvPr>
          <p:cNvCxnSpPr>
            <a:cxnSpLocks/>
          </p:cNvCxnSpPr>
          <p:nvPr/>
        </p:nvCxnSpPr>
        <p:spPr>
          <a:xfrm flipV="1">
            <a:off x="8058150" y="3029590"/>
            <a:ext cx="0" cy="1395693"/>
          </a:xfrm>
          <a:prstGeom prst="straightConnector1">
            <a:avLst/>
          </a:prstGeom>
          <a:ln w="57150">
            <a:solidFill>
              <a:srgbClr val="FF0000"/>
            </a:solidFill>
            <a:prstDash val="sysDot"/>
            <a:tailEnd type="triangle"/>
          </a:ln>
        </p:spPr>
        <p:style>
          <a:lnRef idx="1">
            <a:schemeClr val="dk1"/>
          </a:lnRef>
          <a:fillRef idx="0">
            <a:schemeClr val="dk1"/>
          </a:fillRef>
          <a:effectRef idx="0">
            <a:schemeClr val="dk1"/>
          </a:effectRef>
          <a:fontRef idx="minor">
            <a:schemeClr val="tx1"/>
          </a:fontRef>
        </p:style>
      </p:cxnSp>
      <p:cxnSp>
        <p:nvCxnSpPr>
          <p:cNvPr id="74" name="直線矢印コネクタ 73">
            <a:extLst>
              <a:ext uri="{FF2B5EF4-FFF2-40B4-BE49-F238E27FC236}">
                <a16:creationId xmlns:a16="http://schemas.microsoft.com/office/drawing/2014/main" id="{72FF6280-ED13-4C5D-8F7B-D01CD34E88E4}"/>
              </a:ext>
            </a:extLst>
          </p:cNvPr>
          <p:cNvCxnSpPr>
            <a:cxnSpLocks/>
          </p:cNvCxnSpPr>
          <p:nvPr/>
        </p:nvCxnSpPr>
        <p:spPr>
          <a:xfrm flipV="1">
            <a:off x="7800975" y="2240667"/>
            <a:ext cx="0" cy="2184616"/>
          </a:xfrm>
          <a:prstGeom prst="straightConnector1">
            <a:avLst/>
          </a:prstGeom>
          <a:ln w="57150">
            <a:solidFill>
              <a:srgbClr val="FF0000"/>
            </a:solidFill>
            <a:prstDash val="sysDot"/>
            <a:tailEnd type="triangle"/>
          </a:ln>
        </p:spPr>
        <p:style>
          <a:lnRef idx="1">
            <a:schemeClr val="dk1"/>
          </a:lnRef>
          <a:fillRef idx="0">
            <a:schemeClr val="dk1"/>
          </a:fillRef>
          <a:effectRef idx="0">
            <a:schemeClr val="dk1"/>
          </a:effectRef>
          <a:fontRef idx="minor">
            <a:schemeClr val="tx1"/>
          </a:fontRef>
        </p:style>
      </p:cxnSp>
      <p:cxnSp>
        <p:nvCxnSpPr>
          <p:cNvPr id="71" name="直線矢印コネクタ 70">
            <a:extLst>
              <a:ext uri="{FF2B5EF4-FFF2-40B4-BE49-F238E27FC236}">
                <a16:creationId xmlns:a16="http://schemas.microsoft.com/office/drawing/2014/main" id="{F3CAE7BC-FBF9-4722-8368-37A8EF3F003C}"/>
              </a:ext>
            </a:extLst>
          </p:cNvPr>
          <p:cNvCxnSpPr>
            <a:cxnSpLocks/>
          </p:cNvCxnSpPr>
          <p:nvPr/>
        </p:nvCxnSpPr>
        <p:spPr>
          <a:xfrm flipV="1">
            <a:off x="6257925" y="3029590"/>
            <a:ext cx="0" cy="1395693"/>
          </a:xfrm>
          <a:prstGeom prst="straightConnector1">
            <a:avLst/>
          </a:prstGeom>
          <a:ln w="57150">
            <a:solidFill>
              <a:srgbClr val="FF0000"/>
            </a:solidFill>
            <a:prstDash val="sysDot"/>
            <a:tailEnd type="triangle"/>
          </a:ln>
        </p:spPr>
        <p:style>
          <a:lnRef idx="1">
            <a:schemeClr val="dk1"/>
          </a:lnRef>
          <a:fillRef idx="0">
            <a:schemeClr val="dk1"/>
          </a:fillRef>
          <a:effectRef idx="0">
            <a:schemeClr val="dk1"/>
          </a:effectRef>
          <a:fontRef idx="minor">
            <a:schemeClr val="tx1"/>
          </a:fontRef>
        </p:style>
      </p:cxnSp>
      <p:cxnSp>
        <p:nvCxnSpPr>
          <p:cNvPr id="72" name="直線矢印コネクタ 71">
            <a:extLst>
              <a:ext uri="{FF2B5EF4-FFF2-40B4-BE49-F238E27FC236}">
                <a16:creationId xmlns:a16="http://schemas.microsoft.com/office/drawing/2014/main" id="{B0BA8427-2BB2-4C5F-934F-1046984D98DC}"/>
              </a:ext>
            </a:extLst>
          </p:cNvPr>
          <p:cNvCxnSpPr>
            <a:cxnSpLocks/>
          </p:cNvCxnSpPr>
          <p:nvPr/>
        </p:nvCxnSpPr>
        <p:spPr>
          <a:xfrm flipV="1">
            <a:off x="6000750" y="2240667"/>
            <a:ext cx="0" cy="2184616"/>
          </a:xfrm>
          <a:prstGeom prst="straightConnector1">
            <a:avLst/>
          </a:prstGeom>
          <a:ln w="57150">
            <a:solidFill>
              <a:srgbClr val="FF0000"/>
            </a:solidFill>
            <a:prstDash val="sysDot"/>
            <a:tailEnd type="triangle"/>
          </a:ln>
        </p:spPr>
        <p:style>
          <a:lnRef idx="1">
            <a:schemeClr val="dk1"/>
          </a:lnRef>
          <a:fillRef idx="0">
            <a:schemeClr val="dk1"/>
          </a:fillRef>
          <a:effectRef idx="0">
            <a:schemeClr val="dk1"/>
          </a:effectRef>
          <a:fontRef idx="minor">
            <a:schemeClr val="tx1"/>
          </a:fontRef>
        </p:style>
      </p:cxnSp>
      <p:cxnSp>
        <p:nvCxnSpPr>
          <p:cNvPr id="69" name="直線矢印コネクタ 68">
            <a:extLst>
              <a:ext uri="{FF2B5EF4-FFF2-40B4-BE49-F238E27FC236}">
                <a16:creationId xmlns:a16="http://schemas.microsoft.com/office/drawing/2014/main" id="{3E163121-1AC7-472A-BAAD-AD38D5F42BCA}"/>
              </a:ext>
            </a:extLst>
          </p:cNvPr>
          <p:cNvCxnSpPr>
            <a:cxnSpLocks/>
          </p:cNvCxnSpPr>
          <p:nvPr/>
        </p:nvCxnSpPr>
        <p:spPr>
          <a:xfrm flipV="1">
            <a:off x="4457700" y="3029590"/>
            <a:ext cx="0" cy="1395693"/>
          </a:xfrm>
          <a:prstGeom prst="straightConnector1">
            <a:avLst/>
          </a:prstGeom>
          <a:ln w="57150">
            <a:solidFill>
              <a:srgbClr val="FF0000"/>
            </a:solidFill>
            <a:prstDash val="sysDot"/>
            <a:tailEnd type="triangle"/>
          </a:ln>
        </p:spPr>
        <p:style>
          <a:lnRef idx="1">
            <a:schemeClr val="dk1"/>
          </a:lnRef>
          <a:fillRef idx="0">
            <a:schemeClr val="dk1"/>
          </a:fillRef>
          <a:effectRef idx="0">
            <a:schemeClr val="dk1"/>
          </a:effectRef>
          <a:fontRef idx="minor">
            <a:schemeClr val="tx1"/>
          </a:fontRef>
        </p:style>
      </p:cxnSp>
      <p:cxnSp>
        <p:nvCxnSpPr>
          <p:cNvPr id="67" name="直線矢印コネクタ 66">
            <a:extLst>
              <a:ext uri="{FF2B5EF4-FFF2-40B4-BE49-F238E27FC236}">
                <a16:creationId xmlns:a16="http://schemas.microsoft.com/office/drawing/2014/main" id="{9389F974-7BDC-46E0-8B51-BC203C4A26CA}"/>
              </a:ext>
            </a:extLst>
          </p:cNvPr>
          <p:cNvCxnSpPr>
            <a:cxnSpLocks/>
          </p:cNvCxnSpPr>
          <p:nvPr/>
        </p:nvCxnSpPr>
        <p:spPr>
          <a:xfrm flipV="1">
            <a:off x="4200525" y="2240667"/>
            <a:ext cx="0" cy="2184616"/>
          </a:xfrm>
          <a:prstGeom prst="straightConnector1">
            <a:avLst/>
          </a:prstGeom>
          <a:ln w="57150">
            <a:solidFill>
              <a:srgbClr val="FF0000"/>
            </a:solidFill>
            <a:prstDash val="sysDot"/>
            <a:tailEnd type="triangle"/>
          </a:ln>
        </p:spPr>
        <p:style>
          <a:lnRef idx="1">
            <a:schemeClr val="dk1"/>
          </a:lnRef>
          <a:fillRef idx="0">
            <a:schemeClr val="dk1"/>
          </a:fillRef>
          <a:effectRef idx="0">
            <a:schemeClr val="dk1"/>
          </a:effectRef>
          <a:fontRef idx="minor">
            <a:schemeClr val="tx1"/>
          </a:fontRef>
        </p:style>
      </p:cxnSp>
      <p:sp>
        <p:nvSpPr>
          <p:cNvPr id="20" name="テキスト ボックス 19">
            <a:extLst>
              <a:ext uri="{FF2B5EF4-FFF2-40B4-BE49-F238E27FC236}">
                <a16:creationId xmlns:a16="http://schemas.microsoft.com/office/drawing/2014/main" id="{C5445466-16A3-4C22-A98B-447BC7DDCD0E}"/>
              </a:ext>
            </a:extLst>
          </p:cNvPr>
          <p:cNvSpPr txBox="1"/>
          <p:nvPr/>
        </p:nvSpPr>
        <p:spPr>
          <a:xfrm>
            <a:off x="180976" y="4921917"/>
            <a:ext cx="1474686" cy="461665"/>
          </a:xfrm>
          <a:prstGeom prst="rect">
            <a:avLst/>
          </a:prstGeom>
          <a:solidFill>
            <a:srgbClr val="00B0F0"/>
          </a:solidFill>
          <a:ln w="12700">
            <a:solidFill>
              <a:schemeClr val="tx1"/>
            </a:solidFill>
          </a:ln>
        </p:spPr>
        <p:txBody>
          <a:bodyPr wrap="square" rtlCol="0" anchor="ctr" anchorCtr="0">
            <a:spAutoFit/>
          </a:bodyPr>
          <a:lstStyle/>
          <a:p>
            <a:pPr algn="ctr"/>
            <a:r>
              <a:rPr kumimoji="1" lang="ja-JP" altLang="en-US" sz="2400" dirty="0"/>
              <a:t>製造所</a:t>
            </a:r>
          </a:p>
        </p:txBody>
      </p:sp>
      <p:sp>
        <p:nvSpPr>
          <p:cNvPr id="18" name="テキスト ボックス 17">
            <a:extLst>
              <a:ext uri="{FF2B5EF4-FFF2-40B4-BE49-F238E27FC236}">
                <a16:creationId xmlns:a16="http://schemas.microsoft.com/office/drawing/2014/main" id="{8D719569-7512-42D2-B010-484723D74FEC}"/>
              </a:ext>
            </a:extLst>
          </p:cNvPr>
          <p:cNvSpPr txBox="1"/>
          <p:nvPr/>
        </p:nvSpPr>
        <p:spPr>
          <a:xfrm>
            <a:off x="180976" y="1252454"/>
            <a:ext cx="1474686" cy="1200329"/>
          </a:xfrm>
          <a:prstGeom prst="rect">
            <a:avLst/>
          </a:prstGeom>
          <a:solidFill>
            <a:srgbClr val="00B050"/>
          </a:solidFill>
          <a:ln w="12700">
            <a:solidFill>
              <a:schemeClr val="tx1"/>
            </a:solidFill>
          </a:ln>
        </p:spPr>
        <p:txBody>
          <a:bodyPr wrap="square" rtlCol="0" anchor="ctr" anchorCtr="0">
            <a:spAutoFit/>
          </a:bodyPr>
          <a:lstStyle/>
          <a:p>
            <a:pPr algn="ctr"/>
            <a:r>
              <a:rPr kumimoji="1" lang="ja-JP" altLang="en-US" sz="2400" dirty="0"/>
              <a:t>製造販売</a:t>
            </a:r>
            <a:endParaRPr kumimoji="1" lang="en-US" altLang="ja-JP" sz="2400" dirty="0"/>
          </a:p>
          <a:p>
            <a:pPr algn="ctr"/>
            <a:r>
              <a:rPr kumimoji="1" lang="ja-JP" altLang="en-US" sz="2400" dirty="0"/>
              <a:t>業者</a:t>
            </a:r>
            <a:endParaRPr kumimoji="1" lang="en-US" altLang="ja-JP" sz="2400" dirty="0"/>
          </a:p>
          <a:p>
            <a:pPr algn="ctr"/>
            <a:r>
              <a:rPr lang="en-US" altLang="ja-JP" sz="2400" dirty="0"/>
              <a:t>A</a:t>
            </a:r>
            <a:r>
              <a:rPr lang="ja-JP" altLang="en-US" sz="2400" dirty="0"/>
              <a:t>社</a:t>
            </a:r>
            <a:endParaRPr kumimoji="1" lang="ja-JP" altLang="en-US" sz="2400" dirty="0"/>
          </a:p>
        </p:txBody>
      </p:sp>
      <p:sp>
        <p:nvSpPr>
          <p:cNvPr id="25" name="テキスト ボックス 24">
            <a:extLst>
              <a:ext uri="{FF2B5EF4-FFF2-40B4-BE49-F238E27FC236}">
                <a16:creationId xmlns:a16="http://schemas.microsoft.com/office/drawing/2014/main" id="{E9FD843F-ED81-4613-8A29-21735D5CE8AD}"/>
              </a:ext>
            </a:extLst>
          </p:cNvPr>
          <p:cNvSpPr txBox="1"/>
          <p:nvPr/>
        </p:nvSpPr>
        <p:spPr>
          <a:xfrm>
            <a:off x="860587" y="6141207"/>
            <a:ext cx="5795579" cy="400110"/>
          </a:xfrm>
          <a:prstGeom prst="rect">
            <a:avLst/>
          </a:prstGeom>
          <a:solidFill>
            <a:srgbClr val="FFCCFF"/>
          </a:solidFill>
        </p:spPr>
        <p:txBody>
          <a:bodyPr wrap="square" rtlCol="0">
            <a:spAutoFit/>
          </a:bodyPr>
          <a:lstStyle/>
          <a:p>
            <a:r>
              <a:rPr kumimoji="1" lang="ja-JP" altLang="en-US" sz="2000" u="sng" dirty="0"/>
              <a:t>長所：製造業者が調査時期を選択、調査頻度の減少</a:t>
            </a:r>
          </a:p>
        </p:txBody>
      </p:sp>
      <p:sp>
        <p:nvSpPr>
          <p:cNvPr id="26" name="テキスト ボックス 25">
            <a:extLst>
              <a:ext uri="{FF2B5EF4-FFF2-40B4-BE49-F238E27FC236}">
                <a16:creationId xmlns:a16="http://schemas.microsoft.com/office/drawing/2014/main" id="{5ABC3E39-B49D-4DE0-8163-F4AC3E47A224}"/>
              </a:ext>
            </a:extLst>
          </p:cNvPr>
          <p:cNvSpPr txBox="1"/>
          <p:nvPr/>
        </p:nvSpPr>
        <p:spPr>
          <a:xfrm>
            <a:off x="180976" y="2615406"/>
            <a:ext cx="1474686" cy="1200329"/>
          </a:xfrm>
          <a:prstGeom prst="rect">
            <a:avLst/>
          </a:prstGeom>
          <a:solidFill>
            <a:srgbClr val="FFFF00"/>
          </a:solidFill>
          <a:ln w="12700">
            <a:solidFill>
              <a:schemeClr val="tx1"/>
            </a:solidFill>
          </a:ln>
        </p:spPr>
        <p:txBody>
          <a:bodyPr wrap="square" rtlCol="0" anchor="ctr" anchorCtr="0">
            <a:spAutoFit/>
          </a:bodyPr>
          <a:lstStyle/>
          <a:p>
            <a:pPr algn="ctr"/>
            <a:r>
              <a:rPr kumimoji="1" lang="ja-JP" altLang="en-US" sz="2400" dirty="0"/>
              <a:t>製造販売</a:t>
            </a:r>
            <a:endParaRPr kumimoji="1" lang="en-US" altLang="ja-JP" sz="2400" dirty="0"/>
          </a:p>
          <a:p>
            <a:pPr algn="ctr"/>
            <a:r>
              <a:rPr kumimoji="1" lang="ja-JP" altLang="en-US" sz="2400" dirty="0"/>
              <a:t>業者</a:t>
            </a:r>
            <a:endParaRPr kumimoji="1" lang="en-US" altLang="ja-JP" sz="2400" dirty="0"/>
          </a:p>
          <a:p>
            <a:pPr algn="ctr"/>
            <a:r>
              <a:rPr lang="en-US" altLang="ja-JP" sz="2400" dirty="0"/>
              <a:t>B</a:t>
            </a:r>
            <a:r>
              <a:rPr lang="ja-JP" altLang="en-US" sz="2400" dirty="0"/>
              <a:t>社</a:t>
            </a:r>
            <a:endParaRPr kumimoji="1" lang="ja-JP" altLang="en-US" sz="2400" dirty="0"/>
          </a:p>
        </p:txBody>
      </p:sp>
      <p:grpSp>
        <p:nvGrpSpPr>
          <p:cNvPr id="14" name="グループ化 13">
            <a:extLst>
              <a:ext uri="{FF2B5EF4-FFF2-40B4-BE49-F238E27FC236}">
                <a16:creationId xmlns:a16="http://schemas.microsoft.com/office/drawing/2014/main" id="{5E8F3704-63B9-4E6B-9C7C-E07A72C5DAF6}"/>
              </a:ext>
            </a:extLst>
          </p:cNvPr>
          <p:cNvGrpSpPr/>
          <p:nvPr/>
        </p:nvGrpSpPr>
        <p:grpSpPr>
          <a:xfrm>
            <a:off x="1859374" y="1276717"/>
            <a:ext cx="1258740" cy="1151803"/>
            <a:chOff x="2183224" y="1475169"/>
            <a:chExt cx="1258740" cy="1151803"/>
          </a:xfrm>
        </p:grpSpPr>
        <p:sp>
          <p:nvSpPr>
            <p:cNvPr id="30" name="テキスト ボックス 29">
              <a:extLst>
                <a:ext uri="{FF2B5EF4-FFF2-40B4-BE49-F238E27FC236}">
                  <a16:creationId xmlns:a16="http://schemas.microsoft.com/office/drawing/2014/main" id="{822BDE4C-F9D9-49CC-8B82-91E60EC5341C}"/>
                </a:ext>
              </a:extLst>
            </p:cNvPr>
            <p:cNvSpPr txBox="1"/>
            <p:nvPr/>
          </p:nvSpPr>
          <p:spPr>
            <a:xfrm>
              <a:off x="2183224" y="1475169"/>
              <a:ext cx="1258740" cy="523220"/>
            </a:xfrm>
            <a:prstGeom prst="rect">
              <a:avLst/>
            </a:prstGeom>
            <a:noFill/>
            <a:ln>
              <a:noFill/>
            </a:ln>
          </p:spPr>
          <p:txBody>
            <a:bodyPr wrap="square" rtlCol="0">
              <a:spAutoFit/>
            </a:bodyPr>
            <a:lstStyle/>
            <a:p>
              <a:r>
                <a:rPr kumimoji="1" lang="ja-JP" altLang="en-US" sz="1400" b="1" dirty="0"/>
                <a:t>承認時適合性</a:t>
              </a:r>
              <a:endParaRPr kumimoji="1" lang="en-US" altLang="ja-JP" sz="1400" b="1" dirty="0"/>
            </a:p>
            <a:p>
              <a:r>
                <a:rPr lang="ja-JP" altLang="en-US" sz="1400" b="1" dirty="0"/>
                <a:t>　 調査申請</a:t>
              </a:r>
              <a:endParaRPr kumimoji="1" lang="ja-JP" altLang="en-US" sz="1400" b="1" dirty="0"/>
            </a:p>
          </p:txBody>
        </p:sp>
        <p:sp>
          <p:nvSpPr>
            <p:cNvPr id="2" name="楕円 1">
              <a:extLst>
                <a:ext uri="{FF2B5EF4-FFF2-40B4-BE49-F238E27FC236}">
                  <a16:creationId xmlns:a16="http://schemas.microsoft.com/office/drawing/2014/main" id="{55977443-3906-46EE-9534-063EEAB2DA7E}"/>
                </a:ext>
              </a:extLst>
            </p:cNvPr>
            <p:cNvSpPr/>
            <p:nvPr/>
          </p:nvSpPr>
          <p:spPr>
            <a:xfrm>
              <a:off x="2506594" y="2014972"/>
              <a:ext cx="612000" cy="612000"/>
            </a:xfrm>
            <a:prstGeom prst="ellipse">
              <a:avLst/>
            </a:prstGeom>
            <a:noFill/>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solidFill>
                    <a:srgbClr val="00B050"/>
                  </a:solidFill>
                </a:rPr>
                <a:t>新</a:t>
              </a:r>
            </a:p>
          </p:txBody>
        </p:sp>
      </p:grpSp>
      <p:grpSp>
        <p:nvGrpSpPr>
          <p:cNvPr id="7" name="グループ化 6">
            <a:extLst>
              <a:ext uri="{FF2B5EF4-FFF2-40B4-BE49-F238E27FC236}">
                <a16:creationId xmlns:a16="http://schemas.microsoft.com/office/drawing/2014/main" id="{DEE11E3F-D72B-476E-9630-4CEA04D455B3}"/>
              </a:ext>
            </a:extLst>
          </p:cNvPr>
          <p:cNvGrpSpPr/>
          <p:nvPr/>
        </p:nvGrpSpPr>
        <p:grpSpPr>
          <a:xfrm>
            <a:off x="4364503" y="1427036"/>
            <a:ext cx="674916" cy="985389"/>
            <a:chOff x="4685618" y="1674485"/>
            <a:chExt cx="674916" cy="985389"/>
          </a:xfrm>
        </p:grpSpPr>
        <p:sp>
          <p:nvSpPr>
            <p:cNvPr id="32" name="テキスト ボックス 31">
              <a:extLst>
                <a:ext uri="{FF2B5EF4-FFF2-40B4-BE49-F238E27FC236}">
                  <a16:creationId xmlns:a16="http://schemas.microsoft.com/office/drawing/2014/main" id="{2888299E-77C7-49AD-A4FD-63D8AA68A285}"/>
                </a:ext>
              </a:extLst>
            </p:cNvPr>
            <p:cNvSpPr txBox="1"/>
            <p:nvPr/>
          </p:nvSpPr>
          <p:spPr>
            <a:xfrm>
              <a:off x="4685618" y="1674485"/>
              <a:ext cx="674916" cy="373389"/>
            </a:xfrm>
            <a:prstGeom prst="rect">
              <a:avLst/>
            </a:prstGeom>
            <a:noFill/>
            <a:ln>
              <a:noFill/>
            </a:ln>
          </p:spPr>
          <p:txBody>
            <a:bodyPr wrap="square" rtlCol="0">
              <a:spAutoFit/>
            </a:bodyPr>
            <a:lstStyle/>
            <a:p>
              <a:r>
                <a:rPr kumimoji="1" lang="ja-JP" altLang="en-US" dirty="0"/>
                <a:t>省略</a:t>
              </a:r>
            </a:p>
          </p:txBody>
        </p:sp>
        <p:sp>
          <p:nvSpPr>
            <p:cNvPr id="3" name="正方形/長方形 2">
              <a:extLst>
                <a:ext uri="{FF2B5EF4-FFF2-40B4-BE49-F238E27FC236}">
                  <a16:creationId xmlns:a16="http://schemas.microsoft.com/office/drawing/2014/main" id="{1DBAB556-D8E2-4194-AE44-1CB126C9CFB0}"/>
                </a:ext>
              </a:extLst>
            </p:cNvPr>
            <p:cNvSpPr/>
            <p:nvPr/>
          </p:nvSpPr>
          <p:spPr>
            <a:xfrm>
              <a:off x="4717076" y="2047874"/>
              <a:ext cx="612000" cy="612000"/>
            </a:xfrm>
            <a:prstGeom prst="rect">
              <a:avLst/>
            </a:prstGeom>
            <a:noFill/>
            <a:ln w="38100">
              <a:solidFill>
                <a:srgbClr val="00B05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solidFill>
                    <a:srgbClr val="00B050"/>
                  </a:solidFill>
                </a:rPr>
                <a:t>定</a:t>
              </a:r>
            </a:p>
          </p:txBody>
        </p:sp>
      </p:grpSp>
      <p:grpSp>
        <p:nvGrpSpPr>
          <p:cNvPr id="8" name="グループ化 7">
            <a:extLst>
              <a:ext uri="{FF2B5EF4-FFF2-40B4-BE49-F238E27FC236}">
                <a16:creationId xmlns:a16="http://schemas.microsoft.com/office/drawing/2014/main" id="{B7B9DCEF-E7F4-47C6-81AF-8D2912EE92D4}"/>
              </a:ext>
            </a:extLst>
          </p:cNvPr>
          <p:cNvGrpSpPr/>
          <p:nvPr/>
        </p:nvGrpSpPr>
        <p:grpSpPr>
          <a:xfrm>
            <a:off x="6529458" y="1427036"/>
            <a:ext cx="674916" cy="985389"/>
            <a:chOff x="7212523" y="1674485"/>
            <a:chExt cx="674916" cy="985389"/>
          </a:xfrm>
        </p:grpSpPr>
        <p:sp>
          <p:nvSpPr>
            <p:cNvPr id="33" name="テキスト ボックス 32">
              <a:extLst>
                <a:ext uri="{FF2B5EF4-FFF2-40B4-BE49-F238E27FC236}">
                  <a16:creationId xmlns:a16="http://schemas.microsoft.com/office/drawing/2014/main" id="{F886BCBA-94BE-451F-BCC9-E1DD9A552270}"/>
                </a:ext>
              </a:extLst>
            </p:cNvPr>
            <p:cNvSpPr txBox="1"/>
            <p:nvPr/>
          </p:nvSpPr>
          <p:spPr>
            <a:xfrm>
              <a:off x="7212523" y="1674485"/>
              <a:ext cx="674916" cy="373389"/>
            </a:xfrm>
            <a:prstGeom prst="rect">
              <a:avLst/>
            </a:prstGeom>
            <a:noFill/>
            <a:ln>
              <a:noFill/>
            </a:ln>
          </p:spPr>
          <p:txBody>
            <a:bodyPr wrap="square" rtlCol="0">
              <a:spAutoFit/>
            </a:bodyPr>
            <a:lstStyle/>
            <a:p>
              <a:r>
                <a:rPr kumimoji="1" lang="ja-JP" altLang="en-US" dirty="0"/>
                <a:t>省略</a:t>
              </a:r>
            </a:p>
          </p:txBody>
        </p:sp>
        <p:sp>
          <p:nvSpPr>
            <p:cNvPr id="42" name="正方形/長方形 41">
              <a:extLst>
                <a:ext uri="{FF2B5EF4-FFF2-40B4-BE49-F238E27FC236}">
                  <a16:creationId xmlns:a16="http://schemas.microsoft.com/office/drawing/2014/main" id="{942D6314-A3DD-4683-96FC-EE3B82E18055}"/>
                </a:ext>
              </a:extLst>
            </p:cNvPr>
            <p:cNvSpPr/>
            <p:nvPr/>
          </p:nvSpPr>
          <p:spPr>
            <a:xfrm>
              <a:off x="7243981" y="2047874"/>
              <a:ext cx="612000" cy="612000"/>
            </a:xfrm>
            <a:prstGeom prst="rect">
              <a:avLst/>
            </a:prstGeom>
            <a:noFill/>
            <a:ln w="38100">
              <a:solidFill>
                <a:srgbClr val="00B05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solidFill>
                    <a:srgbClr val="00B050"/>
                  </a:solidFill>
                </a:rPr>
                <a:t>定</a:t>
              </a:r>
            </a:p>
          </p:txBody>
        </p:sp>
      </p:grpSp>
      <p:cxnSp>
        <p:nvCxnSpPr>
          <p:cNvPr id="5" name="直線コネクタ 4">
            <a:extLst>
              <a:ext uri="{FF2B5EF4-FFF2-40B4-BE49-F238E27FC236}">
                <a16:creationId xmlns:a16="http://schemas.microsoft.com/office/drawing/2014/main" id="{29882D25-99F3-4E30-8E2C-D2B74F0A7ABD}"/>
              </a:ext>
            </a:extLst>
          </p:cNvPr>
          <p:cNvCxnSpPr>
            <a:cxnSpLocks/>
          </p:cNvCxnSpPr>
          <p:nvPr/>
        </p:nvCxnSpPr>
        <p:spPr>
          <a:xfrm>
            <a:off x="152400" y="4216018"/>
            <a:ext cx="8896349" cy="0"/>
          </a:xfrm>
          <a:prstGeom prst="line">
            <a:avLst/>
          </a:prstGeom>
          <a:ln w="41275">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16482D95-F871-4A1A-96E1-50C231FC3AE0}"/>
              </a:ext>
            </a:extLst>
          </p:cNvPr>
          <p:cNvGrpSpPr/>
          <p:nvPr/>
        </p:nvGrpSpPr>
        <p:grpSpPr>
          <a:xfrm>
            <a:off x="2631104" y="2602840"/>
            <a:ext cx="1272698" cy="1130211"/>
            <a:chOff x="3145454" y="2610792"/>
            <a:chExt cx="1272698" cy="1130211"/>
          </a:xfrm>
        </p:grpSpPr>
        <p:sp>
          <p:nvSpPr>
            <p:cNvPr id="48" name="テキスト ボックス 47">
              <a:extLst>
                <a:ext uri="{FF2B5EF4-FFF2-40B4-BE49-F238E27FC236}">
                  <a16:creationId xmlns:a16="http://schemas.microsoft.com/office/drawing/2014/main" id="{D29FBEA8-11D7-44E6-A958-00CF5DFBC236}"/>
                </a:ext>
              </a:extLst>
            </p:cNvPr>
            <p:cNvSpPr txBox="1"/>
            <p:nvPr/>
          </p:nvSpPr>
          <p:spPr>
            <a:xfrm>
              <a:off x="3145454" y="2610792"/>
              <a:ext cx="1272698" cy="523220"/>
            </a:xfrm>
            <a:prstGeom prst="rect">
              <a:avLst/>
            </a:prstGeom>
            <a:noFill/>
            <a:ln>
              <a:noFill/>
            </a:ln>
          </p:spPr>
          <p:txBody>
            <a:bodyPr wrap="square" rtlCol="0">
              <a:spAutoFit/>
            </a:bodyPr>
            <a:lstStyle/>
            <a:p>
              <a:r>
                <a:rPr kumimoji="1" lang="ja-JP" altLang="en-US" sz="1400" b="1" dirty="0"/>
                <a:t>承認時適合性</a:t>
              </a:r>
              <a:endParaRPr kumimoji="1" lang="en-US" altLang="ja-JP" sz="1400" b="1" dirty="0"/>
            </a:p>
            <a:p>
              <a:r>
                <a:rPr lang="ja-JP" altLang="en-US" sz="1400" b="1" dirty="0"/>
                <a:t>　 調査申請</a:t>
              </a:r>
              <a:endParaRPr kumimoji="1" lang="ja-JP" altLang="en-US" sz="1400" b="1" dirty="0"/>
            </a:p>
          </p:txBody>
        </p:sp>
        <p:sp>
          <p:nvSpPr>
            <p:cNvPr id="49" name="楕円 48">
              <a:extLst>
                <a:ext uri="{FF2B5EF4-FFF2-40B4-BE49-F238E27FC236}">
                  <a16:creationId xmlns:a16="http://schemas.microsoft.com/office/drawing/2014/main" id="{7692E17F-AD15-4389-B4C3-72914626D59B}"/>
                </a:ext>
              </a:extLst>
            </p:cNvPr>
            <p:cNvSpPr/>
            <p:nvPr/>
          </p:nvSpPr>
          <p:spPr>
            <a:xfrm>
              <a:off x="3475803" y="3129003"/>
              <a:ext cx="612000" cy="612000"/>
            </a:xfrm>
            <a:prstGeom prst="ellipse">
              <a:avLst/>
            </a:prstGeom>
            <a:noFill/>
            <a:ln w="38100">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solidFill>
                    <a:srgbClr val="FFC000"/>
                  </a:solidFill>
                </a:rPr>
                <a:t>新</a:t>
              </a:r>
            </a:p>
          </p:txBody>
        </p:sp>
      </p:grpSp>
      <p:grpSp>
        <p:nvGrpSpPr>
          <p:cNvPr id="50" name="グループ化 49">
            <a:extLst>
              <a:ext uri="{FF2B5EF4-FFF2-40B4-BE49-F238E27FC236}">
                <a16:creationId xmlns:a16="http://schemas.microsoft.com/office/drawing/2014/main" id="{6C071F18-E57D-4B75-9579-68D90D3C67DD}"/>
              </a:ext>
            </a:extLst>
          </p:cNvPr>
          <p:cNvGrpSpPr/>
          <p:nvPr/>
        </p:nvGrpSpPr>
        <p:grpSpPr>
          <a:xfrm>
            <a:off x="5040313" y="2599051"/>
            <a:ext cx="674916" cy="985389"/>
            <a:chOff x="4685618" y="1674485"/>
            <a:chExt cx="674916" cy="985389"/>
          </a:xfrm>
        </p:grpSpPr>
        <p:sp>
          <p:nvSpPr>
            <p:cNvPr id="51" name="テキスト ボックス 50">
              <a:extLst>
                <a:ext uri="{FF2B5EF4-FFF2-40B4-BE49-F238E27FC236}">
                  <a16:creationId xmlns:a16="http://schemas.microsoft.com/office/drawing/2014/main" id="{2DA6C2CF-901B-4543-BDF5-D88F00EAC982}"/>
                </a:ext>
              </a:extLst>
            </p:cNvPr>
            <p:cNvSpPr txBox="1"/>
            <p:nvPr/>
          </p:nvSpPr>
          <p:spPr>
            <a:xfrm>
              <a:off x="4685618" y="1674485"/>
              <a:ext cx="674916" cy="373389"/>
            </a:xfrm>
            <a:prstGeom prst="rect">
              <a:avLst/>
            </a:prstGeom>
            <a:noFill/>
            <a:ln>
              <a:noFill/>
            </a:ln>
          </p:spPr>
          <p:txBody>
            <a:bodyPr wrap="square" rtlCol="0">
              <a:spAutoFit/>
            </a:bodyPr>
            <a:lstStyle/>
            <a:p>
              <a:r>
                <a:rPr kumimoji="1" lang="ja-JP" altLang="en-US" dirty="0"/>
                <a:t>省略</a:t>
              </a:r>
            </a:p>
          </p:txBody>
        </p:sp>
        <p:sp>
          <p:nvSpPr>
            <p:cNvPr id="52" name="正方形/長方形 51">
              <a:extLst>
                <a:ext uri="{FF2B5EF4-FFF2-40B4-BE49-F238E27FC236}">
                  <a16:creationId xmlns:a16="http://schemas.microsoft.com/office/drawing/2014/main" id="{6CB70DE8-AE20-4234-B283-9BCBBBED4BED}"/>
                </a:ext>
              </a:extLst>
            </p:cNvPr>
            <p:cNvSpPr/>
            <p:nvPr/>
          </p:nvSpPr>
          <p:spPr>
            <a:xfrm>
              <a:off x="4717076" y="2047874"/>
              <a:ext cx="612000" cy="612000"/>
            </a:xfrm>
            <a:prstGeom prst="rect">
              <a:avLst/>
            </a:prstGeom>
            <a:noFill/>
            <a:ln w="38100">
              <a:solidFill>
                <a:srgbClr val="FFC00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solidFill>
                    <a:srgbClr val="FFC000"/>
                  </a:solidFill>
                </a:rPr>
                <a:t>定</a:t>
              </a:r>
            </a:p>
          </p:txBody>
        </p:sp>
      </p:grpSp>
      <p:sp>
        <p:nvSpPr>
          <p:cNvPr id="15" name="正方形/長方形 14">
            <a:extLst>
              <a:ext uri="{FF2B5EF4-FFF2-40B4-BE49-F238E27FC236}">
                <a16:creationId xmlns:a16="http://schemas.microsoft.com/office/drawing/2014/main" id="{6CAB5431-FAFA-42A0-9069-BDB945944AF5}"/>
              </a:ext>
            </a:extLst>
          </p:cNvPr>
          <p:cNvSpPr/>
          <p:nvPr/>
        </p:nvSpPr>
        <p:spPr>
          <a:xfrm>
            <a:off x="1780490" y="1257451"/>
            <a:ext cx="7278715" cy="1237164"/>
          </a:xfrm>
          <a:prstGeom prst="rect">
            <a:avLst/>
          </a:prstGeom>
          <a:noFill/>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BCE1066C-E0F1-41A8-9648-3C296F30E625}"/>
              </a:ext>
            </a:extLst>
          </p:cNvPr>
          <p:cNvSpPr txBox="1"/>
          <p:nvPr/>
        </p:nvSpPr>
        <p:spPr>
          <a:xfrm>
            <a:off x="4598091" y="1081248"/>
            <a:ext cx="4434629" cy="400110"/>
          </a:xfrm>
          <a:prstGeom prst="rect">
            <a:avLst/>
          </a:prstGeom>
          <a:solidFill>
            <a:srgbClr val="FFCCFF"/>
          </a:solidFill>
        </p:spPr>
        <p:txBody>
          <a:bodyPr wrap="square" rtlCol="0">
            <a:spAutoFit/>
          </a:bodyPr>
          <a:lstStyle/>
          <a:p>
            <a:r>
              <a:rPr kumimoji="1" lang="ja-JP" altLang="en-US" sz="2000" u="sng" dirty="0"/>
              <a:t>長所：定期的適合性調査申請の省略可</a:t>
            </a:r>
            <a:endParaRPr kumimoji="1" lang="en-US" altLang="ja-JP" sz="2000" u="sng" dirty="0"/>
          </a:p>
        </p:txBody>
      </p:sp>
      <p:sp>
        <p:nvSpPr>
          <p:cNvPr id="56" name="正方形/長方形 55">
            <a:extLst>
              <a:ext uri="{FF2B5EF4-FFF2-40B4-BE49-F238E27FC236}">
                <a16:creationId xmlns:a16="http://schemas.microsoft.com/office/drawing/2014/main" id="{0BB0CC0D-F11F-4B33-9662-CECED3FFC722}"/>
              </a:ext>
            </a:extLst>
          </p:cNvPr>
          <p:cNvSpPr/>
          <p:nvPr/>
        </p:nvSpPr>
        <p:spPr>
          <a:xfrm>
            <a:off x="1780489" y="2618823"/>
            <a:ext cx="7268259" cy="1236286"/>
          </a:xfrm>
          <a:prstGeom prst="rect">
            <a:avLst/>
          </a:prstGeom>
          <a:noFill/>
          <a:ln w="38100">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50D1F5FE-10F5-4384-B0F2-5E5CADF68067}"/>
              </a:ext>
            </a:extLst>
          </p:cNvPr>
          <p:cNvSpPr/>
          <p:nvPr/>
        </p:nvSpPr>
        <p:spPr>
          <a:xfrm>
            <a:off x="5743847" y="3309014"/>
            <a:ext cx="803111" cy="803186"/>
          </a:xfrm>
          <a:prstGeom prst="rect">
            <a:avLst/>
          </a:prstGeom>
          <a:solidFill>
            <a:schemeClr val="bg1"/>
          </a:solidFill>
          <a:ln w="38100">
            <a:solidFill>
              <a:srgbClr val="FF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a:solidFill>
                  <a:srgbClr val="FF0000"/>
                </a:solidFill>
              </a:rPr>
              <a:t>基準確認証</a:t>
            </a:r>
            <a:r>
              <a:rPr kumimoji="1" lang="en-US" altLang="ja-JP" sz="1600" dirty="0">
                <a:solidFill>
                  <a:srgbClr val="FF0000"/>
                </a:solidFill>
              </a:rPr>
              <a:t>(</a:t>
            </a:r>
            <a:r>
              <a:rPr kumimoji="1" lang="ja-JP" altLang="en-US" sz="1600" dirty="0">
                <a:solidFill>
                  <a:srgbClr val="FF0000"/>
                </a:solidFill>
              </a:rPr>
              <a:t>写</a:t>
            </a:r>
            <a:r>
              <a:rPr kumimoji="1" lang="en-US" altLang="ja-JP" sz="1600" dirty="0">
                <a:solidFill>
                  <a:srgbClr val="FF0000"/>
                </a:solidFill>
              </a:rPr>
              <a:t>)</a:t>
            </a:r>
            <a:endParaRPr kumimoji="1" lang="ja-JP" altLang="en-US" sz="1600" dirty="0">
              <a:solidFill>
                <a:srgbClr val="FF0000"/>
              </a:solidFill>
            </a:endParaRPr>
          </a:p>
        </p:txBody>
      </p:sp>
      <p:sp>
        <p:nvSpPr>
          <p:cNvPr id="45" name="正方形/長方形 44">
            <a:extLst>
              <a:ext uri="{FF2B5EF4-FFF2-40B4-BE49-F238E27FC236}">
                <a16:creationId xmlns:a16="http://schemas.microsoft.com/office/drawing/2014/main" id="{25FB05B4-E560-4271-956B-678B8A9CFFF1}"/>
              </a:ext>
            </a:extLst>
          </p:cNvPr>
          <p:cNvSpPr/>
          <p:nvPr/>
        </p:nvSpPr>
        <p:spPr>
          <a:xfrm>
            <a:off x="3933360" y="3309014"/>
            <a:ext cx="803111" cy="803186"/>
          </a:xfrm>
          <a:prstGeom prst="rect">
            <a:avLst/>
          </a:prstGeom>
          <a:solidFill>
            <a:schemeClr val="bg1"/>
          </a:solidFill>
          <a:ln w="38100">
            <a:solidFill>
              <a:srgbClr val="FF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a:solidFill>
                  <a:srgbClr val="FF0000"/>
                </a:solidFill>
              </a:rPr>
              <a:t>基準確認証</a:t>
            </a:r>
            <a:r>
              <a:rPr kumimoji="1" lang="en-US" altLang="ja-JP" sz="1600" dirty="0">
                <a:solidFill>
                  <a:srgbClr val="FF0000"/>
                </a:solidFill>
              </a:rPr>
              <a:t>(</a:t>
            </a:r>
            <a:r>
              <a:rPr kumimoji="1" lang="ja-JP" altLang="en-US" sz="1600" dirty="0">
                <a:solidFill>
                  <a:srgbClr val="FF0000"/>
                </a:solidFill>
              </a:rPr>
              <a:t>写</a:t>
            </a:r>
            <a:r>
              <a:rPr kumimoji="1" lang="en-US" altLang="ja-JP" sz="1600" dirty="0">
                <a:solidFill>
                  <a:srgbClr val="FF0000"/>
                </a:solidFill>
              </a:rPr>
              <a:t>)</a:t>
            </a:r>
            <a:endParaRPr kumimoji="1" lang="ja-JP" altLang="en-US" sz="1600" dirty="0">
              <a:solidFill>
                <a:srgbClr val="FF0000"/>
              </a:solidFill>
            </a:endParaRPr>
          </a:p>
        </p:txBody>
      </p:sp>
      <p:sp>
        <p:nvSpPr>
          <p:cNvPr id="46" name="正方形/長方形 45">
            <a:extLst>
              <a:ext uri="{FF2B5EF4-FFF2-40B4-BE49-F238E27FC236}">
                <a16:creationId xmlns:a16="http://schemas.microsoft.com/office/drawing/2014/main" id="{304EC136-00F4-4C67-A489-E62A12503128}"/>
              </a:ext>
            </a:extLst>
          </p:cNvPr>
          <p:cNvSpPr/>
          <p:nvPr/>
        </p:nvSpPr>
        <p:spPr>
          <a:xfrm>
            <a:off x="7509594" y="3309014"/>
            <a:ext cx="803111" cy="803186"/>
          </a:xfrm>
          <a:prstGeom prst="rect">
            <a:avLst/>
          </a:prstGeom>
          <a:solidFill>
            <a:schemeClr val="bg1"/>
          </a:solidFill>
          <a:ln w="38100">
            <a:solidFill>
              <a:srgbClr val="FF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a:solidFill>
                  <a:srgbClr val="FF0000"/>
                </a:solidFill>
              </a:rPr>
              <a:t>基準確認証</a:t>
            </a:r>
            <a:r>
              <a:rPr kumimoji="1" lang="en-US" altLang="ja-JP" sz="1600" dirty="0">
                <a:solidFill>
                  <a:srgbClr val="FF0000"/>
                </a:solidFill>
              </a:rPr>
              <a:t>(</a:t>
            </a:r>
            <a:r>
              <a:rPr kumimoji="1" lang="ja-JP" altLang="en-US" sz="1600" dirty="0">
                <a:solidFill>
                  <a:srgbClr val="FF0000"/>
                </a:solidFill>
              </a:rPr>
              <a:t>写</a:t>
            </a:r>
            <a:r>
              <a:rPr kumimoji="1" lang="en-US" altLang="ja-JP" sz="1600" dirty="0">
                <a:solidFill>
                  <a:srgbClr val="FF0000"/>
                </a:solidFill>
              </a:rPr>
              <a:t>)</a:t>
            </a:r>
            <a:endParaRPr kumimoji="1" lang="ja-JP" altLang="en-US" sz="1600" dirty="0">
              <a:solidFill>
                <a:srgbClr val="FF0000"/>
              </a:solidFill>
            </a:endParaRPr>
          </a:p>
        </p:txBody>
      </p:sp>
      <p:sp>
        <p:nvSpPr>
          <p:cNvPr id="57" name="正方形/長方形 56">
            <a:extLst>
              <a:ext uri="{FF2B5EF4-FFF2-40B4-BE49-F238E27FC236}">
                <a16:creationId xmlns:a16="http://schemas.microsoft.com/office/drawing/2014/main" id="{45232AF4-0AA2-431C-9193-D1B59190EB5A}"/>
              </a:ext>
            </a:extLst>
          </p:cNvPr>
          <p:cNvSpPr/>
          <p:nvPr/>
        </p:nvSpPr>
        <p:spPr>
          <a:xfrm>
            <a:off x="1780489" y="4325027"/>
            <a:ext cx="7268259" cy="1812770"/>
          </a:xfrm>
          <a:prstGeom prst="rect">
            <a:avLst/>
          </a:prstGeom>
          <a:noFill/>
          <a:ln w="38100">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B9074147-F912-4F0A-BD51-9CEDF7CBD7C9}"/>
              </a:ext>
            </a:extLst>
          </p:cNvPr>
          <p:cNvSpPr/>
          <p:nvPr/>
        </p:nvSpPr>
        <p:spPr>
          <a:xfrm>
            <a:off x="3794276" y="4425283"/>
            <a:ext cx="1118537" cy="617705"/>
          </a:xfrm>
          <a:prstGeom prst="rect">
            <a:avLst/>
          </a:prstGeom>
          <a:solidFill>
            <a:schemeClr val="bg1"/>
          </a:solidFill>
          <a:ln w="38100">
            <a:solidFill>
              <a:srgbClr val="FF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rgbClr val="FF0000"/>
                </a:solidFill>
              </a:rPr>
              <a:t>区分適合性調査</a:t>
            </a:r>
          </a:p>
        </p:txBody>
      </p:sp>
      <p:sp>
        <p:nvSpPr>
          <p:cNvPr id="59" name="正方形/長方形 58">
            <a:extLst>
              <a:ext uri="{FF2B5EF4-FFF2-40B4-BE49-F238E27FC236}">
                <a16:creationId xmlns:a16="http://schemas.microsoft.com/office/drawing/2014/main" id="{35D00B0A-681E-4F74-A9F9-8D39C434D863}"/>
              </a:ext>
            </a:extLst>
          </p:cNvPr>
          <p:cNvSpPr/>
          <p:nvPr/>
        </p:nvSpPr>
        <p:spPr>
          <a:xfrm>
            <a:off x="5602217" y="4425283"/>
            <a:ext cx="1118537" cy="617705"/>
          </a:xfrm>
          <a:prstGeom prst="rect">
            <a:avLst/>
          </a:prstGeom>
          <a:solidFill>
            <a:schemeClr val="bg1"/>
          </a:solidFill>
          <a:ln w="38100">
            <a:solidFill>
              <a:srgbClr val="FF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rgbClr val="FF0000"/>
                </a:solidFill>
              </a:rPr>
              <a:t>区分適合性調査</a:t>
            </a:r>
          </a:p>
        </p:txBody>
      </p:sp>
      <p:sp>
        <p:nvSpPr>
          <p:cNvPr id="60" name="正方形/長方形 59">
            <a:extLst>
              <a:ext uri="{FF2B5EF4-FFF2-40B4-BE49-F238E27FC236}">
                <a16:creationId xmlns:a16="http://schemas.microsoft.com/office/drawing/2014/main" id="{69C7EFA8-A30D-4FCB-9A82-F902F19C0BE1}"/>
              </a:ext>
            </a:extLst>
          </p:cNvPr>
          <p:cNvSpPr/>
          <p:nvPr/>
        </p:nvSpPr>
        <p:spPr>
          <a:xfrm>
            <a:off x="7395713" y="4425283"/>
            <a:ext cx="1118537" cy="617705"/>
          </a:xfrm>
          <a:prstGeom prst="rect">
            <a:avLst/>
          </a:prstGeom>
          <a:solidFill>
            <a:schemeClr val="bg1"/>
          </a:solidFill>
          <a:ln w="38100">
            <a:solidFill>
              <a:srgbClr val="FF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rgbClr val="FF0000"/>
                </a:solidFill>
              </a:rPr>
              <a:t>区分適合性調査</a:t>
            </a:r>
          </a:p>
        </p:txBody>
      </p:sp>
      <p:sp>
        <p:nvSpPr>
          <p:cNvPr id="61" name="正方形/長方形 60">
            <a:extLst>
              <a:ext uri="{FF2B5EF4-FFF2-40B4-BE49-F238E27FC236}">
                <a16:creationId xmlns:a16="http://schemas.microsoft.com/office/drawing/2014/main" id="{D88270AE-2930-46CD-9799-9BA498528756}"/>
              </a:ext>
            </a:extLst>
          </p:cNvPr>
          <p:cNvSpPr/>
          <p:nvPr/>
        </p:nvSpPr>
        <p:spPr>
          <a:xfrm>
            <a:off x="2921276" y="5104436"/>
            <a:ext cx="688700" cy="461666"/>
          </a:xfrm>
          <a:prstGeom prst="rect">
            <a:avLst/>
          </a:prstGeom>
          <a:solidFill>
            <a:schemeClr val="bg1"/>
          </a:solidFill>
          <a:ln w="38100">
            <a:solidFill>
              <a:srgbClr val="FFC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rgbClr val="FFC000"/>
                </a:solidFill>
              </a:rPr>
              <a:t>調査</a:t>
            </a:r>
          </a:p>
        </p:txBody>
      </p:sp>
      <p:sp>
        <p:nvSpPr>
          <p:cNvPr id="62" name="正方形/長方形 61">
            <a:extLst>
              <a:ext uri="{FF2B5EF4-FFF2-40B4-BE49-F238E27FC236}">
                <a16:creationId xmlns:a16="http://schemas.microsoft.com/office/drawing/2014/main" id="{3445A804-1F1E-46DB-9B87-1FF42DBAE15D}"/>
              </a:ext>
            </a:extLst>
          </p:cNvPr>
          <p:cNvSpPr/>
          <p:nvPr/>
        </p:nvSpPr>
        <p:spPr>
          <a:xfrm>
            <a:off x="2153919" y="5606362"/>
            <a:ext cx="688700" cy="461666"/>
          </a:xfrm>
          <a:prstGeom prst="rect">
            <a:avLst/>
          </a:prstGeom>
          <a:solidFill>
            <a:schemeClr val="bg1"/>
          </a:solidFill>
          <a:ln w="38100">
            <a:solidFill>
              <a:srgbClr val="00B05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rgbClr val="00B050"/>
                </a:solidFill>
              </a:rPr>
              <a:t>調査</a:t>
            </a:r>
          </a:p>
        </p:txBody>
      </p:sp>
      <p:sp>
        <p:nvSpPr>
          <p:cNvPr id="63" name="正方形/長方形 62">
            <a:extLst>
              <a:ext uri="{FF2B5EF4-FFF2-40B4-BE49-F238E27FC236}">
                <a16:creationId xmlns:a16="http://schemas.microsoft.com/office/drawing/2014/main" id="{EF0CA991-1BED-48F7-BDD4-76D9C56E97BB}"/>
              </a:ext>
            </a:extLst>
          </p:cNvPr>
          <p:cNvSpPr/>
          <p:nvPr/>
        </p:nvSpPr>
        <p:spPr>
          <a:xfrm>
            <a:off x="5009702" y="5104436"/>
            <a:ext cx="809831" cy="461666"/>
          </a:xfrm>
          <a:prstGeom prst="rect">
            <a:avLst/>
          </a:prstGeom>
          <a:solidFill>
            <a:schemeClr val="bg1"/>
          </a:solidFill>
          <a:ln w="38100">
            <a:solidFill>
              <a:srgbClr val="FFC00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solidFill>
                  <a:srgbClr val="FFC000"/>
                </a:solidFill>
              </a:rPr>
              <a:t>省略</a:t>
            </a:r>
            <a:r>
              <a:rPr lang="ja-JP" altLang="en-US" baseline="30000" dirty="0">
                <a:solidFill>
                  <a:srgbClr val="FFC000"/>
                </a:solidFill>
              </a:rPr>
              <a:t>*</a:t>
            </a:r>
            <a:r>
              <a:rPr kumimoji="1" lang="en-US" altLang="ja-JP" baseline="30000" dirty="0">
                <a:solidFill>
                  <a:srgbClr val="FFC000"/>
                </a:solidFill>
              </a:rPr>
              <a:t>1</a:t>
            </a:r>
            <a:endParaRPr kumimoji="1" lang="ja-JP" altLang="en-US" baseline="30000" dirty="0">
              <a:solidFill>
                <a:srgbClr val="FFC000"/>
              </a:solidFill>
            </a:endParaRPr>
          </a:p>
        </p:txBody>
      </p:sp>
      <p:sp>
        <p:nvSpPr>
          <p:cNvPr id="64" name="正方形/長方形 63">
            <a:extLst>
              <a:ext uri="{FF2B5EF4-FFF2-40B4-BE49-F238E27FC236}">
                <a16:creationId xmlns:a16="http://schemas.microsoft.com/office/drawing/2014/main" id="{B35531D2-7A6B-43BC-AA0E-4E0FA9CF7429}"/>
              </a:ext>
            </a:extLst>
          </p:cNvPr>
          <p:cNvSpPr/>
          <p:nvPr/>
        </p:nvSpPr>
        <p:spPr>
          <a:xfrm>
            <a:off x="4267613" y="5634925"/>
            <a:ext cx="855814" cy="461666"/>
          </a:xfrm>
          <a:prstGeom prst="rect">
            <a:avLst/>
          </a:prstGeom>
          <a:solidFill>
            <a:schemeClr val="bg1"/>
          </a:solidFill>
          <a:ln w="38100">
            <a:solidFill>
              <a:srgbClr val="00B05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rgbClr val="00B050"/>
                </a:solidFill>
              </a:rPr>
              <a:t>省略</a:t>
            </a:r>
            <a:r>
              <a:rPr lang="ja-JP" altLang="en-US" baseline="30000" dirty="0">
                <a:solidFill>
                  <a:srgbClr val="00B050"/>
                </a:solidFill>
              </a:rPr>
              <a:t>*</a:t>
            </a:r>
            <a:r>
              <a:rPr lang="en-US" altLang="ja-JP" baseline="30000" dirty="0">
                <a:solidFill>
                  <a:srgbClr val="00B050"/>
                </a:solidFill>
              </a:rPr>
              <a:t>1</a:t>
            </a:r>
            <a:endParaRPr kumimoji="1" lang="ja-JP" altLang="en-US" dirty="0">
              <a:solidFill>
                <a:srgbClr val="00B050"/>
              </a:solidFill>
            </a:endParaRPr>
          </a:p>
        </p:txBody>
      </p:sp>
      <p:sp>
        <p:nvSpPr>
          <p:cNvPr id="65" name="正方形/長方形 64">
            <a:extLst>
              <a:ext uri="{FF2B5EF4-FFF2-40B4-BE49-F238E27FC236}">
                <a16:creationId xmlns:a16="http://schemas.microsoft.com/office/drawing/2014/main" id="{81DC3985-F1C3-409B-95AB-46ECDFC75085}"/>
              </a:ext>
            </a:extLst>
          </p:cNvPr>
          <p:cNvSpPr/>
          <p:nvPr/>
        </p:nvSpPr>
        <p:spPr>
          <a:xfrm>
            <a:off x="6517205" y="5606362"/>
            <a:ext cx="688700" cy="461666"/>
          </a:xfrm>
          <a:prstGeom prst="rect">
            <a:avLst/>
          </a:prstGeom>
          <a:solidFill>
            <a:schemeClr val="bg1"/>
          </a:solidFill>
          <a:ln w="38100">
            <a:solidFill>
              <a:srgbClr val="00B05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rgbClr val="00B050"/>
                </a:solidFill>
              </a:rPr>
              <a:t>省略</a:t>
            </a:r>
          </a:p>
        </p:txBody>
      </p:sp>
      <p:sp>
        <p:nvSpPr>
          <p:cNvPr id="66" name="正方形/長方形 65">
            <a:extLst>
              <a:ext uri="{FF2B5EF4-FFF2-40B4-BE49-F238E27FC236}">
                <a16:creationId xmlns:a16="http://schemas.microsoft.com/office/drawing/2014/main" id="{21CA5975-07AA-4896-B581-A1A859580403}"/>
              </a:ext>
            </a:extLst>
          </p:cNvPr>
          <p:cNvSpPr/>
          <p:nvPr/>
        </p:nvSpPr>
        <p:spPr>
          <a:xfrm>
            <a:off x="7265658" y="5104436"/>
            <a:ext cx="688700" cy="461666"/>
          </a:xfrm>
          <a:prstGeom prst="rect">
            <a:avLst/>
          </a:prstGeom>
          <a:solidFill>
            <a:schemeClr val="bg1"/>
          </a:solidFill>
          <a:ln w="38100">
            <a:solidFill>
              <a:srgbClr val="FFC00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rgbClr val="FFC000"/>
                </a:solidFill>
              </a:rPr>
              <a:t>省略</a:t>
            </a:r>
          </a:p>
        </p:txBody>
      </p:sp>
      <p:cxnSp>
        <p:nvCxnSpPr>
          <p:cNvPr id="75" name="直線矢印コネクタ 74">
            <a:extLst>
              <a:ext uri="{FF2B5EF4-FFF2-40B4-BE49-F238E27FC236}">
                <a16:creationId xmlns:a16="http://schemas.microsoft.com/office/drawing/2014/main" id="{751E0286-14F7-41D3-89D7-93D715CCC5A6}"/>
              </a:ext>
            </a:extLst>
          </p:cNvPr>
          <p:cNvCxnSpPr>
            <a:cxnSpLocks/>
            <a:stCxn id="2" idx="4"/>
          </p:cNvCxnSpPr>
          <p:nvPr/>
        </p:nvCxnSpPr>
        <p:spPr>
          <a:xfrm>
            <a:off x="2488744" y="2428520"/>
            <a:ext cx="0" cy="3177842"/>
          </a:xfrm>
          <a:prstGeom prst="straightConnector1">
            <a:avLst/>
          </a:prstGeom>
          <a:ln w="57150">
            <a:solidFill>
              <a:srgbClr val="00B050"/>
            </a:solidFill>
            <a:prstDash val="sysDot"/>
            <a:tailEnd type="triangle"/>
          </a:ln>
        </p:spPr>
        <p:style>
          <a:lnRef idx="1">
            <a:schemeClr val="dk1"/>
          </a:lnRef>
          <a:fillRef idx="0">
            <a:schemeClr val="dk1"/>
          </a:fillRef>
          <a:effectRef idx="0">
            <a:schemeClr val="dk1"/>
          </a:effectRef>
          <a:fontRef idx="minor">
            <a:schemeClr val="tx1"/>
          </a:fontRef>
        </p:style>
      </p:cxnSp>
      <p:cxnSp>
        <p:nvCxnSpPr>
          <p:cNvPr id="77" name="直線矢印コネクタ 76">
            <a:extLst>
              <a:ext uri="{FF2B5EF4-FFF2-40B4-BE49-F238E27FC236}">
                <a16:creationId xmlns:a16="http://schemas.microsoft.com/office/drawing/2014/main" id="{38085B9C-5314-41A5-BC5A-012B10305577}"/>
              </a:ext>
            </a:extLst>
          </p:cNvPr>
          <p:cNvCxnSpPr>
            <a:cxnSpLocks/>
            <a:stCxn id="49" idx="4"/>
            <a:endCxn id="61" idx="0"/>
          </p:cNvCxnSpPr>
          <p:nvPr/>
        </p:nvCxnSpPr>
        <p:spPr>
          <a:xfrm flipH="1">
            <a:off x="3265626" y="3733051"/>
            <a:ext cx="1827" cy="1371385"/>
          </a:xfrm>
          <a:prstGeom prst="straightConnector1">
            <a:avLst/>
          </a:prstGeom>
          <a:ln w="57150">
            <a:solidFill>
              <a:srgbClr val="FFC000"/>
            </a:solidFill>
            <a:prstDash val="sysDot"/>
            <a:tailEnd type="triangle"/>
          </a:ln>
        </p:spPr>
        <p:style>
          <a:lnRef idx="1">
            <a:schemeClr val="dk1"/>
          </a:lnRef>
          <a:fillRef idx="0">
            <a:schemeClr val="dk1"/>
          </a:fillRef>
          <a:effectRef idx="0">
            <a:schemeClr val="dk1"/>
          </a:effectRef>
          <a:fontRef idx="minor">
            <a:schemeClr val="tx1"/>
          </a:fontRef>
        </p:style>
      </p:cxnSp>
      <p:sp>
        <p:nvSpPr>
          <p:cNvPr id="80" name="矢印: 右 79">
            <a:extLst>
              <a:ext uri="{FF2B5EF4-FFF2-40B4-BE49-F238E27FC236}">
                <a16:creationId xmlns:a16="http://schemas.microsoft.com/office/drawing/2014/main" id="{297C0E3B-7C3D-4504-830A-67FCC141FA8B}"/>
              </a:ext>
            </a:extLst>
          </p:cNvPr>
          <p:cNvSpPr/>
          <p:nvPr/>
        </p:nvSpPr>
        <p:spPr>
          <a:xfrm>
            <a:off x="2857647" y="5643397"/>
            <a:ext cx="1378750" cy="396056"/>
          </a:xfrm>
          <a:prstGeom prst="rightArrow">
            <a:avLst/>
          </a:prstGeom>
          <a:solidFill>
            <a:srgbClr val="00B050"/>
          </a:solidFill>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chemeClr val="bg1"/>
                </a:solidFill>
              </a:rPr>
              <a:t>5</a:t>
            </a:r>
            <a:r>
              <a:rPr kumimoji="1" lang="ja-JP" altLang="en-US" dirty="0">
                <a:solidFill>
                  <a:schemeClr val="bg1"/>
                </a:solidFill>
              </a:rPr>
              <a:t>年</a:t>
            </a:r>
          </a:p>
        </p:txBody>
      </p:sp>
      <p:sp>
        <p:nvSpPr>
          <p:cNvPr id="82" name="矢印: 右 81">
            <a:extLst>
              <a:ext uri="{FF2B5EF4-FFF2-40B4-BE49-F238E27FC236}">
                <a16:creationId xmlns:a16="http://schemas.microsoft.com/office/drawing/2014/main" id="{420B5A24-0591-4FBB-A25B-E607408DA842}"/>
              </a:ext>
            </a:extLst>
          </p:cNvPr>
          <p:cNvSpPr/>
          <p:nvPr/>
        </p:nvSpPr>
        <p:spPr>
          <a:xfrm>
            <a:off x="4912813" y="4528172"/>
            <a:ext cx="676319" cy="396056"/>
          </a:xfrm>
          <a:prstGeom prst="rightArrow">
            <a:avLst/>
          </a:prstGeom>
          <a:solidFill>
            <a:srgbClr val="FF000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a:solidFill>
                  <a:schemeClr val="bg1"/>
                </a:solidFill>
              </a:rPr>
              <a:t>3</a:t>
            </a:r>
            <a:r>
              <a:rPr kumimoji="1" lang="ja-JP" altLang="en-US" dirty="0">
                <a:solidFill>
                  <a:schemeClr val="bg1"/>
                </a:solidFill>
              </a:rPr>
              <a:t>年</a:t>
            </a:r>
          </a:p>
        </p:txBody>
      </p:sp>
      <p:sp>
        <p:nvSpPr>
          <p:cNvPr id="83" name="矢印: 右 82">
            <a:extLst>
              <a:ext uri="{FF2B5EF4-FFF2-40B4-BE49-F238E27FC236}">
                <a16:creationId xmlns:a16="http://schemas.microsoft.com/office/drawing/2014/main" id="{737852BF-DFB9-463F-8D95-37490AD79BEA}"/>
              </a:ext>
            </a:extLst>
          </p:cNvPr>
          <p:cNvSpPr/>
          <p:nvPr/>
        </p:nvSpPr>
        <p:spPr>
          <a:xfrm>
            <a:off x="6715345" y="4528172"/>
            <a:ext cx="676319" cy="396056"/>
          </a:xfrm>
          <a:prstGeom prst="rightArrow">
            <a:avLst/>
          </a:prstGeom>
          <a:solidFill>
            <a:srgbClr val="FF000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a:solidFill>
                  <a:schemeClr val="bg1"/>
                </a:solidFill>
              </a:rPr>
              <a:t>3</a:t>
            </a:r>
            <a:r>
              <a:rPr kumimoji="1" lang="ja-JP" altLang="en-US" dirty="0">
                <a:solidFill>
                  <a:schemeClr val="bg1"/>
                </a:solidFill>
              </a:rPr>
              <a:t>年</a:t>
            </a:r>
          </a:p>
        </p:txBody>
      </p:sp>
      <p:sp>
        <p:nvSpPr>
          <p:cNvPr id="84" name="矢印: 右 83">
            <a:extLst>
              <a:ext uri="{FF2B5EF4-FFF2-40B4-BE49-F238E27FC236}">
                <a16:creationId xmlns:a16="http://schemas.microsoft.com/office/drawing/2014/main" id="{66F60060-1DEC-48E5-A7B9-1F0026ACA023}"/>
              </a:ext>
            </a:extLst>
          </p:cNvPr>
          <p:cNvSpPr/>
          <p:nvPr/>
        </p:nvSpPr>
        <p:spPr>
          <a:xfrm>
            <a:off x="3611098" y="5137241"/>
            <a:ext cx="1379409" cy="396056"/>
          </a:xfrm>
          <a:prstGeom prst="rightArrow">
            <a:avLst/>
          </a:prstGeom>
          <a:solidFill>
            <a:srgbClr val="FFC000"/>
          </a:solidFill>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chemeClr val="bg1"/>
                </a:solidFill>
              </a:rPr>
              <a:t>5</a:t>
            </a:r>
            <a:r>
              <a:rPr kumimoji="1" lang="ja-JP" altLang="en-US" dirty="0">
                <a:solidFill>
                  <a:schemeClr val="bg1"/>
                </a:solidFill>
              </a:rPr>
              <a:t>年</a:t>
            </a:r>
          </a:p>
        </p:txBody>
      </p:sp>
      <p:sp>
        <p:nvSpPr>
          <p:cNvPr id="85" name="矢印: 右 84">
            <a:extLst>
              <a:ext uri="{FF2B5EF4-FFF2-40B4-BE49-F238E27FC236}">
                <a16:creationId xmlns:a16="http://schemas.microsoft.com/office/drawing/2014/main" id="{6084E575-74EC-41CC-BC28-562EB8AE8ECA}"/>
              </a:ext>
            </a:extLst>
          </p:cNvPr>
          <p:cNvSpPr/>
          <p:nvPr/>
        </p:nvSpPr>
        <p:spPr>
          <a:xfrm>
            <a:off x="5144934" y="5643397"/>
            <a:ext cx="1348077" cy="396056"/>
          </a:xfrm>
          <a:prstGeom prst="rightArrow">
            <a:avLst/>
          </a:prstGeom>
          <a:solidFill>
            <a:schemeClr val="bg1"/>
          </a:solidFill>
          <a:ln w="28575">
            <a:solidFill>
              <a:srgbClr val="00B05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rgbClr val="00B050"/>
                </a:solidFill>
              </a:rPr>
              <a:t>5</a:t>
            </a:r>
            <a:r>
              <a:rPr kumimoji="1" lang="ja-JP" altLang="en-US" dirty="0">
                <a:solidFill>
                  <a:srgbClr val="00B050"/>
                </a:solidFill>
              </a:rPr>
              <a:t>年</a:t>
            </a:r>
          </a:p>
        </p:txBody>
      </p:sp>
      <p:sp>
        <p:nvSpPr>
          <p:cNvPr id="86" name="矢印: 右 85">
            <a:extLst>
              <a:ext uri="{FF2B5EF4-FFF2-40B4-BE49-F238E27FC236}">
                <a16:creationId xmlns:a16="http://schemas.microsoft.com/office/drawing/2014/main" id="{DDE6B58F-5E9D-4309-BFAC-C2FD01032E2D}"/>
              </a:ext>
            </a:extLst>
          </p:cNvPr>
          <p:cNvSpPr/>
          <p:nvPr/>
        </p:nvSpPr>
        <p:spPr>
          <a:xfrm>
            <a:off x="5819533" y="5137241"/>
            <a:ext cx="1426930" cy="396056"/>
          </a:xfrm>
          <a:prstGeom prst="rightArrow">
            <a:avLst/>
          </a:prstGeom>
          <a:solidFill>
            <a:schemeClr val="bg1"/>
          </a:solidFill>
          <a:ln w="28575">
            <a:solidFill>
              <a:srgbClr val="FFC00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rgbClr val="FFC000"/>
                </a:solidFill>
              </a:rPr>
              <a:t>5</a:t>
            </a:r>
            <a:r>
              <a:rPr kumimoji="1" lang="ja-JP" altLang="en-US" dirty="0">
                <a:solidFill>
                  <a:srgbClr val="FFC000"/>
                </a:solidFill>
              </a:rPr>
              <a:t>年</a:t>
            </a:r>
          </a:p>
        </p:txBody>
      </p:sp>
      <p:sp>
        <p:nvSpPr>
          <p:cNvPr id="87" name="矢印: 右 86">
            <a:extLst>
              <a:ext uri="{FF2B5EF4-FFF2-40B4-BE49-F238E27FC236}">
                <a16:creationId xmlns:a16="http://schemas.microsoft.com/office/drawing/2014/main" id="{7EF3F887-686D-4124-AF11-A28610A9ED7A}"/>
              </a:ext>
            </a:extLst>
          </p:cNvPr>
          <p:cNvSpPr/>
          <p:nvPr/>
        </p:nvSpPr>
        <p:spPr>
          <a:xfrm>
            <a:off x="7227413" y="5643397"/>
            <a:ext cx="1690176" cy="396056"/>
          </a:xfrm>
          <a:prstGeom prst="rightArrow">
            <a:avLst/>
          </a:prstGeom>
          <a:solidFill>
            <a:schemeClr val="bg1"/>
          </a:solidFill>
          <a:ln w="28575">
            <a:solidFill>
              <a:srgbClr val="00B05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bg1"/>
              </a:solidFill>
            </a:endParaRPr>
          </a:p>
        </p:txBody>
      </p:sp>
      <p:sp>
        <p:nvSpPr>
          <p:cNvPr id="88" name="矢印: 右 87">
            <a:extLst>
              <a:ext uri="{FF2B5EF4-FFF2-40B4-BE49-F238E27FC236}">
                <a16:creationId xmlns:a16="http://schemas.microsoft.com/office/drawing/2014/main" id="{B5408174-1ED4-4C30-8AE2-A41C1FEBDF71}"/>
              </a:ext>
            </a:extLst>
          </p:cNvPr>
          <p:cNvSpPr/>
          <p:nvPr/>
        </p:nvSpPr>
        <p:spPr>
          <a:xfrm>
            <a:off x="7973553" y="5137241"/>
            <a:ext cx="944036" cy="396056"/>
          </a:xfrm>
          <a:prstGeom prst="rightArrow">
            <a:avLst/>
          </a:prstGeom>
          <a:solidFill>
            <a:schemeClr val="bg1"/>
          </a:solidFill>
          <a:ln w="28575">
            <a:solidFill>
              <a:srgbClr val="FFC00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bg1"/>
              </a:solidFill>
            </a:endParaRPr>
          </a:p>
        </p:txBody>
      </p:sp>
      <p:sp>
        <p:nvSpPr>
          <p:cNvPr id="68" name="矢印: 右 67">
            <a:extLst>
              <a:ext uri="{FF2B5EF4-FFF2-40B4-BE49-F238E27FC236}">
                <a16:creationId xmlns:a16="http://schemas.microsoft.com/office/drawing/2014/main" id="{8E88F9C4-51E3-4A1A-B919-72CD9134EC5C}"/>
              </a:ext>
            </a:extLst>
          </p:cNvPr>
          <p:cNvSpPr/>
          <p:nvPr/>
        </p:nvSpPr>
        <p:spPr>
          <a:xfrm>
            <a:off x="8514249" y="4530619"/>
            <a:ext cx="403340" cy="396056"/>
          </a:xfrm>
          <a:prstGeom prst="rightArrow">
            <a:avLst/>
          </a:prstGeom>
          <a:solidFill>
            <a:srgbClr val="FF0000"/>
          </a:solidFill>
          <a:ln w="28575">
            <a:solidFill>
              <a:srgbClr val="FF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bg1"/>
              </a:solidFill>
            </a:endParaRPr>
          </a:p>
        </p:txBody>
      </p:sp>
      <p:sp>
        <p:nvSpPr>
          <p:cNvPr id="70" name="タイトル 1">
            <a:extLst>
              <a:ext uri="{FF2B5EF4-FFF2-40B4-BE49-F238E27FC236}">
                <a16:creationId xmlns:a16="http://schemas.microsoft.com/office/drawing/2014/main" id="{6B00A53F-D252-4FB8-A6C9-0236AF0976D3}"/>
              </a:ext>
            </a:extLst>
          </p:cNvPr>
          <p:cNvSpPr txBox="1">
            <a:spLocks/>
          </p:cNvSpPr>
          <p:nvPr/>
        </p:nvSpPr>
        <p:spPr>
          <a:xfrm>
            <a:off x="300920" y="57722"/>
            <a:ext cx="8033970" cy="54228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lvl="1">
              <a:spcBef>
                <a:spcPct val="0"/>
              </a:spcBef>
            </a:pPr>
            <a:r>
              <a:rPr lang="en-US" altLang="ja-JP" sz="2400" dirty="0">
                <a:latin typeface="+mn-ea"/>
              </a:rPr>
              <a:t>GMP</a:t>
            </a:r>
            <a:r>
              <a:rPr lang="ja-JP" altLang="en-US" sz="2400" dirty="0">
                <a:latin typeface="+mn-ea"/>
              </a:rPr>
              <a:t>適合性調査等の運用</a:t>
            </a:r>
            <a:endParaRPr lang="ja-JP" altLang="ja-JP" sz="2400" dirty="0">
              <a:latin typeface="+mn-ea"/>
            </a:endParaRPr>
          </a:p>
        </p:txBody>
      </p:sp>
      <p:grpSp>
        <p:nvGrpSpPr>
          <p:cNvPr id="4" name="グループ化 3">
            <a:extLst>
              <a:ext uri="{FF2B5EF4-FFF2-40B4-BE49-F238E27FC236}">
                <a16:creationId xmlns:a16="http://schemas.microsoft.com/office/drawing/2014/main" id="{2638C2DF-0F48-426D-8C78-2D67F9C018B0}"/>
              </a:ext>
            </a:extLst>
          </p:cNvPr>
          <p:cNvGrpSpPr/>
          <p:nvPr/>
        </p:nvGrpSpPr>
        <p:grpSpPr>
          <a:xfrm>
            <a:off x="300920" y="517239"/>
            <a:ext cx="6561274" cy="543071"/>
            <a:chOff x="300920" y="517239"/>
            <a:chExt cx="6561274" cy="543071"/>
          </a:xfrm>
        </p:grpSpPr>
        <p:sp>
          <p:nvSpPr>
            <p:cNvPr id="78" name="テキスト ボックス 77">
              <a:extLst>
                <a:ext uri="{FF2B5EF4-FFF2-40B4-BE49-F238E27FC236}">
                  <a16:creationId xmlns:a16="http://schemas.microsoft.com/office/drawing/2014/main" id="{CA999E8C-E08C-4D78-A0BF-58D1086D58ED}"/>
                </a:ext>
              </a:extLst>
            </p:cNvPr>
            <p:cNvSpPr txBox="1"/>
            <p:nvPr/>
          </p:nvSpPr>
          <p:spPr>
            <a:xfrm>
              <a:off x="300920" y="517239"/>
              <a:ext cx="6561274" cy="452648"/>
            </a:xfrm>
            <a:prstGeom prst="rect">
              <a:avLst/>
            </a:prstGeom>
            <a:noFill/>
          </p:spPr>
          <p:txBody>
            <a:bodyPr wrap="square" rtlCol="0">
              <a:spAutoFit/>
            </a:bodyPr>
            <a:lstStyle/>
            <a:p>
              <a:r>
                <a:rPr lang="ja-JP" altLang="en-US" sz="2800" b="1" dirty="0">
                  <a:latin typeface="+mn-ea"/>
                </a:rPr>
                <a:t>区分適合性調査申請を利用する場合</a:t>
              </a:r>
              <a:endParaRPr kumimoji="1" lang="en-US" altLang="ja-JP" sz="2800" b="1" dirty="0">
                <a:latin typeface="+mn-ea"/>
              </a:endParaRPr>
            </a:p>
          </p:txBody>
        </p:sp>
        <p:sp>
          <p:nvSpPr>
            <p:cNvPr id="79" name="正方形/長方形 78">
              <a:extLst>
                <a:ext uri="{FF2B5EF4-FFF2-40B4-BE49-F238E27FC236}">
                  <a16:creationId xmlns:a16="http://schemas.microsoft.com/office/drawing/2014/main" id="{FA09B739-CE53-40DC-9A12-C9D4222D58AA}"/>
                </a:ext>
              </a:extLst>
            </p:cNvPr>
            <p:cNvSpPr/>
            <p:nvPr/>
          </p:nvSpPr>
          <p:spPr>
            <a:xfrm>
              <a:off x="300920" y="525628"/>
              <a:ext cx="5767447" cy="534682"/>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6" name="正方形/長方形 5"/>
          <p:cNvSpPr/>
          <p:nvPr/>
        </p:nvSpPr>
        <p:spPr>
          <a:xfrm>
            <a:off x="0" y="6501535"/>
            <a:ext cx="6862194" cy="369332"/>
          </a:xfrm>
          <a:prstGeom prst="rect">
            <a:avLst/>
          </a:prstGeom>
        </p:spPr>
        <p:txBody>
          <a:bodyPr wrap="square">
            <a:spAutoFit/>
          </a:bodyPr>
          <a:lstStyle/>
          <a:p>
            <a:r>
              <a:rPr lang="ja-JP" altLang="en-US" dirty="0"/>
              <a:t>*</a:t>
            </a:r>
            <a:r>
              <a:rPr lang="en-US" altLang="ja-JP" dirty="0"/>
              <a:t>1</a:t>
            </a:r>
            <a:r>
              <a:rPr lang="ja-JP" altLang="en-US" dirty="0"/>
              <a:t>：新医薬品は省略不可（</a:t>
            </a:r>
            <a:r>
              <a:rPr lang="en-US" altLang="ja-JP" dirty="0"/>
              <a:t>2</a:t>
            </a:r>
            <a:r>
              <a:rPr lang="ja-JP" altLang="en-US" dirty="0"/>
              <a:t>回目以降の定期適合性調査が省略対象）</a:t>
            </a:r>
          </a:p>
        </p:txBody>
      </p:sp>
    </p:spTree>
    <p:extLst>
      <p:ext uri="{BB962C8B-B14F-4D97-AF65-F5344CB8AC3E}">
        <p14:creationId xmlns:p14="http://schemas.microsoft.com/office/powerpoint/2010/main" val="3341485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12E3A2F-3DA2-46C1-9C65-87C67C309ADF}"/>
              </a:ext>
            </a:extLst>
          </p:cNvPr>
          <p:cNvSpPr txBox="1">
            <a:spLocks/>
          </p:cNvSpPr>
          <p:nvPr/>
        </p:nvSpPr>
        <p:spPr>
          <a:xfrm>
            <a:off x="294957" y="242304"/>
            <a:ext cx="8033970" cy="54228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lvl="1" algn="ctr">
              <a:spcBef>
                <a:spcPct val="0"/>
              </a:spcBef>
            </a:pPr>
            <a:r>
              <a:rPr lang="ja-JP" altLang="en-US" sz="3200" b="1" dirty="0">
                <a:latin typeface="+mn-ea"/>
              </a:rPr>
              <a:t>区分適合性調査の注意点</a:t>
            </a:r>
            <a:endParaRPr lang="ja-JP" altLang="ja-JP" sz="3200" b="1" dirty="0">
              <a:latin typeface="+mn-ea"/>
            </a:endParaRPr>
          </a:p>
        </p:txBody>
      </p:sp>
      <p:sp>
        <p:nvSpPr>
          <p:cNvPr id="13" name="フッター プレースホルダー 4">
            <a:extLst>
              <a:ext uri="{FF2B5EF4-FFF2-40B4-BE49-F238E27FC236}">
                <a16:creationId xmlns:a16="http://schemas.microsoft.com/office/drawing/2014/main" id="{14F33785-2EE8-42F0-B2D4-76BD6D944A0E}"/>
              </a:ext>
            </a:extLst>
          </p:cNvPr>
          <p:cNvSpPr>
            <a:spLocks noGrp="1"/>
          </p:cNvSpPr>
          <p:nvPr>
            <p:ph type="ftr" sz="quarter" idx="3"/>
          </p:nvPr>
        </p:nvSpPr>
        <p:spPr>
          <a:xfrm>
            <a:off x="3028950" y="6424591"/>
            <a:ext cx="3086100" cy="365125"/>
          </a:xfrm>
        </p:spPr>
        <p:txBody>
          <a:bodyPr/>
          <a:lstStyle/>
          <a:p>
            <a:r>
              <a:rPr lang="en-US" altLang="ja-JP" dirty="0">
                <a:latin typeface="+mn-ea"/>
                <a:ea typeface="+mn-ea"/>
              </a:rPr>
              <a:t>GMP</a:t>
            </a:r>
            <a:r>
              <a:rPr lang="ja-JP" altLang="en-US" dirty="0">
                <a:latin typeface="+mn-ea"/>
                <a:ea typeface="+mn-ea"/>
              </a:rPr>
              <a:t>適合性調査等の見直し</a:t>
            </a:r>
          </a:p>
        </p:txBody>
      </p:sp>
      <p:sp>
        <p:nvSpPr>
          <p:cNvPr id="2" name="テキスト ボックス 1"/>
          <p:cNvSpPr txBox="1"/>
          <p:nvPr/>
        </p:nvSpPr>
        <p:spPr>
          <a:xfrm>
            <a:off x="1018962" y="1038360"/>
            <a:ext cx="7106076" cy="1938992"/>
          </a:xfrm>
          <a:prstGeom prst="rect">
            <a:avLst/>
          </a:prstGeom>
          <a:noFill/>
        </p:spPr>
        <p:txBody>
          <a:bodyPr wrap="square" rtlCol="0">
            <a:spAutoFit/>
          </a:bodyPr>
          <a:lstStyle/>
          <a:p>
            <a:pPr algn="l"/>
            <a:r>
              <a:rPr lang="ja-JP" altLang="en-US" sz="2400" b="0" i="0" u="none" strike="noStrike" baseline="0" dirty="0">
                <a:latin typeface="ＭＳゴシック"/>
              </a:rPr>
              <a:t>法第</a:t>
            </a:r>
            <a:r>
              <a:rPr lang="en-US" altLang="ja-JP" sz="2400" b="0" i="0" u="none" strike="noStrike" baseline="0" dirty="0">
                <a:latin typeface="ＭＳゴシック"/>
              </a:rPr>
              <a:t>14 </a:t>
            </a:r>
            <a:r>
              <a:rPr lang="ja-JP" altLang="en-US" sz="2400" b="0" i="0" u="none" strike="noStrike" baseline="0" dirty="0">
                <a:latin typeface="ＭＳゴシック"/>
              </a:rPr>
              <a:t>条第１項の承認取得後、</a:t>
            </a:r>
            <a:endParaRPr lang="en-US" altLang="ja-JP" sz="2400" b="0" i="0" u="none" strike="noStrike" baseline="0" dirty="0">
              <a:latin typeface="ＭＳゴシック"/>
            </a:endParaRPr>
          </a:p>
          <a:p>
            <a:pPr algn="l"/>
            <a:r>
              <a:rPr lang="ja-JP" altLang="en-US" sz="2400" b="0" i="0" u="sng" strike="noStrike" baseline="0" dirty="0">
                <a:solidFill>
                  <a:srgbClr val="FF0000"/>
                </a:solidFill>
                <a:latin typeface="ＭＳゴシック"/>
              </a:rPr>
              <a:t>初めて行われる定期調査を受けていない新医薬品</a:t>
            </a:r>
            <a:endParaRPr lang="en-US" altLang="ja-JP" sz="2400" b="0" i="0" u="sng" strike="noStrike" baseline="0" dirty="0">
              <a:solidFill>
                <a:srgbClr val="FF0000"/>
              </a:solidFill>
              <a:latin typeface="ＭＳゴシック"/>
            </a:endParaRPr>
          </a:p>
          <a:p>
            <a:pPr algn="l"/>
            <a:endParaRPr lang="en-US" altLang="ja-JP" sz="2400" b="0" i="0" u="none" strike="noStrike" baseline="0" dirty="0">
              <a:latin typeface="ＭＳゴシック"/>
            </a:endParaRPr>
          </a:p>
          <a:p>
            <a:pPr algn="l"/>
            <a:r>
              <a:rPr lang="ja-JP" altLang="en-US" sz="2400" b="0" i="0" u="none" strike="noStrike" baseline="0" dirty="0">
                <a:latin typeface="ＭＳゴシック"/>
              </a:rPr>
              <a:t>法第</a:t>
            </a:r>
            <a:r>
              <a:rPr lang="en-US" altLang="ja-JP" sz="2400" b="0" i="0" u="none" strike="noStrike" baseline="0" dirty="0">
                <a:latin typeface="ＭＳゴシック"/>
              </a:rPr>
              <a:t>14 </a:t>
            </a:r>
            <a:r>
              <a:rPr lang="ja-JP" altLang="en-US" sz="2400" b="0" i="0" u="none" strike="noStrike" baseline="0" dirty="0">
                <a:latin typeface="ＭＳゴシック"/>
              </a:rPr>
              <a:t>条第９項の規定により</a:t>
            </a:r>
            <a:r>
              <a:rPr lang="ja-JP" altLang="en-US" sz="2400" b="0" i="0" u="sng" strike="noStrike" baseline="0" dirty="0">
                <a:solidFill>
                  <a:srgbClr val="FF0000"/>
                </a:solidFill>
                <a:latin typeface="ＭＳゴシック"/>
              </a:rPr>
              <a:t>調査が必要とされた</a:t>
            </a:r>
            <a:endParaRPr lang="en-US" altLang="ja-JP" sz="2400" b="0" i="0" u="sng" strike="noStrike" baseline="0" dirty="0">
              <a:solidFill>
                <a:srgbClr val="FF0000"/>
              </a:solidFill>
              <a:latin typeface="ＭＳゴシック"/>
            </a:endParaRPr>
          </a:p>
          <a:p>
            <a:pPr algn="l"/>
            <a:r>
              <a:rPr lang="ja-JP" altLang="en-US" sz="2400" b="0" i="0" u="sng" strike="noStrike" baseline="0" dirty="0">
                <a:solidFill>
                  <a:srgbClr val="FF0000"/>
                </a:solidFill>
                <a:latin typeface="ＭＳゴシック"/>
              </a:rPr>
              <a:t>品目及び輸出用医薬品等</a:t>
            </a:r>
            <a:endParaRPr kumimoji="1" lang="ja-JP" altLang="en-US" sz="2400" u="sng" dirty="0">
              <a:solidFill>
                <a:srgbClr val="FF0000"/>
              </a:solidFill>
            </a:endParaRPr>
          </a:p>
        </p:txBody>
      </p:sp>
      <p:sp>
        <p:nvSpPr>
          <p:cNvPr id="5" name="テキスト ボックス 4">
            <a:extLst>
              <a:ext uri="{FF2B5EF4-FFF2-40B4-BE49-F238E27FC236}">
                <a16:creationId xmlns:a16="http://schemas.microsoft.com/office/drawing/2014/main" id="{4A6DF8E8-03E1-4197-A5E4-81BD38FB034A}"/>
              </a:ext>
            </a:extLst>
          </p:cNvPr>
          <p:cNvSpPr txBox="1"/>
          <p:nvPr/>
        </p:nvSpPr>
        <p:spPr>
          <a:xfrm>
            <a:off x="1105671" y="3344657"/>
            <a:ext cx="7106076" cy="461665"/>
          </a:xfrm>
          <a:prstGeom prst="rect">
            <a:avLst/>
          </a:prstGeom>
          <a:noFill/>
        </p:spPr>
        <p:txBody>
          <a:bodyPr wrap="square" rtlCol="0">
            <a:spAutoFit/>
          </a:bodyPr>
          <a:lstStyle/>
          <a:p>
            <a:pPr algn="l"/>
            <a:r>
              <a:rPr lang="ja-JP" altLang="en-US" sz="2400" b="0" i="0" u="none" strike="noStrike" baseline="0" dirty="0">
                <a:latin typeface="ＭＳゴシック"/>
              </a:rPr>
              <a:t>➡　区分適合性調査を受けることはできない。</a:t>
            </a:r>
            <a:endParaRPr kumimoji="1" lang="ja-JP" altLang="en-US" sz="2400" dirty="0"/>
          </a:p>
        </p:txBody>
      </p:sp>
      <p:sp>
        <p:nvSpPr>
          <p:cNvPr id="6" name="テキスト ボックス 5">
            <a:extLst>
              <a:ext uri="{FF2B5EF4-FFF2-40B4-BE49-F238E27FC236}">
                <a16:creationId xmlns:a16="http://schemas.microsoft.com/office/drawing/2014/main" id="{AEE8455F-450A-459E-9830-04A455BF4A90}"/>
              </a:ext>
            </a:extLst>
          </p:cNvPr>
          <p:cNvSpPr txBox="1"/>
          <p:nvPr/>
        </p:nvSpPr>
        <p:spPr>
          <a:xfrm>
            <a:off x="1105671" y="3806322"/>
            <a:ext cx="7106076" cy="830997"/>
          </a:xfrm>
          <a:prstGeom prst="rect">
            <a:avLst/>
          </a:prstGeom>
          <a:noFill/>
        </p:spPr>
        <p:txBody>
          <a:bodyPr wrap="square" rtlCol="0">
            <a:spAutoFit/>
          </a:bodyPr>
          <a:lstStyle/>
          <a:p>
            <a:pPr algn="l"/>
            <a:r>
              <a:rPr lang="ja-JP" altLang="en-US" sz="2400" b="0" i="0" u="none" strike="noStrike" baseline="0" dirty="0">
                <a:latin typeface="ＭＳゴシック"/>
              </a:rPr>
              <a:t>⇨　</a:t>
            </a:r>
            <a:r>
              <a:rPr lang="ja-JP" altLang="en-US" sz="2400" u="sng" dirty="0">
                <a:latin typeface="ＭＳゴシック"/>
              </a:rPr>
              <a:t>新医薬品</a:t>
            </a:r>
            <a:r>
              <a:rPr lang="ja-JP" altLang="en-US" sz="2400" u="sng" baseline="30000" dirty="0">
                <a:latin typeface="ＭＳゴシック"/>
              </a:rPr>
              <a:t>*</a:t>
            </a:r>
            <a:r>
              <a:rPr lang="ja-JP" altLang="en-US" sz="2400" u="sng" dirty="0">
                <a:latin typeface="ＭＳゴシック"/>
              </a:rPr>
              <a:t>は</a:t>
            </a:r>
            <a:r>
              <a:rPr lang="en-US" altLang="ja-JP" sz="2400" u="sng" dirty="0">
                <a:latin typeface="ＭＳゴシック"/>
              </a:rPr>
              <a:t>2</a:t>
            </a:r>
            <a:r>
              <a:rPr lang="ja-JP" altLang="en-US" sz="2400" u="sng" dirty="0">
                <a:latin typeface="ＭＳゴシック"/>
              </a:rPr>
              <a:t>回目以降の定期適合性調査が</a:t>
            </a:r>
            <a:endParaRPr lang="en-US" altLang="ja-JP" sz="2400" u="sng" dirty="0">
              <a:latin typeface="ＭＳゴシック"/>
            </a:endParaRPr>
          </a:p>
          <a:p>
            <a:pPr algn="l"/>
            <a:r>
              <a:rPr kumimoji="1" lang="ja-JP" altLang="en-US" sz="2400" dirty="0">
                <a:latin typeface="ＭＳゴシック"/>
              </a:rPr>
              <a:t>　　 </a:t>
            </a:r>
            <a:r>
              <a:rPr kumimoji="1" lang="ja-JP" altLang="en-US" sz="2400" u="sng" dirty="0">
                <a:latin typeface="ＭＳゴシック"/>
              </a:rPr>
              <a:t>省略の対象となる。</a:t>
            </a:r>
            <a:endParaRPr kumimoji="1" lang="ja-JP" altLang="en-US" sz="2400" u="sng" dirty="0"/>
          </a:p>
        </p:txBody>
      </p:sp>
      <p:sp>
        <p:nvSpPr>
          <p:cNvPr id="3" name="四角形: 角を丸くする 2">
            <a:extLst>
              <a:ext uri="{FF2B5EF4-FFF2-40B4-BE49-F238E27FC236}">
                <a16:creationId xmlns:a16="http://schemas.microsoft.com/office/drawing/2014/main" id="{2A536B90-4060-4157-B9FA-57C6091C2582}"/>
              </a:ext>
            </a:extLst>
          </p:cNvPr>
          <p:cNvSpPr/>
          <p:nvPr/>
        </p:nvSpPr>
        <p:spPr>
          <a:xfrm>
            <a:off x="834705" y="934065"/>
            <a:ext cx="6954473" cy="2147582"/>
          </a:xfrm>
          <a:prstGeom prst="round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630619" y="4992462"/>
            <a:ext cx="8056179" cy="1631216"/>
          </a:xfrm>
          <a:prstGeom prst="rect">
            <a:avLst/>
          </a:prstGeom>
          <a:noFill/>
        </p:spPr>
        <p:txBody>
          <a:bodyPr wrap="square" rtlCol="0">
            <a:spAutoFit/>
          </a:bodyPr>
          <a:lstStyle/>
          <a:p>
            <a:r>
              <a:rPr lang="ja-JP" altLang="en-US" sz="2000" dirty="0"/>
              <a:t>*「新医薬品」とは、医薬品医療機器法第</a:t>
            </a:r>
            <a:r>
              <a:rPr lang="en-US" altLang="ja-JP" sz="2000" dirty="0">
                <a:latin typeface="+mn-ea"/>
              </a:rPr>
              <a:t>14</a:t>
            </a:r>
            <a:r>
              <a:rPr lang="ja-JP" altLang="en-US" sz="2000" dirty="0"/>
              <a:t>条の</a:t>
            </a:r>
            <a:r>
              <a:rPr lang="en-US" altLang="ja-JP" sz="2000" dirty="0">
                <a:latin typeface="+mn-ea"/>
              </a:rPr>
              <a:t>4</a:t>
            </a:r>
            <a:r>
              <a:rPr lang="ja-JP" altLang="en-US" sz="2000" dirty="0">
                <a:latin typeface="+mn-ea"/>
              </a:rPr>
              <a:t>に</a:t>
            </a:r>
            <a:r>
              <a:rPr lang="ja-JP" altLang="en-US" sz="2000" dirty="0"/>
              <a:t>定められる既に承認を与えられている医薬品と有効成分、分量、用法、用量、効能、効果等が明らかに異なる医薬品であり、主に、新有効成分含有医薬品、新医療用配合剤、新投与経路医薬品、新効能医薬品、新剤型医薬品、新用量医薬品など</a:t>
            </a:r>
            <a:endParaRPr kumimoji="1" lang="ja-JP" altLang="en-US" sz="2000" dirty="0"/>
          </a:p>
        </p:txBody>
      </p:sp>
    </p:spTree>
    <p:extLst>
      <p:ext uri="{BB962C8B-B14F-4D97-AF65-F5344CB8AC3E}">
        <p14:creationId xmlns:p14="http://schemas.microsoft.com/office/powerpoint/2010/main" val="2383445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12E3A2F-3DA2-46C1-9C65-87C67C309ADF}"/>
              </a:ext>
            </a:extLst>
          </p:cNvPr>
          <p:cNvSpPr txBox="1">
            <a:spLocks/>
          </p:cNvSpPr>
          <p:nvPr/>
        </p:nvSpPr>
        <p:spPr>
          <a:xfrm>
            <a:off x="555015" y="65844"/>
            <a:ext cx="8033970" cy="54228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lvl="1" algn="ctr">
              <a:spcBef>
                <a:spcPct val="0"/>
              </a:spcBef>
            </a:pPr>
            <a:r>
              <a:rPr lang="ja-JP" altLang="en-US" sz="3200" b="1" dirty="0">
                <a:latin typeface="+mn-ea"/>
              </a:rPr>
              <a:t>区分適合性調査のメリット</a:t>
            </a:r>
            <a:endParaRPr lang="ja-JP" altLang="ja-JP" sz="3200" b="1" dirty="0">
              <a:latin typeface="+mn-ea"/>
            </a:endParaRPr>
          </a:p>
        </p:txBody>
      </p:sp>
      <p:sp>
        <p:nvSpPr>
          <p:cNvPr id="13" name="フッター プレースホルダー 4">
            <a:extLst>
              <a:ext uri="{FF2B5EF4-FFF2-40B4-BE49-F238E27FC236}">
                <a16:creationId xmlns:a16="http://schemas.microsoft.com/office/drawing/2014/main" id="{14F33785-2EE8-42F0-B2D4-76BD6D944A0E}"/>
              </a:ext>
            </a:extLst>
          </p:cNvPr>
          <p:cNvSpPr>
            <a:spLocks noGrp="1"/>
          </p:cNvSpPr>
          <p:nvPr>
            <p:ph type="ftr" sz="quarter" idx="3"/>
          </p:nvPr>
        </p:nvSpPr>
        <p:spPr>
          <a:xfrm>
            <a:off x="3028950" y="6424591"/>
            <a:ext cx="3086100" cy="365125"/>
          </a:xfrm>
        </p:spPr>
        <p:txBody>
          <a:bodyPr/>
          <a:lstStyle/>
          <a:p>
            <a:r>
              <a:rPr lang="en-US" altLang="ja-JP" dirty="0">
                <a:latin typeface="+mn-ea"/>
                <a:ea typeface="+mn-ea"/>
              </a:rPr>
              <a:t>GMP</a:t>
            </a:r>
            <a:r>
              <a:rPr lang="ja-JP" altLang="en-US" dirty="0">
                <a:latin typeface="+mn-ea"/>
                <a:ea typeface="+mn-ea"/>
              </a:rPr>
              <a:t>適合性調査等の見直し</a:t>
            </a:r>
          </a:p>
        </p:txBody>
      </p:sp>
      <p:sp>
        <p:nvSpPr>
          <p:cNvPr id="2" name="テキスト ボックス 1"/>
          <p:cNvSpPr txBox="1"/>
          <p:nvPr/>
        </p:nvSpPr>
        <p:spPr>
          <a:xfrm>
            <a:off x="326571" y="673439"/>
            <a:ext cx="8556172" cy="6955750"/>
          </a:xfrm>
          <a:prstGeom prst="rect">
            <a:avLst/>
          </a:prstGeom>
          <a:noFill/>
        </p:spPr>
        <p:txBody>
          <a:bodyPr wrap="square" rtlCol="0">
            <a:spAutoFit/>
          </a:bodyPr>
          <a:lstStyle/>
          <a:p>
            <a:pPr fontAlgn="base"/>
            <a:r>
              <a:rPr lang="ja-JP" altLang="en-US" sz="2400" b="1" dirty="0">
                <a:latin typeface="+mn-ea"/>
              </a:rPr>
              <a:t>製造業者</a:t>
            </a:r>
            <a:endParaRPr lang="en-US" altLang="ja-JP" sz="2400" b="1" dirty="0">
              <a:latin typeface="+mn-ea"/>
            </a:endParaRPr>
          </a:p>
          <a:p>
            <a:pPr fontAlgn="base"/>
            <a:r>
              <a:rPr lang="ja-JP" altLang="en-US" sz="2400" dirty="0">
                <a:latin typeface="+mn-ea"/>
              </a:rPr>
              <a:t>・製造品目が多い場合、</a:t>
            </a:r>
            <a:r>
              <a:rPr lang="ja-JP" altLang="ja-JP" sz="2400" dirty="0">
                <a:latin typeface="+mn-ea"/>
              </a:rPr>
              <a:t>各製</a:t>
            </a:r>
            <a:r>
              <a:rPr lang="ja-JP" altLang="en-US" sz="2400" dirty="0">
                <a:latin typeface="+mn-ea"/>
              </a:rPr>
              <a:t>造</a:t>
            </a:r>
            <a:r>
              <a:rPr lang="ja-JP" altLang="ja-JP" sz="2400" dirty="0">
                <a:latin typeface="+mn-ea"/>
              </a:rPr>
              <a:t>販</a:t>
            </a:r>
            <a:r>
              <a:rPr lang="ja-JP" altLang="en-US" sz="2400" dirty="0">
                <a:latin typeface="+mn-ea"/>
              </a:rPr>
              <a:t>売</a:t>
            </a:r>
            <a:r>
              <a:rPr lang="ja-JP" altLang="ja-JP" sz="2400" dirty="0">
                <a:latin typeface="+mn-ea"/>
              </a:rPr>
              <a:t>業者</a:t>
            </a:r>
            <a:r>
              <a:rPr lang="ja-JP" altLang="en-US" sz="2400" dirty="0">
                <a:latin typeface="+mn-ea"/>
              </a:rPr>
              <a:t>との調整が不要となる</a:t>
            </a:r>
            <a:endParaRPr lang="en-US" altLang="ja-JP" sz="2400" dirty="0">
              <a:latin typeface="+mn-ea"/>
            </a:endParaRPr>
          </a:p>
          <a:p>
            <a:pPr fontAlgn="base"/>
            <a:r>
              <a:rPr lang="ja-JP" altLang="en-US" sz="2400" dirty="0">
                <a:latin typeface="+mn-ea"/>
              </a:rPr>
              <a:t>・製造業者の都合で、申請が実施できる。</a:t>
            </a:r>
            <a:endParaRPr lang="en-US" altLang="ja-JP" sz="2400" dirty="0">
              <a:latin typeface="+mn-ea"/>
            </a:endParaRPr>
          </a:p>
          <a:p>
            <a:r>
              <a:rPr lang="ja-JP" altLang="en-US" sz="2400" dirty="0">
                <a:latin typeface="+mn-ea"/>
              </a:rPr>
              <a:t>・</a:t>
            </a:r>
            <a:r>
              <a:rPr lang="ja-JP" altLang="ja-JP" sz="2400" dirty="0">
                <a:latin typeface="+mn-ea"/>
              </a:rPr>
              <a:t>複数の会社に</a:t>
            </a:r>
            <a:r>
              <a:rPr lang="ja-JP" altLang="en-US" sz="2400" dirty="0">
                <a:latin typeface="+mn-ea"/>
              </a:rPr>
              <a:t>医薬品を</a:t>
            </a:r>
            <a:r>
              <a:rPr lang="ja-JP" altLang="ja-JP" sz="2400" dirty="0">
                <a:latin typeface="+mn-ea"/>
              </a:rPr>
              <a:t>販売している場合、代表製</a:t>
            </a:r>
            <a:r>
              <a:rPr lang="ja-JP" altLang="en-US" sz="2400" dirty="0">
                <a:latin typeface="+mn-ea"/>
              </a:rPr>
              <a:t>造</a:t>
            </a:r>
            <a:r>
              <a:rPr lang="ja-JP" altLang="ja-JP" sz="2400" dirty="0">
                <a:latin typeface="+mn-ea"/>
              </a:rPr>
              <a:t>販</a:t>
            </a:r>
            <a:r>
              <a:rPr lang="ja-JP" altLang="en-US" sz="2400" dirty="0">
                <a:latin typeface="+mn-ea"/>
              </a:rPr>
              <a:t>売</a:t>
            </a:r>
            <a:r>
              <a:rPr lang="ja-JP" altLang="ja-JP" sz="2400" dirty="0">
                <a:latin typeface="+mn-ea"/>
              </a:rPr>
              <a:t>業者</a:t>
            </a:r>
            <a:r>
              <a:rPr lang="ja-JP" altLang="en-US" sz="2400" dirty="0">
                <a:latin typeface="+mn-ea"/>
              </a:rPr>
              <a:t>の</a:t>
            </a:r>
            <a:r>
              <a:rPr lang="ja-JP" altLang="ja-JP" sz="2400" dirty="0">
                <a:latin typeface="+mn-ea"/>
              </a:rPr>
              <a:t>選定</a:t>
            </a:r>
            <a:r>
              <a:rPr lang="ja-JP" altLang="en-US" sz="2400" dirty="0">
                <a:latin typeface="+mn-ea"/>
              </a:rPr>
              <a:t>と申請</a:t>
            </a:r>
            <a:r>
              <a:rPr lang="ja-JP" altLang="ja-JP" sz="2400" dirty="0">
                <a:latin typeface="+mn-ea"/>
              </a:rPr>
              <a:t>費用</a:t>
            </a:r>
            <a:r>
              <a:rPr lang="ja-JP" altLang="en-US" sz="2400" dirty="0">
                <a:latin typeface="+mn-ea"/>
              </a:rPr>
              <a:t>を按分</a:t>
            </a:r>
            <a:r>
              <a:rPr lang="ja-JP" altLang="ja-JP" sz="2400" dirty="0">
                <a:latin typeface="+mn-ea"/>
              </a:rPr>
              <a:t>する</a:t>
            </a:r>
            <a:r>
              <a:rPr lang="ja-JP" altLang="en-US" sz="2400" dirty="0">
                <a:latin typeface="+mn-ea"/>
              </a:rPr>
              <a:t>必要がなくなる。</a:t>
            </a:r>
            <a:endParaRPr lang="en-US" altLang="ja-JP" sz="2400" dirty="0">
              <a:latin typeface="+mn-ea"/>
            </a:endParaRPr>
          </a:p>
          <a:p>
            <a:r>
              <a:rPr lang="ja-JP" altLang="en-US" sz="2400" dirty="0">
                <a:latin typeface="+mn-ea"/>
              </a:rPr>
              <a:t>・同一区分であれば品目数に関わらず、一つの申請で対応できる。</a:t>
            </a:r>
            <a:endParaRPr lang="en-US" altLang="ja-JP" sz="2400" dirty="0">
              <a:latin typeface="+mn-ea"/>
            </a:endParaRPr>
          </a:p>
          <a:p>
            <a:r>
              <a:rPr lang="ja-JP" altLang="en-US" sz="2400" b="1" dirty="0">
                <a:latin typeface="+mn-ea"/>
              </a:rPr>
              <a:t>製造販売業者</a:t>
            </a:r>
            <a:endParaRPr lang="en-US" altLang="ja-JP" sz="2400" b="1" dirty="0">
              <a:latin typeface="+mn-ea"/>
            </a:endParaRPr>
          </a:p>
          <a:p>
            <a:r>
              <a:rPr lang="ja-JP" altLang="en-US" sz="2400" dirty="0">
                <a:latin typeface="+mn-ea"/>
              </a:rPr>
              <a:t>製造業者と申請時期を調整する必要がなくなる。</a:t>
            </a:r>
            <a:endParaRPr lang="en-US" altLang="ja-JP" sz="2400" dirty="0">
              <a:latin typeface="+mn-ea"/>
            </a:endParaRPr>
          </a:p>
          <a:p>
            <a:endParaRPr lang="en-US" altLang="ja-JP" sz="2400" dirty="0">
              <a:latin typeface="+mn-ea"/>
            </a:endParaRPr>
          </a:p>
          <a:p>
            <a:r>
              <a:rPr lang="ja-JP" altLang="en-US" sz="2400" dirty="0">
                <a:solidFill>
                  <a:srgbClr val="FF0000"/>
                </a:solidFill>
                <a:latin typeface="+mn-ea"/>
              </a:rPr>
              <a:t>複数品目で複数社に販売している場合、多品目を製造している場合、調査の頻度減少、また、申請の選択肢が増えるため、会社によっては有効な制度であると考えられる。</a:t>
            </a:r>
            <a:endParaRPr lang="en-US" altLang="ja-JP" sz="2400" dirty="0">
              <a:solidFill>
                <a:srgbClr val="FF0000"/>
              </a:solidFill>
              <a:latin typeface="+mn-ea"/>
            </a:endParaRPr>
          </a:p>
          <a:p>
            <a:endParaRPr lang="en-US" altLang="ja-JP" sz="2400" dirty="0">
              <a:solidFill>
                <a:srgbClr val="FF0000"/>
              </a:solidFill>
              <a:latin typeface="+mn-ea"/>
            </a:endParaRPr>
          </a:p>
          <a:p>
            <a:r>
              <a:rPr lang="ja-JP" altLang="en-US" sz="2200" dirty="0">
                <a:solidFill>
                  <a:srgbClr val="0000FF"/>
                </a:solidFill>
                <a:latin typeface="+mn-ea"/>
              </a:rPr>
              <a:t>参考</a:t>
            </a:r>
            <a:endParaRPr lang="en-US" altLang="ja-JP" sz="2200" dirty="0">
              <a:solidFill>
                <a:srgbClr val="0000FF"/>
              </a:solidFill>
              <a:latin typeface="+mn-ea"/>
            </a:endParaRPr>
          </a:p>
          <a:p>
            <a:r>
              <a:rPr lang="en-US" altLang="ja-JP" sz="2200" dirty="0">
                <a:solidFill>
                  <a:srgbClr val="0000FF"/>
                </a:solidFill>
                <a:latin typeface="+mn-ea"/>
              </a:rPr>
              <a:t>1</a:t>
            </a:r>
            <a:r>
              <a:rPr lang="ja-JP" altLang="en-US" sz="2200" dirty="0">
                <a:solidFill>
                  <a:srgbClr val="0000FF"/>
                </a:solidFill>
                <a:latin typeface="+mn-ea"/>
              </a:rPr>
              <a:t>製造所あたりの定期的</a:t>
            </a:r>
            <a:r>
              <a:rPr lang="en-US" altLang="ja-JP" sz="2200" dirty="0">
                <a:solidFill>
                  <a:srgbClr val="0000FF"/>
                </a:solidFill>
                <a:latin typeface="+mn-ea"/>
              </a:rPr>
              <a:t>GMP</a:t>
            </a:r>
            <a:r>
              <a:rPr lang="ja-JP" altLang="en-US" sz="2200" dirty="0">
                <a:solidFill>
                  <a:srgbClr val="0000FF"/>
                </a:solidFill>
                <a:latin typeface="+mn-ea"/>
              </a:rPr>
              <a:t>適合性調査申請数　平均約</a:t>
            </a:r>
            <a:r>
              <a:rPr lang="en-US" altLang="ja-JP" sz="2200" dirty="0">
                <a:solidFill>
                  <a:srgbClr val="0000FF"/>
                </a:solidFill>
                <a:latin typeface="+mn-ea"/>
              </a:rPr>
              <a:t>3.2</a:t>
            </a:r>
            <a:r>
              <a:rPr lang="ja-JP" altLang="en-US" sz="2200" dirty="0">
                <a:solidFill>
                  <a:srgbClr val="0000FF"/>
                </a:solidFill>
                <a:latin typeface="+mn-ea"/>
              </a:rPr>
              <a:t>申請</a:t>
            </a:r>
            <a:r>
              <a:rPr lang="en-US" altLang="ja-JP" sz="2200" dirty="0">
                <a:solidFill>
                  <a:srgbClr val="0000FF"/>
                </a:solidFill>
                <a:latin typeface="+mn-ea"/>
              </a:rPr>
              <a:t>/5</a:t>
            </a:r>
            <a:r>
              <a:rPr lang="ja-JP" altLang="en-US" sz="2200" dirty="0">
                <a:solidFill>
                  <a:srgbClr val="0000FF"/>
                </a:solidFill>
                <a:latin typeface="+mn-ea"/>
              </a:rPr>
              <a:t>年</a:t>
            </a:r>
            <a:endParaRPr lang="en-US" altLang="ja-JP" sz="2200" dirty="0">
              <a:solidFill>
                <a:srgbClr val="0000FF"/>
              </a:solidFill>
              <a:latin typeface="+mn-ea"/>
            </a:endParaRPr>
          </a:p>
          <a:p>
            <a:r>
              <a:rPr lang="en-US" altLang="ja-JP" sz="2200" dirty="0">
                <a:solidFill>
                  <a:srgbClr val="0000FF"/>
                </a:solidFill>
                <a:latin typeface="+mn-ea"/>
              </a:rPr>
              <a:t>5</a:t>
            </a:r>
            <a:r>
              <a:rPr lang="ja-JP" altLang="en-US" sz="2200" dirty="0">
                <a:solidFill>
                  <a:srgbClr val="0000FF"/>
                </a:solidFill>
                <a:latin typeface="+mn-ea"/>
              </a:rPr>
              <a:t>年間で</a:t>
            </a:r>
            <a:r>
              <a:rPr lang="en-US" altLang="ja-JP" sz="2200" dirty="0">
                <a:solidFill>
                  <a:srgbClr val="0000FF"/>
                </a:solidFill>
                <a:latin typeface="+mn-ea"/>
              </a:rPr>
              <a:t>5</a:t>
            </a:r>
            <a:r>
              <a:rPr lang="ja-JP" altLang="en-US" sz="2200" dirty="0">
                <a:solidFill>
                  <a:srgbClr val="0000FF"/>
                </a:solidFill>
                <a:latin typeface="+mn-ea"/>
              </a:rPr>
              <a:t>回以上、申請された製造所も</a:t>
            </a:r>
            <a:r>
              <a:rPr lang="en-US" altLang="ja-JP" sz="2200" dirty="0">
                <a:solidFill>
                  <a:srgbClr val="0000FF"/>
                </a:solidFill>
                <a:latin typeface="+mn-ea"/>
              </a:rPr>
              <a:t>16</a:t>
            </a:r>
            <a:r>
              <a:rPr lang="ja-JP" altLang="en-US" sz="2200" dirty="0">
                <a:solidFill>
                  <a:srgbClr val="0000FF"/>
                </a:solidFill>
                <a:latin typeface="+mn-ea"/>
              </a:rPr>
              <a:t>％存在</a:t>
            </a:r>
            <a:endParaRPr lang="en-US" altLang="ja-JP" sz="2200" dirty="0">
              <a:solidFill>
                <a:srgbClr val="0000FF"/>
              </a:solidFill>
              <a:latin typeface="+mn-ea"/>
            </a:endParaRPr>
          </a:p>
          <a:p>
            <a:endParaRPr lang="en-US" altLang="ja-JP" sz="2400" dirty="0">
              <a:solidFill>
                <a:srgbClr val="FF0000"/>
              </a:solidFill>
              <a:latin typeface="+mn-ea"/>
            </a:endParaRPr>
          </a:p>
          <a:p>
            <a:endParaRPr kumimoji="1" lang="en-US" altLang="ja-JP" sz="2400" dirty="0">
              <a:latin typeface="+mn-ea"/>
            </a:endParaRPr>
          </a:p>
          <a:p>
            <a:endParaRPr kumimoji="1" lang="ja-JP" altLang="en-US" dirty="0"/>
          </a:p>
        </p:txBody>
      </p:sp>
    </p:spTree>
    <p:extLst>
      <p:ext uri="{BB962C8B-B14F-4D97-AF65-F5344CB8AC3E}">
        <p14:creationId xmlns:p14="http://schemas.microsoft.com/office/powerpoint/2010/main" val="254198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a:extLst>
              <a:ext uri="{FF2B5EF4-FFF2-40B4-BE49-F238E27FC236}">
                <a16:creationId xmlns:a16="http://schemas.microsoft.com/office/drawing/2014/main" id="{F6DDF5A1-4C44-4802-AA67-3D64C7F31A5C}"/>
              </a:ext>
            </a:extLst>
          </p:cNvPr>
          <p:cNvSpPr/>
          <p:nvPr/>
        </p:nvSpPr>
        <p:spPr>
          <a:xfrm>
            <a:off x="6353458" y="5316462"/>
            <a:ext cx="1162385" cy="580518"/>
          </a:xfrm>
          <a:prstGeom prst="rect">
            <a:avLst/>
          </a:prstGeom>
          <a:solidFill>
            <a:srgbClr val="D1E7C3"/>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BAE07714-D794-4448-9090-8129335FC955}"/>
              </a:ext>
            </a:extLst>
          </p:cNvPr>
          <p:cNvSpPr/>
          <p:nvPr/>
        </p:nvSpPr>
        <p:spPr>
          <a:xfrm>
            <a:off x="3378048" y="5305215"/>
            <a:ext cx="2618393" cy="580518"/>
          </a:xfrm>
          <a:prstGeom prst="rect">
            <a:avLst/>
          </a:prstGeom>
          <a:solidFill>
            <a:srgbClr val="FFB7FF"/>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E54E2EE9-D077-4902-87D3-AFCC8E3C72B9}"/>
              </a:ext>
            </a:extLst>
          </p:cNvPr>
          <p:cNvSpPr/>
          <p:nvPr/>
        </p:nvSpPr>
        <p:spPr>
          <a:xfrm>
            <a:off x="753353" y="5316462"/>
            <a:ext cx="1979501" cy="580518"/>
          </a:xfrm>
          <a:prstGeom prst="rect">
            <a:avLst/>
          </a:prstGeom>
          <a:solidFill>
            <a:schemeClr val="accent4">
              <a:lumMod val="40000"/>
              <a:lumOff val="60000"/>
            </a:schemeClr>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9BCA5978-AFB0-40B2-A086-5A87DDB0B434}"/>
              </a:ext>
            </a:extLst>
          </p:cNvPr>
          <p:cNvSpPr/>
          <p:nvPr/>
        </p:nvSpPr>
        <p:spPr>
          <a:xfrm>
            <a:off x="526690" y="2551170"/>
            <a:ext cx="1209801" cy="2544595"/>
          </a:xfrm>
          <a:prstGeom prst="rect">
            <a:avLst/>
          </a:prstGeom>
          <a:solidFill>
            <a:schemeClr val="accent4">
              <a:lumMod val="20000"/>
              <a:lumOff val="80000"/>
            </a:schemeClr>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2F80C474-7C39-40A2-9A67-F89CEC536F9D}"/>
              </a:ext>
            </a:extLst>
          </p:cNvPr>
          <p:cNvSpPr/>
          <p:nvPr/>
        </p:nvSpPr>
        <p:spPr>
          <a:xfrm>
            <a:off x="1781506" y="2551170"/>
            <a:ext cx="1209801" cy="2544595"/>
          </a:xfrm>
          <a:prstGeom prst="rect">
            <a:avLst/>
          </a:prstGeom>
          <a:solidFill>
            <a:schemeClr val="accent4">
              <a:lumMod val="20000"/>
              <a:lumOff val="80000"/>
            </a:schemeClr>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F19D444C-6F14-4185-AF06-63E51148106B}"/>
              </a:ext>
            </a:extLst>
          </p:cNvPr>
          <p:cNvSpPr/>
          <p:nvPr/>
        </p:nvSpPr>
        <p:spPr>
          <a:xfrm>
            <a:off x="6292016" y="2551170"/>
            <a:ext cx="1209801" cy="2544595"/>
          </a:xfrm>
          <a:prstGeom prst="rect">
            <a:avLst/>
          </a:prstGeom>
          <a:solidFill>
            <a:schemeClr val="accent6">
              <a:lumMod val="20000"/>
              <a:lumOff val="80000"/>
            </a:schemeClr>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E627DFA1-F612-499D-8B1E-08D9084AF32D}"/>
              </a:ext>
            </a:extLst>
          </p:cNvPr>
          <p:cNvSpPr/>
          <p:nvPr/>
        </p:nvSpPr>
        <p:spPr>
          <a:xfrm>
            <a:off x="3204473" y="2551170"/>
            <a:ext cx="862906" cy="2544595"/>
          </a:xfrm>
          <a:prstGeom prst="rect">
            <a:avLst/>
          </a:prstGeom>
          <a:solidFill>
            <a:srgbClr val="FFCCFF"/>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865D3B18-A8EE-4FE5-867D-CE170CC3E46B}"/>
              </a:ext>
            </a:extLst>
          </p:cNvPr>
          <p:cNvSpPr/>
          <p:nvPr/>
        </p:nvSpPr>
        <p:spPr>
          <a:xfrm>
            <a:off x="4171436" y="2551170"/>
            <a:ext cx="862906" cy="2544595"/>
          </a:xfrm>
          <a:prstGeom prst="rect">
            <a:avLst/>
          </a:prstGeom>
          <a:solidFill>
            <a:srgbClr val="FFCCFF"/>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FA9C5EE1-3226-41C7-A7A2-E6BA854F1FA9}"/>
              </a:ext>
            </a:extLst>
          </p:cNvPr>
          <p:cNvSpPr/>
          <p:nvPr/>
        </p:nvSpPr>
        <p:spPr>
          <a:xfrm>
            <a:off x="5123176" y="2551170"/>
            <a:ext cx="988359" cy="2544595"/>
          </a:xfrm>
          <a:prstGeom prst="rect">
            <a:avLst/>
          </a:prstGeom>
          <a:solidFill>
            <a:srgbClr val="FFCCFF"/>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タイトル 1">
            <a:extLst>
              <a:ext uri="{FF2B5EF4-FFF2-40B4-BE49-F238E27FC236}">
                <a16:creationId xmlns:a16="http://schemas.microsoft.com/office/drawing/2014/main" id="{412E3A2F-3DA2-46C1-9C65-87C67C309ADF}"/>
              </a:ext>
            </a:extLst>
          </p:cNvPr>
          <p:cNvSpPr txBox="1">
            <a:spLocks/>
          </p:cNvSpPr>
          <p:nvPr/>
        </p:nvSpPr>
        <p:spPr>
          <a:xfrm>
            <a:off x="555015" y="65844"/>
            <a:ext cx="8033970" cy="54228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lvl="1" algn="ctr">
              <a:spcBef>
                <a:spcPct val="0"/>
              </a:spcBef>
            </a:pPr>
            <a:r>
              <a:rPr lang="ja-JP" altLang="en-US" sz="3200" b="1" u="sng" dirty="0">
                <a:latin typeface="+mn-ea"/>
              </a:rPr>
              <a:t>製造工程の区分</a:t>
            </a:r>
            <a:endParaRPr lang="ja-JP" altLang="ja-JP" sz="3200" b="1" dirty="0">
              <a:latin typeface="+mn-ea"/>
            </a:endParaRPr>
          </a:p>
        </p:txBody>
      </p:sp>
      <p:sp>
        <p:nvSpPr>
          <p:cNvPr id="13" name="フッター プレースホルダー 4">
            <a:extLst>
              <a:ext uri="{FF2B5EF4-FFF2-40B4-BE49-F238E27FC236}">
                <a16:creationId xmlns:a16="http://schemas.microsoft.com/office/drawing/2014/main" id="{14F33785-2EE8-42F0-B2D4-76BD6D944A0E}"/>
              </a:ext>
            </a:extLst>
          </p:cNvPr>
          <p:cNvSpPr>
            <a:spLocks noGrp="1"/>
          </p:cNvSpPr>
          <p:nvPr>
            <p:ph type="ftr" sz="quarter" idx="3"/>
          </p:nvPr>
        </p:nvSpPr>
        <p:spPr>
          <a:xfrm>
            <a:off x="3028950" y="6424591"/>
            <a:ext cx="3086100" cy="365125"/>
          </a:xfrm>
        </p:spPr>
        <p:txBody>
          <a:bodyPr/>
          <a:lstStyle/>
          <a:p>
            <a:r>
              <a:rPr lang="en-US" altLang="ja-JP" dirty="0">
                <a:latin typeface="+mn-ea"/>
                <a:ea typeface="+mn-ea"/>
              </a:rPr>
              <a:t>GMP</a:t>
            </a:r>
            <a:r>
              <a:rPr lang="ja-JP" altLang="en-US" dirty="0">
                <a:latin typeface="+mn-ea"/>
                <a:ea typeface="+mn-ea"/>
              </a:rPr>
              <a:t>適合性調査等の見直し</a:t>
            </a:r>
          </a:p>
        </p:txBody>
      </p:sp>
      <p:sp>
        <p:nvSpPr>
          <p:cNvPr id="8" name="テキスト ボックス 7">
            <a:extLst>
              <a:ext uri="{FF2B5EF4-FFF2-40B4-BE49-F238E27FC236}">
                <a16:creationId xmlns:a16="http://schemas.microsoft.com/office/drawing/2014/main" id="{4B385219-EA91-4649-9D5B-35983240044A}"/>
              </a:ext>
            </a:extLst>
          </p:cNvPr>
          <p:cNvSpPr txBox="1"/>
          <p:nvPr/>
        </p:nvSpPr>
        <p:spPr>
          <a:xfrm>
            <a:off x="383049" y="689357"/>
            <a:ext cx="6551602" cy="461665"/>
          </a:xfrm>
          <a:prstGeom prst="rect">
            <a:avLst/>
          </a:prstGeom>
          <a:noFill/>
        </p:spPr>
        <p:txBody>
          <a:bodyPr wrap="square" rtlCol="0">
            <a:spAutoFit/>
          </a:bodyPr>
          <a:lstStyle/>
          <a:p>
            <a:r>
              <a:rPr lang="ja-JP" altLang="en-US" sz="2400" u="sng" dirty="0">
                <a:latin typeface="+mn-ea"/>
              </a:rPr>
              <a:t>調査権限（国内：都道府県、海外：</a:t>
            </a:r>
            <a:r>
              <a:rPr lang="en-US" altLang="ja-JP" sz="2400" u="sng" dirty="0">
                <a:latin typeface="+mn-ea"/>
              </a:rPr>
              <a:t>PMDA</a:t>
            </a:r>
            <a:r>
              <a:rPr lang="ja-JP" altLang="en-US" sz="2400" u="sng" dirty="0">
                <a:latin typeface="+mn-ea"/>
              </a:rPr>
              <a:t>）</a:t>
            </a:r>
            <a:endParaRPr kumimoji="1" lang="en-US" altLang="ja-JP" sz="2400" u="sng" dirty="0">
              <a:latin typeface="+mn-ea"/>
            </a:endParaRPr>
          </a:p>
        </p:txBody>
      </p:sp>
      <p:sp>
        <p:nvSpPr>
          <p:cNvPr id="19" name="テキスト ボックス 18">
            <a:extLst>
              <a:ext uri="{FF2B5EF4-FFF2-40B4-BE49-F238E27FC236}">
                <a16:creationId xmlns:a16="http://schemas.microsoft.com/office/drawing/2014/main" id="{66D1E1C9-5C3C-46F5-B9E1-330D1F179F64}"/>
              </a:ext>
            </a:extLst>
          </p:cNvPr>
          <p:cNvSpPr txBox="1"/>
          <p:nvPr/>
        </p:nvSpPr>
        <p:spPr>
          <a:xfrm>
            <a:off x="397752" y="1915595"/>
            <a:ext cx="2728595" cy="584775"/>
          </a:xfrm>
          <a:prstGeom prst="rect">
            <a:avLst/>
          </a:prstGeom>
          <a:noFill/>
          <a:ln w="12700">
            <a:noFill/>
          </a:ln>
        </p:spPr>
        <p:txBody>
          <a:bodyPr wrap="square" rtlCol="0" anchor="ctr" anchorCtr="0">
            <a:spAutoFit/>
          </a:bodyPr>
          <a:lstStyle/>
          <a:p>
            <a:pPr algn="ctr"/>
            <a:r>
              <a:rPr kumimoji="1" lang="ja-JP" altLang="en-US" sz="1600" b="1" dirty="0"/>
              <a:t>製造業の無菌許可区分の</a:t>
            </a:r>
            <a:endParaRPr kumimoji="1" lang="en-US" altLang="ja-JP" sz="1600" b="1" dirty="0"/>
          </a:p>
          <a:p>
            <a:pPr algn="ctr"/>
            <a:r>
              <a:rPr kumimoji="1" lang="ja-JP" altLang="en-US" sz="1600" b="1" dirty="0"/>
              <a:t>製造工程</a:t>
            </a:r>
          </a:p>
        </p:txBody>
      </p:sp>
      <p:sp>
        <p:nvSpPr>
          <p:cNvPr id="23" name="テキスト ボックス 22">
            <a:extLst>
              <a:ext uri="{FF2B5EF4-FFF2-40B4-BE49-F238E27FC236}">
                <a16:creationId xmlns:a16="http://schemas.microsoft.com/office/drawing/2014/main" id="{294A77FC-61E9-47A5-AD19-01520B1F3252}"/>
              </a:ext>
            </a:extLst>
          </p:cNvPr>
          <p:cNvSpPr txBox="1"/>
          <p:nvPr/>
        </p:nvSpPr>
        <p:spPr>
          <a:xfrm>
            <a:off x="426749" y="1221789"/>
            <a:ext cx="7863811" cy="400110"/>
          </a:xfrm>
          <a:prstGeom prst="rect">
            <a:avLst/>
          </a:prstGeom>
          <a:noFill/>
        </p:spPr>
        <p:txBody>
          <a:bodyPr wrap="square" rtlCol="0">
            <a:spAutoFit/>
          </a:bodyPr>
          <a:lstStyle/>
          <a:p>
            <a:r>
              <a:rPr lang="ja-JP" altLang="en-US" sz="2000" dirty="0">
                <a:latin typeface="+mn-ea"/>
              </a:rPr>
              <a:t>●医薬品・医薬部外品は、以下の考え方で別の製造工程の区分となる。</a:t>
            </a:r>
            <a:endParaRPr kumimoji="1" lang="en-US" altLang="ja-JP" sz="2000" dirty="0">
              <a:latin typeface="+mn-ea"/>
            </a:endParaRPr>
          </a:p>
        </p:txBody>
      </p:sp>
      <p:sp>
        <p:nvSpPr>
          <p:cNvPr id="24" name="テキスト ボックス 23">
            <a:extLst>
              <a:ext uri="{FF2B5EF4-FFF2-40B4-BE49-F238E27FC236}">
                <a16:creationId xmlns:a16="http://schemas.microsoft.com/office/drawing/2014/main" id="{C89D48AA-B966-48DA-9234-B68984DBE567}"/>
              </a:ext>
            </a:extLst>
          </p:cNvPr>
          <p:cNvSpPr txBox="1"/>
          <p:nvPr/>
        </p:nvSpPr>
        <p:spPr>
          <a:xfrm>
            <a:off x="3445759" y="1915595"/>
            <a:ext cx="3645828" cy="338554"/>
          </a:xfrm>
          <a:prstGeom prst="rect">
            <a:avLst/>
          </a:prstGeom>
          <a:noFill/>
          <a:ln w="12700">
            <a:noFill/>
          </a:ln>
        </p:spPr>
        <p:txBody>
          <a:bodyPr wrap="square" rtlCol="0" anchor="ctr" anchorCtr="0">
            <a:spAutoFit/>
          </a:bodyPr>
          <a:lstStyle/>
          <a:p>
            <a:pPr algn="ctr"/>
            <a:r>
              <a:rPr kumimoji="1" lang="ja-JP" altLang="en-US" sz="1600" b="1" dirty="0"/>
              <a:t>製造業の一般許可区分の製造工程</a:t>
            </a:r>
          </a:p>
        </p:txBody>
      </p:sp>
      <p:sp>
        <p:nvSpPr>
          <p:cNvPr id="25" name="テキスト ボックス 24">
            <a:extLst>
              <a:ext uri="{FF2B5EF4-FFF2-40B4-BE49-F238E27FC236}">
                <a16:creationId xmlns:a16="http://schemas.microsoft.com/office/drawing/2014/main" id="{2FE550F4-4647-4A13-9EC3-367BBF14C864}"/>
              </a:ext>
            </a:extLst>
          </p:cNvPr>
          <p:cNvSpPr txBox="1"/>
          <p:nvPr/>
        </p:nvSpPr>
        <p:spPr>
          <a:xfrm>
            <a:off x="7912045" y="1842948"/>
            <a:ext cx="430887" cy="4140626"/>
          </a:xfrm>
          <a:prstGeom prst="rect">
            <a:avLst/>
          </a:prstGeom>
          <a:noFill/>
          <a:ln w="12700">
            <a:solidFill>
              <a:schemeClr val="tx1"/>
            </a:solidFill>
          </a:ln>
        </p:spPr>
        <p:txBody>
          <a:bodyPr vert="eaVert" wrap="square" rtlCol="0" anchor="ctr" anchorCtr="0">
            <a:spAutoFit/>
          </a:bodyPr>
          <a:lstStyle/>
          <a:p>
            <a:pPr algn="ctr"/>
            <a:r>
              <a:rPr kumimoji="1" lang="ja-JP" altLang="en-US" sz="1600" dirty="0"/>
              <a:t>製造業の包装・表示・保管許可区分の製造工程</a:t>
            </a:r>
          </a:p>
        </p:txBody>
      </p:sp>
      <p:sp>
        <p:nvSpPr>
          <p:cNvPr id="26" name="テキスト ボックス 25">
            <a:extLst>
              <a:ext uri="{FF2B5EF4-FFF2-40B4-BE49-F238E27FC236}">
                <a16:creationId xmlns:a16="http://schemas.microsoft.com/office/drawing/2014/main" id="{23064E90-07F4-4F33-937A-C4362C763CD6}"/>
              </a:ext>
            </a:extLst>
          </p:cNvPr>
          <p:cNvSpPr txBox="1"/>
          <p:nvPr/>
        </p:nvSpPr>
        <p:spPr>
          <a:xfrm>
            <a:off x="8522407" y="1842948"/>
            <a:ext cx="430887" cy="4140626"/>
          </a:xfrm>
          <a:prstGeom prst="rect">
            <a:avLst/>
          </a:prstGeom>
          <a:noFill/>
          <a:ln w="12700">
            <a:solidFill>
              <a:schemeClr val="tx1"/>
            </a:solidFill>
          </a:ln>
        </p:spPr>
        <p:txBody>
          <a:bodyPr vert="eaVert" wrap="square" rtlCol="0" anchor="ctr" anchorCtr="0">
            <a:spAutoFit/>
          </a:bodyPr>
          <a:lstStyle/>
          <a:p>
            <a:pPr algn="ctr"/>
            <a:r>
              <a:rPr kumimoji="1" lang="ja-JP" altLang="en-US" sz="1600" dirty="0"/>
              <a:t>（新）特定保管業（保管のみ）に係る製造工程</a:t>
            </a:r>
          </a:p>
        </p:txBody>
      </p:sp>
      <p:sp>
        <p:nvSpPr>
          <p:cNvPr id="14" name="テキスト ボックス 13">
            <a:extLst>
              <a:ext uri="{FF2B5EF4-FFF2-40B4-BE49-F238E27FC236}">
                <a16:creationId xmlns:a16="http://schemas.microsoft.com/office/drawing/2014/main" id="{F7881AA6-5513-48BC-A9B6-78BC5B0B539F}"/>
              </a:ext>
            </a:extLst>
          </p:cNvPr>
          <p:cNvSpPr txBox="1"/>
          <p:nvPr/>
        </p:nvSpPr>
        <p:spPr>
          <a:xfrm>
            <a:off x="1007981" y="5415931"/>
            <a:ext cx="1478944" cy="400110"/>
          </a:xfrm>
          <a:prstGeom prst="rect">
            <a:avLst/>
          </a:prstGeom>
          <a:noFill/>
          <a:ln w="12700">
            <a:noFill/>
          </a:ln>
        </p:spPr>
        <p:txBody>
          <a:bodyPr wrap="square" rtlCol="0" anchor="ctr" anchorCtr="0">
            <a:spAutoFit/>
          </a:bodyPr>
          <a:lstStyle/>
          <a:p>
            <a:pPr algn="ctr"/>
            <a:r>
              <a:rPr kumimoji="1" lang="ja-JP" altLang="en-US" sz="2000" dirty="0">
                <a:solidFill>
                  <a:srgbClr val="FF0000"/>
                </a:solidFill>
              </a:rPr>
              <a:t>無菌原薬</a:t>
            </a:r>
          </a:p>
        </p:txBody>
      </p:sp>
      <p:sp>
        <p:nvSpPr>
          <p:cNvPr id="15" name="テキスト ボックス 14">
            <a:extLst>
              <a:ext uri="{FF2B5EF4-FFF2-40B4-BE49-F238E27FC236}">
                <a16:creationId xmlns:a16="http://schemas.microsoft.com/office/drawing/2014/main" id="{4A3406C5-F983-4416-BA4B-2BFCA10B015A}"/>
              </a:ext>
            </a:extLst>
          </p:cNvPr>
          <p:cNvSpPr txBox="1"/>
          <p:nvPr/>
        </p:nvSpPr>
        <p:spPr>
          <a:xfrm>
            <a:off x="3862430" y="5415931"/>
            <a:ext cx="1813756" cy="400110"/>
          </a:xfrm>
          <a:prstGeom prst="rect">
            <a:avLst/>
          </a:prstGeom>
          <a:noFill/>
          <a:ln w="12700">
            <a:noFill/>
          </a:ln>
        </p:spPr>
        <p:txBody>
          <a:bodyPr wrap="square" rtlCol="0" anchor="ctr" anchorCtr="0">
            <a:spAutoFit/>
          </a:bodyPr>
          <a:lstStyle/>
          <a:p>
            <a:pPr algn="ctr"/>
            <a:r>
              <a:rPr kumimoji="1" lang="ja-JP" altLang="en-US" sz="2000" dirty="0">
                <a:solidFill>
                  <a:srgbClr val="FF0000"/>
                </a:solidFill>
              </a:rPr>
              <a:t>原薬</a:t>
            </a:r>
            <a:r>
              <a:rPr lang="ja-JP" altLang="en-US" sz="2000" dirty="0">
                <a:solidFill>
                  <a:srgbClr val="FF0000"/>
                </a:solidFill>
              </a:rPr>
              <a:t>（化成品）</a:t>
            </a:r>
            <a:endParaRPr kumimoji="1" lang="en-US" altLang="ja-JP" sz="2000" dirty="0">
              <a:solidFill>
                <a:srgbClr val="FF0000"/>
              </a:solidFill>
            </a:endParaRPr>
          </a:p>
        </p:txBody>
      </p:sp>
      <p:sp>
        <p:nvSpPr>
          <p:cNvPr id="16" name="テキスト ボックス 15">
            <a:extLst>
              <a:ext uri="{FF2B5EF4-FFF2-40B4-BE49-F238E27FC236}">
                <a16:creationId xmlns:a16="http://schemas.microsoft.com/office/drawing/2014/main" id="{E3F93561-E175-48DD-B027-CA6168A0B04F}"/>
              </a:ext>
            </a:extLst>
          </p:cNvPr>
          <p:cNvSpPr txBox="1"/>
          <p:nvPr/>
        </p:nvSpPr>
        <p:spPr>
          <a:xfrm>
            <a:off x="6175917" y="5415931"/>
            <a:ext cx="1478944" cy="400110"/>
          </a:xfrm>
          <a:prstGeom prst="rect">
            <a:avLst/>
          </a:prstGeom>
          <a:noFill/>
          <a:ln w="12700">
            <a:noFill/>
          </a:ln>
        </p:spPr>
        <p:txBody>
          <a:bodyPr wrap="square" rtlCol="0" anchor="ctr" anchorCtr="0">
            <a:spAutoFit/>
          </a:bodyPr>
          <a:lstStyle/>
          <a:p>
            <a:pPr algn="ctr"/>
            <a:r>
              <a:rPr kumimoji="1" lang="ja-JP" altLang="en-US" sz="2000" dirty="0">
                <a:solidFill>
                  <a:srgbClr val="FF0000"/>
                </a:solidFill>
              </a:rPr>
              <a:t>生薬原薬</a:t>
            </a:r>
          </a:p>
        </p:txBody>
      </p:sp>
      <p:sp>
        <p:nvSpPr>
          <p:cNvPr id="17" name="テキスト ボックス 16">
            <a:extLst>
              <a:ext uri="{FF2B5EF4-FFF2-40B4-BE49-F238E27FC236}">
                <a16:creationId xmlns:a16="http://schemas.microsoft.com/office/drawing/2014/main" id="{1A2A9C25-D181-4610-9AF8-7FE51806E644}"/>
              </a:ext>
            </a:extLst>
          </p:cNvPr>
          <p:cNvSpPr txBox="1"/>
          <p:nvPr/>
        </p:nvSpPr>
        <p:spPr>
          <a:xfrm>
            <a:off x="394394" y="2568897"/>
            <a:ext cx="1478944" cy="338554"/>
          </a:xfrm>
          <a:prstGeom prst="rect">
            <a:avLst/>
          </a:prstGeom>
          <a:noFill/>
          <a:ln w="12700">
            <a:noFill/>
          </a:ln>
        </p:spPr>
        <p:txBody>
          <a:bodyPr wrap="square" rtlCol="0" anchor="ctr" anchorCtr="0">
            <a:spAutoFit/>
          </a:bodyPr>
          <a:lstStyle/>
          <a:p>
            <a:pPr algn="ctr"/>
            <a:r>
              <a:rPr kumimoji="1" lang="ja-JP" altLang="en-US" sz="1600" b="1" dirty="0"/>
              <a:t>無菌操作法</a:t>
            </a:r>
          </a:p>
        </p:txBody>
      </p:sp>
      <p:sp>
        <p:nvSpPr>
          <p:cNvPr id="18" name="テキスト ボックス 17">
            <a:extLst>
              <a:ext uri="{FF2B5EF4-FFF2-40B4-BE49-F238E27FC236}">
                <a16:creationId xmlns:a16="http://schemas.microsoft.com/office/drawing/2014/main" id="{F8851A4C-2392-40C0-B94C-8AC4971A3611}"/>
              </a:ext>
            </a:extLst>
          </p:cNvPr>
          <p:cNvSpPr txBox="1"/>
          <p:nvPr/>
        </p:nvSpPr>
        <p:spPr>
          <a:xfrm>
            <a:off x="1664188" y="2568897"/>
            <a:ext cx="1478944" cy="338554"/>
          </a:xfrm>
          <a:prstGeom prst="rect">
            <a:avLst/>
          </a:prstGeom>
          <a:noFill/>
          <a:ln w="12700">
            <a:noFill/>
          </a:ln>
        </p:spPr>
        <p:txBody>
          <a:bodyPr wrap="square" rtlCol="0" anchor="ctr" anchorCtr="0">
            <a:spAutoFit/>
          </a:bodyPr>
          <a:lstStyle/>
          <a:p>
            <a:pPr algn="ctr"/>
            <a:r>
              <a:rPr kumimoji="1" lang="ja-JP" altLang="en-US" sz="1600" b="1" dirty="0"/>
              <a:t>最終滅菌法</a:t>
            </a:r>
          </a:p>
        </p:txBody>
      </p:sp>
      <p:sp>
        <p:nvSpPr>
          <p:cNvPr id="20" name="テキスト ボックス 19">
            <a:extLst>
              <a:ext uri="{FF2B5EF4-FFF2-40B4-BE49-F238E27FC236}">
                <a16:creationId xmlns:a16="http://schemas.microsoft.com/office/drawing/2014/main" id="{4C175319-13AE-49CE-A695-9F31A1444CC6}"/>
              </a:ext>
            </a:extLst>
          </p:cNvPr>
          <p:cNvSpPr txBox="1"/>
          <p:nvPr/>
        </p:nvSpPr>
        <p:spPr>
          <a:xfrm>
            <a:off x="3136507" y="2568897"/>
            <a:ext cx="988360" cy="584775"/>
          </a:xfrm>
          <a:prstGeom prst="rect">
            <a:avLst/>
          </a:prstGeom>
          <a:noFill/>
          <a:ln w="12700">
            <a:noFill/>
          </a:ln>
        </p:spPr>
        <p:txBody>
          <a:bodyPr wrap="square" rtlCol="0" anchor="ctr" anchorCtr="0">
            <a:spAutoFit/>
          </a:bodyPr>
          <a:lstStyle/>
          <a:p>
            <a:pPr algn="ctr"/>
            <a:r>
              <a:rPr kumimoji="1" lang="ja-JP" altLang="en-US" sz="1600" b="1" dirty="0"/>
              <a:t>固形</a:t>
            </a:r>
            <a:endParaRPr kumimoji="1" lang="en-US" altLang="ja-JP" sz="1600" b="1" dirty="0"/>
          </a:p>
          <a:p>
            <a:pPr algn="ctr"/>
            <a:r>
              <a:rPr kumimoji="1" lang="ja-JP" altLang="en-US" sz="1600" b="1" dirty="0"/>
              <a:t>製剤</a:t>
            </a:r>
          </a:p>
        </p:txBody>
      </p:sp>
      <p:sp>
        <p:nvSpPr>
          <p:cNvPr id="21" name="テキスト ボックス 20">
            <a:extLst>
              <a:ext uri="{FF2B5EF4-FFF2-40B4-BE49-F238E27FC236}">
                <a16:creationId xmlns:a16="http://schemas.microsoft.com/office/drawing/2014/main" id="{9D2B4B84-74E1-4B86-980E-CB94AD37DF01}"/>
              </a:ext>
            </a:extLst>
          </p:cNvPr>
          <p:cNvSpPr txBox="1"/>
          <p:nvPr/>
        </p:nvSpPr>
        <p:spPr>
          <a:xfrm>
            <a:off x="4140865" y="2568897"/>
            <a:ext cx="988360" cy="584775"/>
          </a:xfrm>
          <a:prstGeom prst="rect">
            <a:avLst/>
          </a:prstGeom>
          <a:noFill/>
          <a:ln w="12700">
            <a:noFill/>
          </a:ln>
        </p:spPr>
        <p:txBody>
          <a:bodyPr wrap="square" rtlCol="0" anchor="ctr" anchorCtr="0">
            <a:spAutoFit/>
          </a:bodyPr>
          <a:lstStyle/>
          <a:p>
            <a:pPr algn="ctr"/>
            <a:r>
              <a:rPr kumimoji="1" lang="ja-JP" altLang="en-US" sz="1600" b="1" dirty="0"/>
              <a:t>半固形</a:t>
            </a:r>
            <a:endParaRPr kumimoji="1" lang="en-US" altLang="ja-JP" sz="1600" b="1" dirty="0"/>
          </a:p>
          <a:p>
            <a:pPr algn="ctr"/>
            <a:r>
              <a:rPr kumimoji="1" lang="ja-JP" altLang="en-US" sz="1600" b="1" dirty="0"/>
              <a:t>製剤</a:t>
            </a:r>
          </a:p>
        </p:txBody>
      </p:sp>
      <p:sp>
        <p:nvSpPr>
          <p:cNvPr id="22" name="テキスト ボックス 21">
            <a:extLst>
              <a:ext uri="{FF2B5EF4-FFF2-40B4-BE49-F238E27FC236}">
                <a16:creationId xmlns:a16="http://schemas.microsoft.com/office/drawing/2014/main" id="{66AF589C-23D7-4262-9754-66D757E025FE}"/>
              </a:ext>
            </a:extLst>
          </p:cNvPr>
          <p:cNvSpPr txBox="1"/>
          <p:nvPr/>
        </p:nvSpPr>
        <p:spPr>
          <a:xfrm>
            <a:off x="5122277" y="2568897"/>
            <a:ext cx="988360" cy="338554"/>
          </a:xfrm>
          <a:prstGeom prst="rect">
            <a:avLst/>
          </a:prstGeom>
          <a:noFill/>
          <a:ln w="12700">
            <a:noFill/>
          </a:ln>
        </p:spPr>
        <p:txBody>
          <a:bodyPr wrap="square" rtlCol="0" anchor="ctr" anchorCtr="0">
            <a:spAutoFit/>
          </a:bodyPr>
          <a:lstStyle/>
          <a:p>
            <a:pPr algn="ctr"/>
            <a:r>
              <a:rPr kumimoji="1" lang="ja-JP" altLang="en-US" sz="1600" b="1" dirty="0"/>
              <a:t>液剤</a:t>
            </a:r>
          </a:p>
        </p:txBody>
      </p:sp>
      <p:sp>
        <p:nvSpPr>
          <p:cNvPr id="27" name="テキスト ボックス 26">
            <a:extLst>
              <a:ext uri="{FF2B5EF4-FFF2-40B4-BE49-F238E27FC236}">
                <a16:creationId xmlns:a16="http://schemas.microsoft.com/office/drawing/2014/main" id="{B3D47220-6B89-4260-9D26-FB44916EA976}"/>
              </a:ext>
            </a:extLst>
          </p:cNvPr>
          <p:cNvSpPr txBox="1"/>
          <p:nvPr/>
        </p:nvSpPr>
        <p:spPr>
          <a:xfrm>
            <a:off x="6341814" y="2568897"/>
            <a:ext cx="1147150" cy="584775"/>
          </a:xfrm>
          <a:prstGeom prst="rect">
            <a:avLst/>
          </a:prstGeom>
          <a:noFill/>
          <a:ln w="12700">
            <a:noFill/>
          </a:ln>
        </p:spPr>
        <p:txBody>
          <a:bodyPr wrap="square" rtlCol="0" anchor="ctr" anchorCtr="0">
            <a:spAutoFit/>
          </a:bodyPr>
          <a:lstStyle/>
          <a:p>
            <a:pPr algn="ctr"/>
            <a:r>
              <a:rPr kumimoji="1" lang="ja-JP" altLang="en-US" sz="1600" b="1" dirty="0"/>
              <a:t>生薬関連</a:t>
            </a:r>
            <a:endParaRPr kumimoji="1" lang="en-US" altLang="ja-JP" sz="1600" b="1" dirty="0"/>
          </a:p>
          <a:p>
            <a:pPr algn="ctr"/>
            <a:r>
              <a:rPr kumimoji="1" lang="ja-JP" altLang="en-US" sz="1600" b="1" dirty="0"/>
              <a:t>製剤</a:t>
            </a:r>
          </a:p>
        </p:txBody>
      </p:sp>
      <p:cxnSp>
        <p:nvCxnSpPr>
          <p:cNvPr id="3" name="直線コネクタ 2">
            <a:extLst>
              <a:ext uri="{FF2B5EF4-FFF2-40B4-BE49-F238E27FC236}">
                <a16:creationId xmlns:a16="http://schemas.microsoft.com/office/drawing/2014/main" id="{CBA49A55-3BAB-4F7F-B696-210B013A51B1}"/>
              </a:ext>
            </a:extLst>
          </p:cNvPr>
          <p:cNvCxnSpPr>
            <a:cxnSpLocks/>
          </p:cNvCxnSpPr>
          <p:nvPr/>
        </p:nvCxnSpPr>
        <p:spPr>
          <a:xfrm>
            <a:off x="7683943" y="1669779"/>
            <a:ext cx="1" cy="4650266"/>
          </a:xfrm>
          <a:prstGeom prst="line">
            <a:avLst/>
          </a:prstGeom>
          <a:ln w="38100">
            <a:prstDash val="dash"/>
          </a:ln>
        </p:spPr>
        <p:style>
          <a:lnRef idx="1">
            <a:schemeClr val="dk1"/>
          </a:lnRef>
          <a:fillRef idx="0">
            <a:schemeClr val="dk1"/>
          </a:fillRef>
          <a:effectRef idx="0">
            <a:schemeClr val="dk1"/>
          </a:effectRef>
          <a:fontRef idx="minor">
            <a:schemeClr val="tx1"/>
          </a:fontRef>
        </p:style>
      </p:cxnSp>
      <p:cxnSp>
        <p:nvCxnSpPr>
          <p:cNvPr id="28" name="直線コネクタ 27">
            <a:extLst>
              <a:ext uri="{FF2B5EF4-FFF2-40B4-BE49-F238E27FC236}">
                <a16:creationId xmlns:a16="http://schemas.microsoft.com/office/drawing/2014/main" id="{28645F3B-4F0E-4B08-A8B3-6EA2E33E0FBC}"/>
              </a:ext>
            </a:extLst>
          </p:cNvPr>
          <p:cNvCxnSpPr>
            <a:cxnSpLocks/>
          </p:cNvCxnSpPr>
          <p:nvPr/>
        </p:nvCxnSpPr>
        <p:spPr>
          <a:xfrm>
            <a:off x="6206647" y="2304949"/>
            <a:ext cx="0" cy="3717321"/>
          </a:xfrm>
          <a:prstGeom prst="line">
            <a:avLst/>
          </a:prstGeom>
          <a:ln w="38100">
            <a:prstDash val="dash"/>
          </a:ln>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6F2D8BF2-230C-49DF-AABE-A3AC51F50E90}"/>
              </a:ext>
            </a:extLst>
          </p:cNvPr>
          <p:cNvCxnSpPr>
            <a:cxnSpLocks/>
          </p:cNvCxnSpPr>
          <p:nvPr/>
        </p:nvCxnSpPr>
        <p:spPr>
          <a:xfrm flipH="1">
            <a:off x="115274" y="5206113"/>
            <a:ext cx="7568670" cy="0"/>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7" name="四角形: 角を丸くする 6">
            <a:extLst>
              <a:ext uri="{FF2B5EF4-FFF2-40B4-BE49-F238E27FC236}">
                <a16:creationId xmlns:a16="http://schemas.microsoft.com/office/drawing/2014/main" id="{76089AAD-AEC9-4D9D-BA93-07DABC98E58D}"/>
              </a:ext>
            </a:extLst>
          </p:cNvPr>
          <p:cNvSpPr/>
          <p:nvPr/>
        </p:nvSpPr>
        <p:spPr>
          <a:xfrm>
            <a:off x="501853" y="1842948"/>
            <a:ext cx="2532936" cy="4157915"/>
          </a:xfrm>
          <a:prstGeom prst="roundRect">
            <a:avLst>
              <a:gd name="adj" fmla="val 8191"/>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0" name="四角形: 角を丸くする 29">
            <a:extLst>
              <a:ext uri="{FF2B5EF4-FFF2-40B4-BE49-F238E27FC236}">
                <a16:creationId xmlns:a16="http://schemas.microsoft.com/office/drawing/2014/main" id="{F9898A25-70D2-47FE-82CB-9D5750FF641E}"/>
              </a:ext>
            </a:extLst>
          </p:cNvPr>
          <p:cNvSpPr/>
          <p:nvPr/>
        </p:nvSpPr>
        <p:spPr>
          <a:xfrm>
            <a:off x="3110590" y="1842948"/>
            <a:ext cx="4489835" cy="4157915"/>
          </a:xfrm>
          <a:prstGeom prst="roundRect">
            <a:avLst>
              <a:gd name="adj" fmla="val 5294"/>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8F136054-87CB-4165-AEE5-847C6F155BAB}"/>
              </a:ext>
            </a:extLst>
          </p:cNvPr>
          <p:cNvSpPr txBox="1"/>
          <p:nvPr/>
        </p:nvSpPr>
        <p:spPr>
          <a:xfrm>
            <a:off x="501853" y="3122953"/>
            <a:ext cx="1268456" cy="1692771"/>
          </a:xfrm>
          <a:prstGeom prst="rect">
            <a:avLst/>
          </a:prstGeom>
          <a:noFill/>
          <a:ln w="12700">
            <a:noFill/>
          </a:ln>
        </p:spPr>
        <p:txBody>
          <a:bodyPr wrap="square" rtlCol="0" anchor="ctr" anchorCtr="0">
            <a:spAutoFit/>
          </a:bodyPr>
          <a:lstStyle/>
          <a:p>
            <a:pPr algn="ctr"/>
            <a:r>
              <a:rPr kumimoji="1" lang="ja-JP" altLang="en-US" sz="1600" u="sng" dirty="0"/>
              <a:t>注射剤</a:t>
            </a:r>
            <a:endParaRPr kumimoji="1" lang="en-US" altLang="ja-JP" sz="1600" u="sng" dirty="0"/>
          </a:p>
          <a:p>
            <a:pPr algn="ctr"/>
            <a:r>
              <a:rPr lang="ja-JP" altLang="en-US" sz="1600" u="sng" dirty="0"/>
              <a:t>点眼剤</a:t>
            </a:r>
            <a:endParaRPr lang="en-US" altLang="ja-JP" sz="1600" u="sng" dirty="0"/>
          </a:p>
          <a:p>
            <a:pPr algn="ctr"/>
            <a:r>
              <a:rPr kumimoji="1" lang="ja-JP" altLang="en-US" sz="1600" u="sng" dirty="0"/>
              <a:t>点耳剤</a:t>
            </a:r>
            <a:endParaRPr kumimoji="1" lang="en-US" altLang="ja-JP" sz="1600" u="sng" dirty="0"/>
          </a:p>
          <a:p>
            <a:pPr algn="ctr"/>
            <a:r>
              <a:rPr lang="ja-JP" altLang="en-US" sz="1200" dirty="0"/>
              <a:t>（無菌）</a:t>
            </a:r>
            <a:endParaRPr lang="en-US" altLang="ja-JP" sz="1200" dirty="0"/>
          </a:p>
          <a:p>
            <a:pPr algn="ctr"/>
            <a:r>
              <a:rPr kumimoji="1" lang="ja-JP" altLang="en-US" sz="1600" u="sng" dirty="0"/>
              <a:t>眼軟膏剤</a:t>
            </a:r>
            <a:endParaRPr kumimoji="1" lang="en-US" altLang="ja-JP" sz="1600" u="sng" dirty="0"/>
          </a:p>
          <a:p>
            <a:pPr algn="ctr"/>
            <a:r>
              <a:rPr lang="ja-JP" altLang="en-US" sz="1600" u="sng" dirty="0"/>
              <a:t>透析用剤</a:t>
            </a:r>
            <a:endParaRPr lang="en-US" altLang="ja-JP" sz="1600" u="sng" dirty="0"/>
          </a:p>
          <a:p>
            <a:pPr algn="ctr"/>
            <a:r>
              <a:rPr kumimoji="1" lang="ja-JP" altLang="en-US" sz="1200" dirty="0"/>
              <a:t>（腹膜透析用剤）</a:t>
            </a:r>
          </a:p>
        </p:txBody>
      </p:sp>
      <p:sp>
        <p:nvSpPr>
          <p:cNvPr id="43" name="テキスト ボックス 42">
            <a:extLst>
              <a:ext uri="{FF2B5EF4-FFF2-40B4-BE49-F238E27FC236}">
                <a16:creationId xmlns:a16="http://schemas.microsoft.com/office/drawing/2014/main" id="{B0C20970-E182-4001-A8F4-5B477B88AC24}"/>
              </a:ext>
            </a:extLst>
          </p:cNvPr>
          <p:cNvSpPr txBox="1"/>
          <p:nvPr/>
        </p:nvSpPr>
        <p:spPr>
          <a:xfrm>
            <a:off x="3018262" y="3084853"/>
            <a:ext cx="1268456" cy="1877437"/>
          </a:xfrm>
          <a:prstGeom prst="rect">
            <a:avLst/>
          </a:prstGeom>
          <a:noFill/>
          <a:ln w="12700">
            <a:noFill/>
          </a:ln>
        </p:spPr>
        <p:txBody>
          <a:bodyPr wrap="square" rtlCol="0" anchor="ctr" anchorCtr="0">
            <a:spAutoFit/>
          </a:bodyPr>
          <a:lstStyle/>
          <a:p>
            <a:pPr algn="ctr"/>
            <a:r>
              <a:rPr kumimoji="1" lang="ja-JP" altLang="en-US" sz="1600" u="sng" dirty="0"/>
              <a:t>錠剤</a:t>
            </a:r>
            <a:endParaRPr kumimoji="1" lang="en-US" altLang="ja-JP" sz="1600" u="sng" dirty="0"/>
          </a:p>
          <a:p>
            <a:pPr algn="ctr"/>
            <a:r>
              <a:rPr lang="ja-JP" altLang="en-US" sz="1600" u="sng" dirty="0"/>
              <a:t>吸入剤</a:t>
            </a:r>
            <a:endParaRPr kumimoji="1" lang="en-US" altLang="ja-JP" sz="1600" u="sng" dirty="0"/>
          </a:p>
          <a:p>
            <a:pPr algn="ctr"/>
            <a:r>
              <a:rPr lang="ja-JP" altLang="en-US" sz="1200" dirty="0"/>
              <a:t>（固形）</a:t>
            </a:r>
            <a:endParaRPr lang="en-US" altLang="ja-JP" sz="1200" dirty="0"/>
          </a:p>
          <a:p>
            <a:pPr algn="ctr"/>
            <a:r>
              <a:rPr kumimoji="1" lang="ja-JP" altLang="en-US" sz="1600" u="sng" dirty="0"/>
              <a:t>カプセル</a:t>
            </a:r>
            <a:endParaRPr kumimoji="1" lang="en-US" altLang="ja-JP" sz="1600" u="sng" dirty="0"/>
          </a:p>
          <a:p>
            <a:pPr algn="ctr"/>
            <a:r>
              <a:rPr kumimoji="1" lang="ja-JP" altLang="en-US" sz="1600" u="sng" dirty="0"/>
              <a:t>剤</a:t>
            </a:r>
            <a:r>
              <a:rPr kumimoji="1" lang="ja-JP" altLang="en-US" sz="1200" dirty="0"/>
              <a:t>（硬）</a:t>
            </a:r>
            <a:endParaRPr kumimoji="1" lang="en-US" altLang="ja-JP" sz="1200" dirty="0"/>
          </a:p>
          <a:p>
            <a:pPr algn="ctr"/>
            <a:r>
              <a:rPr lang="ja-JP" altLang="en-US" sz="1600" u="sng" dirty="0"/>
              <a:t>点耳剤</a:t>
            </a:r>
            <a:endParaRPr lang="en-US" altLang="ja-JP" sz="1600" u="sng" dirty="0"/>
          </a:p>
          <a:p>
            <a:pPr algn="ctr"/>
            <a:r>
              <a:rPr kumimoji="1" lang="ja-JP" altLang="en-US" sz="1100" dirty="0"/>
              <a:t>（非無菌</a:t>
            </a:r>
            <a:endParaRPr kumimoji="1" lang="en-US" altLang="ja-JP" sz="1100" dirty="0"/>
          </a:p>
          <a:p>
            <a:pPr algn="ctr"/>
            <a:r>
              <a:rPr kumimoji="1" lang="ja-JP" altLang="en-US" sz="1100" dirty="0"/>
              <a:t>固形）</a:t>
            </a:r>
          </a:p>
        </p:txBody>
      </p:sp>
      <p:sp>
        <p:nvSpPr>
          <p:cNvPr id="44" name="テキスト ボックス 43">
            <a:extLst>
              <a:ext uri="{FF2B5EF4-FFF2-40B4-BE49-F238E27FC236}">
                <a16:creationId xmlns:a16="http://schemas.microsoft.com/office/drawing/2014/main" id="{6D174DB3-4C7C-487E-9AA2-E8AECD40052C}"/>
              </a:ext>
            </a:extLst>
          </p:cNvPr>
          <p:cNvSpPr txBox="1"/>
          <p:nvPr/>
        </p:nvSpPr>
        <p:spPr>
          <a:xfrm>
            <a:off x="1796579" y="3122953"/>
            <a:ext cx="1268456" cy="1692771"/>
          </a:xfrm>
          <a:prstGeom prst="rect">
            <a:avLst/>
          </a:prstGeom>
          <a:noFill/>
          <a:ln w="12700">
            <a:noFill/>
          </a:ln>
        </p:spPr>
        <p:txBody>
          <a:bodyPr wrap="square" rtlCol="0" anchor="ctr" anchorCtr="0">
            <a:spAutoFit/>
          </a:bodyPr>
          <a:lstStyle/>
          <a:p>
            <a:pPr algn="ctr"/>
            <a:r>
              <a:rPr kumimoji="1" lang="ja-JP" altLang="en-US" sz="1600" u="sng" dirty="0"/>
              <a:t>注射剤</a:t>
            </a:r>
            <a:endParaRPr kumimoji="1" lang="en-US" altLang="ja-JP" sz="1600" u="sng" dirty="0"/>
          </a:p>
          <a:p>
            <a:pPr algn="ctr"/>
            <a:r>
              <a:rPr lang="ja-JP" altLang="en-US" sz="1600" u="sng" dirty="0"/>
              <a:t>点眼剤</a:t>
            </a:r>
            <a:endParaRPr lang="en-US" altLang="ja-JP" sz="1600" u="sng" dirty="0"/>
          </a:p>
          <a:p>
            <a:pPr algn="ctr"/>
            <a:r>
              <a:rPr kumimoji="1" lang="ja-JP" altLang="en-US" sz="1600" u="sng" dirty="0"/>
              <a:t>点耳剤</a:t>
            </a:r>
            <a:endParaRPr kumimoji="1" lang="en-US" altLang="ja-JP" sz="1600" u="sng" dirty="0"/>
          </a:p>
          <a:p>
            <a:pPr algn="ctr"/>
            <a:r>
              <a:rPr lang="ja-JP" altLang="en-US" sz="1200" dirty="0"/>
              <a:t>（無菌）</a:t>
            </a:r>
            <a:endParaRPr lang="en-US" altLang="ja-JP" sz="1200" dirty="0"/>
          </a:p>
          <a:p>
            <a:pPr algn="ctr"/>
            <a:r>
              <a:rPr kumimoji="1" lang="ja-JP" altLang="en-US" sz="1600" u="sng" dirty="0"/>
              <a:t>眼軟膏剤</a:t>
            </a:r>
            <a:endParaRPr kumimoji="1" lang="en-US" altLang="ja-JP" sz="1600" u="sng" dirty="0"/>
          </a:p>
          <a:p>
            <a:pPr algn="ctr"/>
            <a:r>
              <a:rPr lang="ja-JP" altLang="en-US" sz="1600" u="sng" dirty="0"/>
              <a:t>透析用剤</a:t>
            </a:r>
            <a:endParaRPr lang="en-US" altLang="ja-JP" sz="1600" u="sng" dirty="0"/>
          </a:p>
          <a:p>
            <a:pPr algn="ctr"/>
            <a:r>
              <a:rPr kumimoji="1" lang="ja-JP" altLang="en-US" sz="1200" dirty="0"/>
              <a:t>（腹膜透析用剤）</a:t>
            </a:r>
          </a:p>
        </p:txBody>
      </p:sp>
      <p:sp>
        <p:nvSpPr>
          <p:cNvPr id="45" name="テキスト ボックス 44">
            <a:extLst>
              <a:ext uri="{FF2B5EF4-FFF2-40B4-BE49-F238E27FC236}">
                <a16:creationId xmlns:a16="http://schemas.microsoft.com/office/drawing/2014/main" id="{9B0EE476-56E8-4D5B-933E-E1393B5B0520}"/>
              </a:ext>
            </a:extLst>
          </p:cNvPr>
          <p:cNvSpPr txBox="1"/>
          <p:nvPr/>
        </p:nvSpPr>
        <p:spPr>
          <a:xfrm>
            <a:off x="4004187" y="3084853"/>
            <a:ext cx="1268456" cy="1692771"/>
          </a:xfrm>
          <a:prstGeom prst="rect">
            <a:avLst/>
          </a:prstGeom>
          <a:noFill/>
          <a:ln w="12700">
            <a:noFill/>
          </a:ln>
        </p:spPr>
        <p:txBody>
          <a:bodyPr wrap="square" rtlCol="0" anchor="ctr" anchorCtr="0">
            <a:spAutoFit/>
          </a:bodyPr>
          <a:lstStyle/>
          <a:p>
            <a:pPr algn="ctr"/>
            <a:r>
              <a:rPr kumimoji="1" lang="ja-JP" altLang="en-US" sz="1600" u="sng" dirty="0"/>
              <a:t>軟膏剤</a:t>
            </a:r>
            <a:endParaRPr kumimoji="1" lang="en-US" altLang="ja-JP" sz="1600" u="sng" dirty="0"/>
          </a:p>
          <a:p>
            <a:pPr algn="ctr"/>
            <a:r>
              <a:rPr lang="ja-JP" altLang="en-US" sz="1600" u="sng" dirty="0"/>
              <a:t>クリーム</a:t>
            </a:r>
            <a:endParaRPr lang="en-US" altLang="ja-JP" sz="1600" u="sng" dirty="0"/>
          </a:p>
          <a:p>
            <a:pPr algn="ctr"/>
            <a:r>
              <a:rPr lang="ja-JP" altLang="en-US" sz="1600" u="sng" dirty="0"/>
              <a:t>剤</a:t>
            </a:r>
            <a:endParaRPr kumimoji="1" lang="en-US" altLang="ja-JP" sz="1600" u="sng" dirty="0"/>
          </a:p>
          <a:p>
            <a:pPr algn="ctr"/>
            <a:r>
              <a:rPr kumimoji="1" lang="ja-JP" altLang="en-US" sz="1600" u="sng" dirty="0"/>
              <a:t>ゲル剤</a:t>
            </a:r>
            <a:endParaRPr kumimoji="1" lang="en-US" altLang="ja-JP" sz="1200" dirty="0"/>
          </a:p>
          <a:p>
            <a:pPr algn="ctr"/>
            <a:r>
              <a:rPr lang="ja-JP" altLang="en-US" sz="1600" u="sng" dirty="0"/>
              <a:t>点耳剤</a:t>
            </a:r>
            <a:endParaRPr lang="en-US" altLang="ja-JP" sz="1600" u="sng" dirty="0"/>
          </a:p>
          <a:p>
            <a:pPr algn="ctr"/>
            <a:r>
              <a:rPr kumimoji="1" lang="ja-JP" altLang="en-US" sz="1100" dirty="0"/>
              <a:t>（非無菌</a:t>
            </a:r>
            <a:endParaRPr kumimoji="1" lang="en-US" altLang="ja-JP" sz="1100" dirty="0"/>
          </a:p>
          <a:p>
            <a:pPr algn="ctr"/>
            <a:r>
              <a:rPr lang="en-US" altLang="ja-JP" sz="1100" dirty="0"/>
              <a:t> </a:t>
            </a:r>
            <a:r>
              <a:rPr lang="ja-JP" altLang="en-US" sz="1100" dirty="0"/>
              <a:t>半</a:t>
            </a:r>
            <a:r>
              <a:rPr kumimoji="1" lang="ja-JP" altLang="en-US" sz="1100" dirty="0"/>
              <a:t>固形）</a:t>
            </a:r>
          </a:p>
        </p:txBody>
      </p:sp>
      <p:sp>
        <p:nvSpPr>
          <p:cNvPr id="47" name="テキスト ボックス 46">
            <a:extLst>
              <a:ext uri="{FF2B5EF4-FFF2-40B4-BE49-F238E27FC236}">
                <a16:creationId xmlns:a16="http://schemas.microsoft.com/office/drawing/2014/main" id="{A05FAC48-856D-4820-973D-51AF8CB0F7C3}"/>
              </a:ext>
            </a:extLst>
          </p:cNvPr>
          <p:cNvSpPr txBox="1"/>
          <p:nvPr/>
        </p:nvSpPr>
        <p:spPr>
          <a:xfrm>
            <a:off x="5039994" y="3084853"/>
            <a:ext cx="1268456" cy="1938992"/>
          </a:xfrm>
          <a:prstGeom prst="rect">
            <a:avLst/>
          </a:prstGeom>
          <a:noFill/>
          <a:ln w="12700">
            <a:noFill/>
          </a:ln>
        </p:spPr>
        <p:txBody>
          <a:bodyPr wrap="square" rtlCol="0" anchor="ctr" anchorCtr="0">
            <a:spAutoFit/>
          </a:bodyPr>
          <a:lstStyle/>
          <a:p>
            <a:pPr algn="ctr"/>
            <a:r>
              <a:rPr kumimoji="1" lang="ja-JP" altLang="en-US" sz="1600" u="sng" dirty="0"/>
              <a:t>経口液剤</a:t>
            </a:r>
            <a:endParaRPr kumimoji="1" lang="en-US" altLang="ja-JP" sz="1600" u="sng" dirty="0"/>
          </a:p>
          <a:p>
            <a:pPr algn="ctr"/>
            <a:r>
              <a:rPr lang="ja-JP" altLang="en-US" sz="1600" u="sng" dirty="0"/>
              <a:t>吸入剤</a:t>
            </a:r>
            <a:endParaRPr kumimoji="1" lang="en-US" altLang="ja-JP" sz="1600" u="sng" dirty="0"/>
          </a:p>
          <a:p>
            <a:pPr algn="ctr"/>
            <a:r>
              <a:rPr lang="ja-JP" altLang="en-US" sz="1200" dirty="0"/>
              <a:t>（液）</a:t>
            </a:r>
            <a:endParaRPr lang="en-US" altLang="ja-JP" sz="1200" dirty="0"/>
          </a:p>
          <a:p>
            <a:pPr algn="ctr"/>
            <a:r>
              <a:rPr kumimoji="1" lang="ja-JP" altLang="en-US" sz="1600" u="sng" dirty="0"/>
              <a:t>カプセル</a:t>
            </a:r>
            <a:endParaRPr kumimoji="1" lang="en-US" altLang="ja-JP" sz="1600" u="sng" dirty="0"/>
          </a:p>
          <a:p>
            <a:pPr algn="ctr"/>
            <a:r>
              <a:rPr kumimoji="1" lang="ja-JP" altLang="en-US" sz="1600" u="sng" dirty="0"/>
              <a:t>剤</a:t>
            </a:r>
            <a:r>
              <a:rPr kumimoji="1" lang="ja-JP" altLang="en-US" sz="1200" dirty="0"/>
              <a:t>（軟）</a:t>
            </a:r>
            <a:endParaRPr kumimoji="1" lang="en-US" altLang="ja-JP" sz="1200" dirty="0"/>
          </a:p>
          <a:p>
            <a:r>
              <a:rPr kumimoji="1" lang="en-US" altLang="ja-JP" sz="1100" dirty="0"/>
              <a:t>※</a:t>
            </a:r>
            <a:r>
              <a:rPr kumimoji="1" lang="ja-JP" altLang="en-US" sz="1100" dirty="0"/>
              <a:t>内容物に</a:t>
            </a:r>
            <a:endParaRPr kumimoji="1" lang="en-US" altLang="ja-JP" sz="1100" dirty="0"/>
          </a:p>
          <a:p>
            <a:r>
              <a:rPr kumimoji="1" lang="ja-JP" altLang="en-US" sz="1100" dirty="0"/>
              <a:t>　 よっては</a:t>
            </a:r>
            <a:endParaRPr kumimoji="1" lang="en-US" altLang="ja-JP" sz="1100" dirty="0"/>
          </a:p>
          <a:p>
            <a:r>
              <a:rPr lang="ja-JP" altLang="en-US" sz="1100" dirty="0"/>
              <a:t>　 </a:t>
            </a:r>
            <a:r>
              <a:rPr kumimoji="1" lang="ja-JP" altLang="en-US" sz="1100" dirty="0"/>
              <a:t>固形、半固形</a:t>
            </a:r>
            <a:endParaRPr kumimoji="1" lang="en-US" altLang="ja-JP" sz="1100" dirty="0"/>
          </a:p>
          <a:p>
            <a:r>
              <a:rPr lang="ja-JP" altLang="en-US" sz="1100" dirty="0"/>
              <a:t>　 </a:t>
            </a:r>
            <a:r>
              <a:rPr kumimoji="1" lang="ja-JP" altLang="en-US" sz="1100" dirty="0"/>
              <a:t>の場合あり</a:t>
            </a:r>
          </a:p>
        </p:txBody>
      </p:sp>
      <p:sp>
        <p:nvSpPr>
          <p:cNvPr id="48" name="テキスト ボックス 47">
            <a:extLst>
              <a:ext uri="{FF2B5EF4-FFF2-40B4-BE49-F238E27FC236}">
                <a16:creationId xmlns:a16="http://schemas.microsoft.com/office/drawing/2014/main" id="{2277A80D-7917-4C67-9FFE-BC46E1621053}"/>
              </a:ext>
            </a:extLst>
          </p:cNvPr>
          <p:cNvSpPr txBox="1"/>
          <p:nvPr/>
        </p:nvSpPr>
        <p:spPr>
          <a:xfrm>
            <a:off x="6262688" y="3122953"/>
            <a:ext cx="1268456" cy="1323439"/>
          </a:xfrm>
          <a:prstGeom prst="rect">
            <a:avLst/>
          </a:prstGeom>
          <a:noFill/>
          <a:ln w="12700">
            <a:noFill/>
          </a:ln>
        </p:spPr>
        <p:txBody>
          <a:bodyPr wrap="square" rtlCol="0" anchor="ctr" anchorCtr="0">
            <a:spAutoFit/>
          </a:bodyPr>
          <a:lstStyle/>
          <a:p>
            <a:pPr algn="ctr"/>
            <a:r>
              <a:rPr kumimoji="1" lang="ja-JP" altLang="en-US" sz="1600" u="sng" dirty="0"/>
              <a:t>全形生薬</a:t>
            </a:r>
            <a:endParaRPr lang="en-US" altLang="ja-JP" sz="1600" u="sng" dirty="0"/>
          </a:p>
          <a:p>
            <a:pPr algn="ctr"/>
            <a:r>
              <a:rPr lang="ja-JP" altLang="en-US" sz="1600" u="sng" dirty="0"/>
              <a:t>切断生薬</a:t>
            </a:r>
            <a:endParaRPr lang="en-US" altLang="ja-JP" sz="1600" u="sng" dirty="0"/>
          </a:p>
          <a:p>
            <a:pPr algn="ctr"/>
            <a:r>
              <a:rPr lang="ja-JP" altLang="en-US" sz="1600" u="sng" dirty="0"/>
              <a:t>粉末生薬</a:t>
            </a:r>
            <a:endParaRPr kumimoji="1" lang="en-US" altLang="ja-JP" sz="1600" u="sng" dirty="0"/>
          </a:p>
          <a:p>
            <a:pPr algn="ctr"/>
            <a:r>
              <a:rPr kumimoji="1" lang="ja-JP" altLang="en-US" sz="1600" u="sng" dirty="0"/>
              <a:t>丸剤</a:t>
            </a:r>
            <a:endParaRPr kumimoji="1" lang="en-US" altLang="ja-JP" sz="1600" u="sng" dirty="0"/>
          </a:p>
          <a:p>
            <a:pPr algn="ctr"/>
            <a:r>
              <a:rPr lang="ja-JP" altLang="en-US" sz="1600" u="sng" dirty="0"/>
              <a:t>エキス剤</a:t>
            </a:r>
            <a:endParaRPr kumimoji="1" lang="ja-JP" altLang="en-US" sz="1200" dirty="0"/>
          </a:p>
        </p:txBody>
      </p:sp>
      <p:sp>
        <p:nvSpPr>
          <p:cNvPr id="51" name="テキスト ボックス 50">
            <a:extLst>
              <a:ext uri="{FF2B5EF4-FFF2-40B4-BE49-F238E27FC236}">
                <a16:creationId xmlns:a16="http://schemas.microsoft.com/office/drawing/2014/main" id="{3C172110-8E6F-4C8B-8195-2BBF3A8B9239}"/>
              </a:ext>
            </a:extLst>
          </p:cNvPr>
          <p:cNvSpPr txBox="1"/>
          <p:nvPr/>
        </p:nvSpPr>
        <p:spPr>
          <a:xfrm>
            <a:off x="7660725" y="5997309"/>
            <a:ext cx="1016745" cy="338554"/>
          </a:xfrm>
          <a:prstGeom prst="rect">
            <a:avLst/>
          </a:prstGeom>
          <a:noFill/>
          <a:ln w="12700">
            <a:noFill/>
          </a:ln>
        </p:spPr>
        <p:txBody>
          <a:bodyPr wrap="square" rtlCol="0" anchor="ctr" anchorCtr="0">
            <a:spAutoFit/>
          </a:bodyPr>
          <a:lstStyle/>
          <a:p>
            <a:pPr algn="ctr"/>
            <a:r>
              <a:rPr kumimoji="1" lang="ja-JP" altLang="en-US" sz="1600" dirty="0"/>
              <a:t>→</a:t>
            </a:r>
            <a:r>
              <a:rPr kumimoji="1" lang="ja-JP" altLang="en-US" sz="1600" dirty="0">
                <a:solidFill>
                  <a:srgbClr val="FF0000"/>
                </a:solidFill>
              </a:rPr>
              <a:t>包装等</a:t>
            </a:r>
          </a:p>
        </p:txBody>
      </p:sp>
      <p:sp>
        <p:nvSpPr>
          <p:cNvPr id="53" name="テキスト ボックス 52">
            <a:extLst>
              <a:ext uri="{FF2B5EF4-FFF2-40B4-BE49-F238E27FC236}">
                <a16:creationId xmlns:a16="http://schemas.microsoft.com/office/drawing/2014/main" id="{1A96BD84-9063-4DDA-8C49-3D67E1FBF8F2}"/>
              </a:ext>
            </a:extLst>
          </p:cNvPr>
          <p:cNvSpPr txBox="1"/>
          <p:nvPr/>
        </p:nvSpPr>
        <p:spPr>
          <a:xfrm>
            <a:off x="6122297" y="2219594"/>
            <a:ext cx="1016745" cy="338554"/>
          </a:xfrm>
          <a:prstGeom prst="rect">
            <a:avLst/>
          </a:prstGeom>
          <a:noFill/>
          <a:ln w="12700">
            <a:noFill/>
          </a:ln>
        </p:spPr>
        <p:txBody>
          <a:bodyPr wrap="square" rtlCol="0" anchor="ctr" anchorCtr="0">
            <a:spAutoFit/>
          </a:bodyPr>
          <a:lstStyle/>
          <a:p>
            <a:pPr algn="ctr"/>
            <a:r>
              <a:rPr kumimoji="1" lang="ja-JP" altLang="en-US" sz="1600" dirty="0"/>
              <a:t>→生薬</a:t>
            </a:r>
          </a:p>
        </p:txBody>
      </p:sp>
      <p:sp>
        <p:nvSpPr>
          <p:cNvPr id="46" name="テキスト ボックス 45">
            <a:extLst>
              <a:ext uri="{FF2B5EF4-FFF2-40B4-BE49-F238E27FC236}">
                <a16:creationId xmlns:a16="http://schemas.microsoft.com/office/drawing/2014/main" id="{7318E8CB-292E-47A8-BD60-C9BA8D179E7D}"/>
              </a:ext>
            </a:extLst>
          </p:cNvPr>
          <p:cNvSpPr txBox="1"/>
          <p:nvPr/>
        </p:nvSpPr>
        <p:spPr>
          <a:xfrm>
            <a:off x="81718" y="4099771"/>
            <a:ext cx="430887" cy="2288731"/>
          </a:xfrm>
          <a:prstGeom prst="rect">
            <a:avLst/>
          </a:prstGeom>
          <a:noFill/>
          <a:ln w="12700">
            <a:noFill/>
          </a:ln>
        </p:spPr>
        <p:txBody>
          <a:bodyPr vert="eaVert" wrap="square" rtlCol="0" anchor="ctr" anchorCtr="0">
            <a:spAutoFit/>
          </a:bodyPr>
          <a:lstStyle/>
          <a:p>
            <a:pPr algn="ctr"/>
            <a:r>
              <a:rPr kumimoji="1" lang="ja-JP" altLang="en-US" sz="1600" dirty="0"/>
              <a:t>製剤　←</a:t>
            </a:r>
            <a:r>
              <a:rPr lang="ja-JP" altLang="en-US" sz="1600" dirty="0"/>
              <a:t>　　→　</a:t>
            </a:r>
            <a:r>
              <a:rPr lang="ja-JP" altLang="en-US" sz="1600" dirty="0">
                <a:solidFill>
                  <a:srgbClr val="FF0000"/>
                </a:solidFill>
              </a:rPr>
              <a:t>原薬</a:t>
            </a:r>
            <a:endParaRPr kumimoji="1" lang="en-US" altLang="ja-JP" sz="1600" dirty="0">
              <a:solidFill>
                <a:srgbClr val="FF0000"/>
              </a:solidFill>
            </a:endParaRPr>
          </a:p>
        </p:txBody>
      </p:sp>
      <p:sp>
        <p:nvSpPr>
          <p:cNvPr id="49" name="テキスト ボックス 48">
            <a:extLst>
              <a:ext uri="{FF2B5EF4-FFF2-40B4-BE49-F238E27FC236}">
                <a16:creationId xmlns:a16="http://schemas.microsoft.com/office/drawing/2014/main" id="{3E9138B7-25FE-4CBC-92A9-5AAFB697DA26}"/>
              </a:ext>
            </a:extLst>
          </p:cNvPr>
          <p:cNvSpPr txBox="1"/>
          <p:nvPr/>
        </p:nvSpPr>
        <p:spPr>
          <a:xfrm>
            <a:off x="1298540" y="4830182"/>
            <a:ext cx="430887" cy="246221"/>
          </a:xfrm>
          <a:prstGeom prst="rect">
            <a:avLst/>
          </a:prstGeom>
          <a:noFill/>
          <a:ln w="12700">
            <a:noFill/>
          </a:ln>
        </p:spPr>
        <p:txBody>
          <a:bodyPr wrap="square" rtlCol="0" anchor="ctr" anchorCtr="0">
            <a:spAutoFit/>
          </a:bodyPr>
          <a:lstStyle/>
          <a:p>
            <a:pPr algn="ctr"/>
            <a:r>
              <a:rPr kumimoji="1" lang="ja-JP" altLang="en-US" sz="1000" dirty="0"/>
              <a:t>など</a:t>
            </a:r>
          </a:p>
        </p:txBody>
      </p:sp>
      <p:sp>
        <p:nvSpPr>
          <p:cNvPr id="50" name="テキスト ボックス 49">
            <a:extLst>
              <a:ext uri="{FF2B5EF4-FFF2-40B4-BE49-F238E27FC236}">
                <a16:creationId xmlns:a16="http://schemas.microsoft.com/office/drawing/2014/main" id="{EDB2F7D0-8219-41C4-83E0-C0AABFA7C18A}"/>
              </a:ext>
            </a:extLst>
          </p:cNvPr>
          <p:cNvSpPr txBox="1"/>
          <p:nvPr/>
        </p:nvSpPr>
        <p:spPr>
          <a:xfrm>
            <a:off x="2556704" y="4841622"/>
            <a:ext cx="430887" cy="246221"/>
          </a:xfrm>
          <a:prstGeom prst="rect">
            <a:avLst/>
          </a:prstGeom>
          <a:noFill/>
          <a:ln w="12700">
            <a:noFill/>
          </a:ln>
        </p:spPr>
        <p:txBody>
          <a:bodyPr wrap="square" rtlCol="0" anchor="ctr" anchorCtr="0">
            <a:spAutoFit/>
          </a:bodyPr>
          <a:lstStyle/>
          <a:p>
            <a:pPr algn="ctr"/>
            <a:r>
              <a:rPr kumimoji="1" lang="ja-JP" altLang="en-US" sz="1000" dirty="0"/>
              <a:t>など</a:t>
            </a:r>
          </a:p>
        </p:txBody>
      </p:sp>
      <p:sp>
        <p:nvSpPr>
          <p:cNvPr id="52" name="テキスト ボックス 51">
            <a:extLst>
              <a:ext uri="{FF2B5EF4-FFF2-40B4-BE49-F238E27FC236}">
                <a16:creationId xmlns:a16="http://schemas.microsoft.com/office/drawing/2014/main" id="{B6CF32E5-3C68-4188-B94F-58485034B770}"/>
              </a:ext>
            </a:extLst>
          </p:cNvPr>
          <p:cNvSpPr txBox="1"/>
          <p:nvPr/>
        </p:nvSpPr>
        <p:spPr>
          <a:xfrm>
            <a:off x="3711548" y="4865716"/>
            <a:ext cx="430887" cy="246221"/>
          </a:xfrm>
          <a:prstGeom prst="rect">
            <a:avLst/>
          </a:prstGeom>
          <a:noFill/>
          <a:ln w="12700">
            <a:noFill/>
          </a:ln>
        </p:spPr>
        <p:txBody>
          <a:bodyPr wrap="square" rtlCol="0" anchor="ctr" anchorCtr="0">
            <a:spAutoFit/>
          </a:bodyPr>
          <a:lstStyle/>
          <a:p>
            <a:pPr algn="ctr"/>
            <a:r>
              <a:rPr kumimoji="1" lang="ja-JP" altLang="en-US" sz="1000" dirty="0"/>
              <a:t>など</a:t>
            </a:r>
          </a:p>
        </p:txBody>
      </p:sp>
      <p:sp>
        <p:nvSpPr>
          <p:cNvPr id="54" name="テキスト ボックス 53">
            <a:extLst>
              <a:ext uri="{FF2B5EF4-FFF2-40B4-BE49-F238E27FC236}">
                <a16:creationId xmlns:a16="http://schemas.microsoft.com/office/drawing/2014/main" id="{4A6EF3B7-D1BC-47A4-9B01-830FC353BD19}"/>
              </a:ext>
            </a:extLst>
          </p:cNvPr>
          <p:cNvSpPr txBox="1"/>
          <p:nvPr/>
        </p:nvSpPr>
        <p:spPr>
          <a:xfrm>
            <a:off x="4652000" y="4855490"/>
            <a:ext cx="414862" cy="246221"/>
          </a:xfrm>
          <a:prstGeom prst="rect">
            <a:avLst/>
          </a:prstGeom>
          <a:noFill/>
          <a:ln w="12700">
            <a:noFill/>
          </a:ln>
        </p:spPr>
        <p:txBody>
          <a:bodyPr wrap="square" rtlCol="0" anchor="ctr" anchorCtr="0">
            <a:spAutoFit/>
          </a:bodyPr>
          <a:lstStyle/>
          <a:p>
            <a:pPr algn="ctr"/>
            <a:r>
              <a:rPr kumimoji="1" lang="ja-JP" altLang="en-US" sz="1000" dirty="0"/>
              <a:t>など</a:t>
            </a:r>
          </a:p>
        </p:txBody>
      </p:sp>
      <p:sp>
        <p:nvSpPr>
          <p:cNvPr id="55" name="テキスト ボックス 54">
            <a:extLst>
              <a:ext uri="{FF2B5EF4-FFF2-40B4-BE49-F238E27FC236}">
                <a16:creationId xmlns:a16="http://schemas.microsoft.com/office/drawing/2014/main" id="{6FB58724-0408-4BBC-9FC0-B9C9EA2A6EFA}"/>
              </a:ext>
            </a:extLst>
          </p:cNvPr>
          <p:cNvSpPr txBox="1"/>
          <p:nvPr/>
        </p:nvSpPr>
        <p:spPr>
          <a:xfrm>
            <a:off x="5782448" y="4886593"/>
            <a:ext cx="414862" cy="246221"/>
          </a:xfrm>
          <a:prstGeom prst="rect">
            <a:avLst/>
          </a:prstGeom>
          <a:noFill/>
          <a:ln w="12700">
            <a:noFill/>
          </a:ln>
        </p:spPr>
        <p:txBody>
          <a:bodyPr wrap="square" rtlCol="0" anchor="ctr" anchorCtr="0">
            <a:spAutoFit/>
          </a:bodyPr>
          <a:lstStyle/>
          <a:p>
            <a:pPr algn="ctr"/>
            <a:r>
              <a:rPr kumimoji="1" lang="ja-JP" altLang="en-US" sz="1000" dirty="0"/>
              <a:t>など</a:t>
            </a:r>
          </a:p>
        </p:txBody>
      </p:sp>
      <p:sp>
        <p:nvSpPr>
          <p:cNvPr id="56" name="テキスト ボックス 55">
            <a:extLst>
              <a:ext uri="{FF2B5EF4-FFF2-40B4-BE49-F238E27FC236}">
                <a16:creationId xmlns:a16="http://schemas.microsoft.com/office/drawing/2014/main" id="{6F51DE6C-C530-421B-B113-FCBF7FA7B590}"/>
              </a:ext>
            </a:extLst>
          </p:cNvPr>
          <p:cNvSpPr txBox="1"/>
          <p:nvPr/>
        </p:nvSpPr>
        <p:spPr>
          <a:xfrm>
            <a:off x="7082489" y="4841993"/>
            <a:ext cx="414862" cy="246221"/>
          </a:xfrm>
          <a:prstGeom prst="rect">
            <a:avLst/>
          </a:prstGeom>
          <a:noFill/>
          <a:ln w="12700">
            <a:noFill/>
          </a:ln>
        </p:spPr>
        <p:txBody>
          <a:bodyPr wrap="square" rtlCol="0" anchor="ctr" anchorCtr="0">
            <a:spAutoFit/>
          </a:bodyPr>
          <a:lstStyle/>
          <a:p>
            <a:pPr algn="ctr"/>
            <a:r>
              <a:rPr kumimoji="1" lang="ja-JP" altLang="en-US" sz="1000" dirty="0"/>
              <a:t>など</a:t>
            </a:r>
          </a:p>
        </p:txBody>
      </p:sp>
    </p:spTree>
    <p:extLst>
      <p:ext uri="{BB962C8B-B14F-4D97-AF65-F5344CB8AC3E}">
        <p14:creationId xmlns:p14="http://schemas.microsoft.com/office/powerpoint/2010/main" val="1920190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12E3A2F-3DA2-46C1-9C65-87C67C309ADF}"/>
              </a:ext>
            </a:extLst>
          </p:cNvPr>
          <p:cNvSpPr txBox="1">
            <a:spLocks/>
          </p:cNvSpPr>
          <p:nvPr/>
        </p:nvSpPr>
        <p:spPr>
          <a:xfrm>
            <a:off x="555015" y="180144"/>
            <a:ext cx="8033970" cy="54228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lvl="1" algn="ctr">
              <a:spcBef>
                <a:spcPct val="0"/>
              </a:spcBef>
            </a:pPr>
            <a:r>
              <a:rPr lang="en-US" altLang="ja-JP" sz="3200" b="1" u="sng" dirty="0">
                <a:latin typeface="+mn-ea"/>
              </a:rPr>
              <a:t>GMP</a:t>
            </a:r>
            <a:r>
              <a:rPr lang="ja-JP" altLang="en-US" sz="3200" b="1" u="sng" dirty="0">
                <a:latin typeface="+mn-ea"/>
              </a:rPr>
              <a:t>適合性調査等における留意事項</a:t>
            </a:r>
            <a:endParaRPr lang="ja-JP" altLang="ja-JP" sz="3200" b="1" u="sng" dirty="0">
              <a:latin typeface="+mn-ea"/>
            </a:endParaRPr>
          </a:p>
        </p:txBody>
      </p:sp>
      <p:sp>
        <p:nvSpPr>
          <p:cNvPr id="13" name="フッター プレースホルダー 4">
            <a:extLst>
              <a:ext uri="{FF2B5EF4-FFF2-40B4-BE49-F238E27FC236}">
                <a16:creationId xmlns:a16="http://schemas.microsoft.com/office/drawing/2014/main" id="{14F33785-2EE8-42F0-B2D4-76BD6D944A0E}"/>
              </a:ext>
            </a:extLst>
          </p:cNvPr>
          <p:cNvSpPr>
            <a:spLocks noGrp="1"/>
          </p:cNvSpPr>
          <p:nvPr>
            <p:ph type="ftr" sz="quarter" idx="3"/>
          </p:nvPr>
        </p:nvSpPr>
        <p:spPr>
          <a:xfrm>
            <a:off x="3028950" y="6424591"/>
            <a:ext cx="3086100" cy="365125"/>
          </a:xfrm>
        </p:spPr>
        <p:txBody>
          <a:bodyPr/>
          <a:lstStyle/>
          <a:p>
            <a:r>
              <a:rPr lang="en-US" altLang="ja-JP" dirty="0">
                <a:latin typeface="+mn-ea"/>
                <a:ea typeface="+mn-ea"/>
              </a:rPr>
              <a:t>GMP</a:t>
            </a:r>
            <a:r>
              <a:rPr lang="ja-JP" altLang="en-US" dirty="0">
                <a:latin typeface="+mn-ea"/>
                <a:ea typeface="+mn-ea"/>
              </a:rPr>
              <a:t>適合性調査等の見直し</a:t>
            </a:r>
          </a:p>
        </p:txBody>
      </p:sp>
      <p:sp>
        <p:nvSpPr>
          <p:cNvPr id="23" name="テキスト ボックス 22">
            <a:extLst>
              <a:ext uri="{FF2B5EF4-FFF2-40B4-BE49-F238E27FC236}">
                <a16:creationId xmlns:a16="http://schemas.microsoft.com/office/drawing/2014/main" id="{294A77FC-61E9-47A5-AD19-01520B1F3252}"/>
              </a:ext>
            </a:extLst>
          </p:cNvPr>
          <p:cNvSpPr txBox="1"/>
          <p:nvPr/>
        </p:nvSpPr>
        <p:spPr>
          <a:xfrm>
            <a:off x="401957" y="3631292"/>
            <a:ext cx="8340085" cy="1015663"/>
          </a:xfrm>
          <a:prstGeom prst="rect">
            <a:avLst/>
          </a:prstGeom>
          <a:noFill/>
        </p:spPr>
        <p:txBody>
          <a:bodyPr wrap="square" rtlCol="0">
            <a:spAutoFit/>
          </a:bodyPr>
          <a:lstStyle/>
          <a:p>
            <a:r>
              <a:rPr lang="en-US" altLang="ja-JP" sz="2000" dirty="0">
                <a:latin typeface="+mn-ea"/>
              </a:rPr>
              <a:t>(2)</a:t>
            </a:r>
            <a:r>
              <a:rPr lang="ja-JP" altLang="en-US" sz="2000" dirty="0">
                <a:latin typeface="+mn-ea"/>
              </a:rPr>
              <a:t>「原薬」若しくは「製剤」に係る製造工程の区分のいずれの基準確認証が</a:t>
            </a:r>
            <a:endParaRPr lang="en-US" altLang="ja-JP" sz="2000" dirty="0">
              <a:latin typeface="+mn-ea"/>
            </a:endParaRPr>
          </a:p>
          <a:p>
            <a:r>
              <a:rPr lang="ja-JP" altLang="en-US" sz="2000" dirty="0">
                <a:latin typeface="+mn-ea"/>
              </a:rPr>
              <a:t>　　必要であるか迷う場合は、</a:t>
            </a:r>
            <a:r>
              <a:rPr lang="ja-JP" altLang="en-US" sz="2000" dirty="0">
                <a:solidFill>
                  <a:srgbClr val="FF0000"/>
                </a:solidFill>
                <a:latin typeface="+mn-ea"/>
              </a:rPr>
              <a:t>製造販売承認書の記載内容を確認</a:t>
            </a:r>
            <a:r>
              <a:rPr lang="ja-JP" altLang="en-US" sz="2000" dirty="0">
                <a:latin typeface="+mn-ea"/>
              </a:rPr>
              <a:t>。</a:t>
            </a:r>
            <a:endParaRPr lang="en-US" altLang="ja-JP" sz="2000" dirty="0">
              <a:latin typeface="+mn-ea"/>
            </a:endParaRPr>
          </a:p>
          <a:p>
            <a:r>
              <a:rPr kumimoji="1" lang="ja-JP" altLang="en-US" sz="2000" dirty="0">
                <a:latin typeface="+mn-ea"/>
              </a:rPr>
              <a:t>　例：</a:t>
            </a:r>
            <a:endParaRPr kumimoji="1" lang="en-US" altLang="ja-JP" sz="2000" dirty="0">
              <a:latin typeface="+mn-ea"/>
            </a:endParaRPr>
          </a:p>
        </p:txBody>
      </p:sp>
      <p:sp>
        <p:nvSpPr>
          <p:cNvPr id="14" name="テキスト ボックス 13">
            <a:extLst>
              <a:ext uri="{FF2B5EF4-FFF2-40B4-BE49-F238E27FC236}">
                <a16:creationId xmlns:a16="http://schemas.microsoft.com/office/drawing/2014/main" id="{CDA2050A-6747-4B99-9ED1-0D499F3DCFAD}"/>
              </a:ext>
            </a:extLst>
          </p:cNvPr>
          <p:cNvSpPr txBox="1"/>
          <p:nvPr/>
        </p:nvSpPr>
        <p:spPr>
          <a:xfrm>
            <a:off x="401957" y="1234912"/>
            <a:ext cx="7863811" cy="707886"/>
          </a:xfrm>
          <a:prstGeom prst="rect">
            <a:avLst/>
          </a:prstGeom>
          <a:noFill/>
        </p:spPr>
        <p:txBody>
          <a:bodyPr wrap="square" rtlCol="0">
            <a:spAutoFit/>
          </a:bodyPr>
          <a:lstStyle/>
          <a:p>
            <a:r>
              <a:rPr lang="en-US" altLang="ja-JP" sz="2000" dirty="0">
                <a:latin typeface="+mn-ea"/>
              </a:rPr>
              <a:t>(1)</a:t>
            </a:r>
            <a:r>
              <a:rPr lang="ja-JP" altLang="en-US" sz="2000" dirty="0">
                <a:latin typeface="+mn-ea"/>
              </a:rPr>
              <a:t>製造工程の区分については、</a:t>
            </a:r>
            <a:r>
              <a:rPr lang="ja-JP" altLang="en-US" sz="2000" dirty="0">
                <a:solidFill>
                  <a:srgbClr val="FF0000"/>
                </a:solidFill>
                <a:latin typeface="+mn-ea"/>
              </a:rPr>
              <a:t>製造業の許可区分</a:t>
            </a:r>
            <a:r>
              <a:rPr lang="ja-JP" altLang="en-US" sz="2000" dirty="0">
                <a:latin typeface="+mn-ea"/>
              </a:rPr>
              <a:t>に属するものを選択。</a:t>
            </a:r>
            <a:endParaRPr lang="en-US" altLang="ja-JP" sz="2000" dirty="0">
              <a:latin typeface="+mn-ea"/>
            </a:endParaRPr>
          </a:p>
          <a:p>
            <a:r>
              <a:rPr kumimoji="1" lang="ja-JP" altLang="en-US" sz="2000" dirty="0">
                <a:latin typeface="+mn-ea"/>
              </a:rPr>
              <a:t>　例：</a:t>
            </a:r>
            <a:endParaRPr kumimoji="1" lang="en-US" altLang="ja-JP" sz="2000" dirty="0">
              <a:latin typeface="+mn-ea"/>
            </a:endParaRPr>
          </a:p>
        </p:txBody>
      </p:sp>
      <p:graphicFrame>
        <p:nvGraphicFramePr>
          <p:cNvPr id="2" name="表 2">
            <a:extLst>
              <a:ext uri="{FF2B5EF4-FFF2-40B4-BE49-F238E27FC236}">
                <a16:creationId xmlns:a16="http://schemas.microsoft.com/office/drawing/2014/main" id="{21EC4620-9E0A-43C7-9CC3-9CB7A8D15132}"/>
              </a:ext>
            </a:extLst>
          </p:cNvPr>
          <p:cNvGraphicFramePr>
            <a:graphicFrameLocks noGrp="1"/>
          </p:cNvGraphicFramePr>
          <p:nvPr/>
        </p:nvGraphicFramePr>
        <p:xfrm>
          <a:off x="1091562" y="1810718"/>
          <a:ext cx="7722550" cy="1651000"/>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val="647879681"/>
                    </a:ext>
                  </a:extLst>
                </a:gridCol>
                <a:gridCol w="568960">
                  <a:extLst>
                    <a:ext uri="{9D8B030D-6E8A-4147-A177-3AD203B41FA5}">
                      <a16:colId xmlns:a16="http://schemas.microsoft.com/office/drawing/2014/main" val="3605997787"/>
                    </a:ext>
                  </a:extLst>
                </a:gridCol>
                <a:gridCol w="2296160">
                  <a:extLst>
                    <a:ext uri="{9D8B030D-6E8A-4147-A177-3AD203B41FA5}">
                      <a16:colId xmlns:a16="http://schemas.microsoft.com/office/drawing/2014/main" val="1174586646"/>
                    </a:ext>
                  </a:extLst>
                </a:gridCol>
                <a:gridCol w="477520">
                  <a:extLst>
                    <a:ext uri="{9D8B030D-6E8A-4147-A177-3AD203B41FA5}">
                      <a16:colId xmlns:a16="http://schemas.microsoft.com/office/drawing/2014/main" val="2962635291"/>
                    </a:ext>
                  </a:extLst>
                </a:gridCol>
                <a:gridCol w="2246310">
                  <a:extLst>
                    <a:ext uri="{9D8B030D-6E8A-4147-A177-3AD203B41FA5}">
                      <a16:colId xmlns:a16="http://schemas.microsoft.com/office/drawing/2014/main" val="2820171515"/>
                    </a:ext>
                  </a:extLst>
                </a:gridCol>
              </a:tblGrid>
              <a:tr h="370840">
                <a:tc>
                  <a:txBody>
                    <a:bodyPr/>
                    <a:lstStyle/>
                    <a:p>
                      <a:pPr algn="ctr"/>
                      <a:r>
                        <a:rPr kumimoji="1" lang="ja-JP" altLang="en-US" dirty="0"/>
                        <a:t>製造する製剤</a:t>
                      </a:r>
                      <a:r>
                        <a:rPr kumimoji="1" lang="en-US" altLang="ja-JP" dirty="0"/>
                        <a:t>(</a:t>
                      </a:r>
                      <a:r>
                        <a:rPr kumimoji="1" lang="ja-JP" altLang="en-US" dirty="0"/>
                        <a:t>工程</a:t>
                      </a:r>
                      <a:r>
                        <a:rPr kumimoji="1" lang="en-US" altLang="ja-JP" dirty="0"/>
                        <a:t>)</a:t>
                      </a:r>
                      <a:endParaRPr kumimoji="1" lang="ja-JP" altLang="en-US" dirty="0"/>
                    </a:p>
                  </a:txBody>
                  <a:tcPr anchor="ctr"/>
                </a:tc>
                <a:tc>
                  <a:txBody>
                    <a:bodyPr/>
                    <a:lstStyle/>
                    <a:p>
                      <a:pPr algn="ctr"/>
                      <a:endParaRPr kumimoji="1" lang="ja-JP" altLang="en-US" dirty="0"/>
                    </a:p>
                  </a:txBody>
                  <a:tcPr/>
                </a:tc>
                <a:tc>
                  <a:txBody>
                    <a:bodyPr/>
                    <a:lstStyle/>
                    <a:p>
                      <a:pPr algn="ctr"/>
                      <a:r>
                        <a:rPr kumimoji="1" lang="ja-JP" altLang="en-US" dirty="0"/>
                        <a:t>必要な製造業の</a:t>
                      </a:r>
                      <a:endParaRPr kumimoji="1" lang="en-US" altLang="ja-JP" dirty="0"/>
                    </a:p>
                    <a:p>
                      <a:pPr algn="ctr"/>
                      <a:r>
                        <a:rPr kumimoji="1" lang="ja-JP" altLang="en-US" dirty="0"/>
                        <a:t>許可区分</a:t>
                      </a:r>
                    </a:p>
                  </a:txBody>
                  <a:tcPr anchor="ctr"/>
                </a:tc>
                <a:tc>
                  <a:txBody>
                    <a:bodyPr/>
                    <a:lstStyle/>
                    <a:p>
                      <a:pPr algn="ctr"/>
                      <a:endParaRPr kumimoji="1" lang="ja-JP" altLang="en-US" dirty="0"/>
                    </a:p>
                  </a:txBody>
                  <a:tcPr anchor="ctr"/>
                </a:tc>
                <a:tc>
                  <a:txBody>
                    <a:bodyPr/>
                    <a:lstStyle/>
                    <a:p>
                      <a:pPr algn="ctr"/>
                      <a:r>
                        <a:rPr kumimoji="1" lang="ja-JP" altLang="en-US" dirty="0"/>
                        <a:t>該当する製造工程の</a:t>
                      </a:r>
                      <a:endParaRPr kumimoji="1" lang="en-US" altLang="ja-JP" dirty="0"/>
                    </a:p>
                    <a:p>
                      <a:pPr algn="ctr"/>
                      <a:r>
                        <a:rPr kumimoji="1" lang="ja-JP" altLang="en-US" dirty="0"/>
                        <a:t>区分</a:t>
                      </a:r>
                    </a:p>
                  </a:txBody>
                  <a:tcPr anchor="ctr"/>
                </a:tc>
                <a:extLst>
                  <a:ext uri="{0D108BD9-81ED-4DB2-BD59-A6C34878D82A}">
                    <a16:rowId xmlns:a16="http://schemas.microsoft.com/office/drawing/2014/main" val="1132224195"/>
                  </a:ext>
                </a:extLst>
              </a:tr>
              <a:tr h="370840">
                <a:tc>
                  <a:txBody>
                    <a:bodyPr/>
                    <a:lstStyle/>
                    <a:p>
                      <a:pPr algn="ctr"/>
                      <a:r>
                        <a:rPr kumimoji="1" lang="ja-JP" altLang="en-US" dirty="0"/>
                        <a:t>経口液剤</a:t>
                      </a:r>
                    </a:p>
                  </a:txBody>
                  <a:tcPr/>
                </a:tc>
                <a:tc>
                  <a:txBody>
                    <a:bodyPr/>
                    <a:lstStyle/>
                    <a:p>
                      <a:pPr algn="ctr"/>
                      <a:r>
                        <a:rPr kumimoji="1" lang="ja-JP" altLang="en-US" dirty="0"/>
                        <a:t>➡</a:t>
                      </a:r>
                    </a:p>
                  </a:txBody>
                  <a:tcPr anchor="ctr"/>
                </a:tc>
                <a:tc>
                  <a:txBody>
                    <a:bodyPr/>
                    <a:lstStyle/>
                    <a:p>
                      <a:pPr algn="ctr"/>
                      <a:r>
                        <a:rPr kumimoji="1" lang="ja-JP" altLang="en-US" dirty="0"/>
                        <a:t>一般</a:t>
                      </a:r>
                    </a:p>
                  </a:txBody>
                  <a:tcPr anchor="ctr"/>
                </a:tc>
                <a:tc>
                  <a:txBody>
                    <a:bodyPr/>
                    <a:lstStyle/>
                    <a:p>
                      <a:pPr algn="ctr"/>
                      <a:r>
                        <a:rPr kumimoji="1" lang="ja-JP" altLang="en-US" dirty="0"/>
                        <a:t>➡</a:t>
                      </a:r>
                    </a:p>
                  </a:txBody>
                  <a:tcPr anchor="ctr"/>
                </a:tc>
                <a:tc>
                  <a:txBody>
                    <a:bodyPr/>
                    <a:lstStyle/>
                    <a:p>
                      <a:pPr algn="ctr"/>
                      <a:r>
                        <a:rPr kumimoji="1" lang="ja-JP" altLang="en-US" dirty="0"/>
                        <a:t>液剤</a:t>
                      </a:r>
                    </a:p>
                  </a:txBody>
                  <a:tcPr anchor="ctr"/>
                </a:tc>
                <a:extLst>
                  <a:ext uri="{0D108BD9-81ED-4DB2-BD59-A6C34878D82A}">
                    <a16:rowId xmlns:a16="http://schemas.microsoft.com/office/drawing/2014/main" val="932641176"/>
                  </a:ext>
                </a:extLst>
              </a:tr>
              <a:tr h="370840">
                <a:tc>
                  <a:txBody>
                    <a:bodyPr/>
                    <a:lstStyle/>
                    <a:p>
                      <a:pPr algn="ctr"/>
                      <a:r>
                        <a:rPr kumimoji="1" lang="ja-JP" altLang="en-US" dirty="0"/>
                        <a:t>注射剤</a:t>
                      </a:r>
                      <a:endParaRPr kumimoji="1" lang="en-US" altLang="ja-JP" dirty="0"/>
                    </a:p>
                    <a:p>
                      <a:pPr algn="ctr"/>
                      <a:r>
                        <a:rPr kumimoji="1" lang="en-US" altLang="ja-JP" dirty="0"/>
                        <a:t>(</a:t>
                      </a:r>
                      <a:r>
                        <a:rPr kumimoji="1" lang="ja-JP" altLang="en-US" dirty="0"/>
                        <a:t>包装等のみ</a:t>
                      </a:r>
                      <a:r>
                        <a:rPr kumimoji="1" lang="en-US" altLang="ja-JP" dirty="0"/>
                        <a:t>)</a:t>
                      </a:r>
                      <a:endParaRPr kumimoji="1" lang="ja-JP" altLang="en-US" dirty="0"/>
                    </a:p>
                  </a:txBody>
                  <a:tcPr/>
                </a:tc>
                <a:tc>
                  <a:txBody>
                    <a:bodyPr/>
                    <a:lstStyle/>
                    <a:p>
                      <a:pPr algn="ctr"/>
                      <a:r>
                        <a:rPr kumimoji="1" lang="ja-JP" altLang="en-US" dirty="0"/>
                        <a:t>➡</a:t>
                      </a:r>
                    </a:p>
                  </a:txBody>
                  <a:tcPr anchor="ctr"/>
                </a:tc>
                <a:tc>
                  <a:txBody>
                    <a:bodyPr/>
                    <a:lstStyle/>
                    <a:p>
                      <a:pPr algn="ctr"/>
                      <a:r>
                        <a:rPr kumimoji="1" lang="ja-JP" altLang="en-US" dirty="0"/>
                        <a:t>包装・表示・保管</a:t>
                      </a:r>
                    </a:p>
                  </a:txBody>
                  <a:tcPr anchor="ctr"/>
                </a:tc>
                <a:tc>
                  <a:txBody>
                    <a:bodyPr/>
                    <a:lstStyle/>
                    <a:p>
                      <a:pPr algn="ctr"/>
                      <a:r>
                        <a:rPr kumimoji="1" lang="ja-JP" altLang="en-US" dirty="0"/>
                        <a:t>➡</a:t>
                      </a:r>
                    </a:p>
                  </a:txBody>
                  <a:tcPr anchor="ctr"/>
                </a:tc>
                <a:tc>
                  <a:txBody>
                    <a:bodyPr/>
                    <a:lstStyle/>
                    <a:p>
                      <a:pPr algn="ctr"/>
                      <a:r>
                        <a:rPr kumimoji="1" lang="ja-JP" altLang="en-US" dirty="0"/>
                        <a:t>包装・表示・保管</a:t>
                      </a:r>
                    </a:p>
                  </a:txBody>
                  <a:tcPr anchor="ctr"/>
                </a:tc>
                <a:extLst>
                  <a:ext uri="{0D108BD9-81ED-4DB2-BD59-A6C34878D82A}">
                    <a16:rowId xmlns:a16="http://schemas.microsoft.com/office/drawing/2014/main" val="1034411844"/>
                  </a:ext>
                </a:extLst>
              </a:tr>
            </a:tbl>
          </a:graphicData>
        </a:graphic>
      </p:graphicFrame>
      <p:graphicFrame>
        <p:nvGraphicFramePr>
          <p:cNvPr id="16" name="表 2">
            <a:extLst>
              <a:ext uri="{FF2B5EF4-FFF2-40B4-BE49-F238E27FC236}">
                <a16:creationId xmlns:a16="http://schemas.microsoft.com/office/drawing/2014/main" id="{4E7DE275-8C02-4E91-B78D-5AC6873473F4}"/>
              </a:ext>
            </a:extLst>
          </p:cNvPr>
          <p:cNvGraphicFramePr>
            <a:graphicFrameLocks noGrp="1"/>
          </p:cNvGraphicFramePr>
          <p:nvPr/>
        </p:nvGraphicFramePr>
        <p:xfrm>
          <a:off x="1091562" y="4533598"/>
          <a:ext cx="7722550" cy="1651000"/>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val="647879681"/>
                    </a:ext>
                  </a:extLst>
                </a:gridCol>
                <a:gridCol w="568960">
                  <a:extLst>
                    <a:ext uri="{9D8B030D-6E8A-4147-A177-3AD203B41FA5}">
                      <a16:colId xmlns:a16="http://schemas.microsoft.com/office/drawing/2014/main" val="3605997787"/>
                    </a:ext>
                  </a:extLst>
                </a:gridCol>
                <a:gridCol w="2296160">
                  <a:extLst>
                    <a:ext uri="{9D8B030D-6E8A-4147-A177-3AD203B41FA5}">
                      <a16:colId xmlns:a16="http://schemas.microsoft.com/office/drawing/2014/main" val="1174586646"/>
                    </a:ext>
                  </a:extLst>
                </a:gridCol>
                <a:gridCol w="477520">
                  <a:extLst>
                    <a:ext uri="{9D8B030D-6E8A-4147-A177-3AD203B41FA5}">
                      <a16:colId xmlns:a16="http://schemas.microsoft.com/office/drawing/2014/main" val="2962635291"/>
                    </a:ext>
                  </a:extLst>
                </a:gridCol>
                <a:gridCol w="2246310">
                  <a:extLst>
                    <a:ext uri="{9D8B030D-6E8A-4147-A177-3AD203B41FA5}">
                      <a16:colId xmlns:a16="http://schemas.microsoft.com/office/drawing/2014/main" val="2820171515"/>
                    </a:ext>
                  </a:extLst>
                </a:gridCol>
              </a:tblGrid>
              <a:tr h="370840">
                <a:tc>
                  <a:txBody>
                    <a:bodyPr/>
                    <a:lstStyle/>
                    <a:p>
                      <a:pPr algn="ctr"/>
                      <a:r>
                        <a:rPr kumimoji="1" lang="ja-JP" altLang="en-US" dirty="0"/>
                        <a:t>製造する製剤</a:t>
                      </a:r>
                      <a:r>
                        <a:rPr kumimoji="1" lang="en-US" altLang="ja-JP" dirty="0"/>
                        <a:t>(</a:t>
                      </a:r>
                      <a:r>
                        <a:rPr kumimoji="1" lang="ja-JP" altLang="en-US" dirty="0"/>
                        <a:t>工程</a:t>
                      </a:r>
                      <a:r>
                        <a:rPr kumimoji="1" lang="en-US" altLang="ja-JP" dirty="0"/>
                        <a:t>)</a:t>
                      </a:r>
                      <a:endParaRPr kumimoji="1" lang="ja-JP" altLang="en-US" dirty="0"/>
                    </a:p>
                  </a:txBody>
                  <a:tcPr anchor="ctr"/>
                </a:tc>
                <a:tc>
                  <a:txBody>
                    <a:bodyPr/>
                    <a:lstStyle/>
                    <a:p>
                      <a:pPr algn="ctr"/>
                      <a:endParaRPr kumimoji="1" lang="ja-JP" altLang="en-US" dirty="0"/>
                    </a:p>
                  </a:txBody>
                  <a:tcPr/>
                </a:tc>
                <a:tc>
                  <a:txBody>
                    <a:bodyPr/>
                    <a:lstStyle/>
                    <a:p>
                      <a:pPr algn="ctr"/>
                      <a:r>
                        <a:rPr kumimoji="1" lang="ja-JP" altLang="en-US" dirty="0"/>
                        <a:t>承認書の記載事項</a:t>
                      </a:r>
                    </a:p>
                  </a:txBody>
                  <a:tcPr anchor="ctr"/>
                </a:tc>
                <a:tc>
                  <a:txBody>
                    <a:bodyPr/>
                    <a:lstStyle/>
                    <a:p>
                      <a:pPr algn="ctr"/>
                      <a:endParaRPr kumimoji="1" lang="ja-JP" altLang="en-US" dirty="0"/>
                    </a:p>
                  </a:txBody>
                  <a:tcPr anchor="ctr"/>
                </a:tc>
                <a:tc>
                  <a:txBody>
                    <a:bodyPr/>
                    <a:lstStyle/>
                    <a:p>
                      <a:pPr algn="ctr"/>
                      <a:r>
                        <a:rPr kumimoji="1" lang="ja-JP" altLang="en-US" dirty="0"/>
                        <a:t>該当する製造工程の</a:t>
                      </a:r>
                      <a:endParaRPr kumimoji="1" lang="en-US" altLang="ja-JP" dirty="0"/>
                    </a:p>
                    <a:p>
                      <a:pPr algn="ctr"/>
                      <a:r>
                        <a:rPr kumimoji="1" lang="ja-JP" altLang="en-US" dirty="0"/>
                        <a:t>区分</a:t>
                      </a:r>
                    </a:p>
                  </a:txBody>
                  <a:tcPr anchor="ctr"/>
                </a:tc>
                <a:extLst>
                  <a:ext uri="{0D108BD9-81ED-4DB2-BD59-A6C34878D82A}">
                    <a16:rowId xmlns:a16="http://schemas.microsoft.com/office/drawing/2014/main" val="1132224195"/>
                  </a:ext>
                </a:extLst>
              </a:tr>
              <a:tr h="370840">
                <a:tc>
                  <a:txBody>
                    <a:bodyPr/>
                    <a:lstStyle/>
                    <a:p>
                      <a:pPr algn="ctr"/>
                      <a:r>
                        <a:rPr kumimoji="1" lang="ja-JP" altLang="en-US" dirty="0"/>
                        <a:t>全形生薬</a:t>
                      </a:r>
                    </a:p>
                  </a:txBody>
                  <a:tcPr anchor="ctr"/>
                </a:tc>
                <a:tc>
                  <a:txBody>
                    <a:bodyPr/>
                    <a:lstStyle/>
                    <a:p>
                      <a:pPr algn="ctr"/>
                      <a:r>
                        <a:rPr kumimoji="1" lang="ja-JP" altLang="en-US" dirty="0"/>
                        <a:t>➡</a:t>
                      </a:r>
                    </a:p>
                  </a:txBody>
                  <a:tcPr anchor="ctr"/>
                </a:tc>
                <a:tc>
                  <a:txBody>
                    <a:bodyPr/>
                    <a:lstStyle/>
                    <a:p>
                      <a:pPr algn="ctr"/>
                      <a:r>
                        <a:rPr kumimoji="1" lang="ja-JP" altLang="en-US" dirty="0"/>
                        <a:t>原薬の製造所</a:t>
                      </a:r>
                    </a:p>
                  </a:txBody>
                  <a:tcPr anchor="ctr"/>
                </a:tc>
                <a:tc>
                  <a:txBody>
                    <a:bodyPr/>
                    <a:lstStyle/>
                    <a:p>
                      <a:pPr algn="ctr"/>
                      <a:r>
                        <a:rPr kumimoji="1" lang="ja-JP" altLang="en-US" dirty="0"/>
                        <a:t>➡</a:t>
                      </a:r>
                    </a:p>
                  </a:txBody>
                  <a:tcPr anchor="ctr"/>
                </a:tc>
                <a:tc>
                  <a:txBody>
                    <a:bodyPr/>
                    <a:lstStyle/>
                    <a:p>
                      <a:pPr algn="ctr"/>
                      <a:r>
                        <a:rPr kumimoji="1" lang="ja-JP" altLang="en-US" dirty="0"/>
                        <a:t>生薬原薬</a:t>
                      </a:r>
                    </a:p>
                  </a:txBody>
                  <a:tcPr anchor="ctr"/>
                </a:tc>
                <a:extLst>
                  <a:ext uri="{0D108BD9-81ED-4DB2-BD59-A6C34878D82A}">
                    <a16:rowId xmlns:a16="http://schemas.microsoft.com/office/drawing/2014/main" val="932641176"/>
                  </a:ext>
                </a:extLst>
              </a:tr>
              <a:tr h="370840">
                <a:tc>
                  <a:txBody>
                    <a:bodyPr/>
                    <a:lstStyle/>
                    <a:p>
                      <a:pPr algn="ctr"/>
                      <a:r>
                        <a:rPr kumimoji="1" lang="ja-JP" altLang="en-US" dirty="0"/>
                        <a:t>全形生薬</a:t>
                      </a:r>
                    </a:p>
                  </a:txBody>
                  <a:tcPr anchor="ctr"/>
                </a:tc>
                <a:tc>
                  <a:txBody>
                    <a:bodyPr/>
                    <a:lstStyle/>
                    <a:p>
                      <a:pPr algn="ctr"/>
                      <a:r>
                        <a:rPr kumimoji="1" lang="ja-JP" altLang="en-US" dirty="0"/>
                        <a:t>➡</a:t>
                      </a:r>
                    </a:p>
                  </a:txBody>
                  <a:tcPr anchor="ctr"/>
                </a:tc>
                <a:tc>
                  <a:txBody>
                    <a:bodyPr/>
                    <a:lstStyle/>
                    <a:p>
                      <a:pPr algn="ctr"/>
                      <a:r>
                        <a:rPr kumimoji="1" lang="ja-JP" altLang="en-US" dirty="0"/>
                        <a:t>製造販売する品目の</a:t>
                      </a:r>
                      <a:endParaRPr kumimoji="1" lang="en-US" altLang="ja-JP" dirty="0"/>
                    </a:p>
                    <a:p>
                      <a:pPr algn="ctr"/>
                      <a:r>
                        <a:rPr kumimoji="1" lang="ja-JP" altLang="en-US" dirty="0"/>
                        <a:t>製造所</a:t>
                      </a:r>
                    </a:p>
                  </a:txBody>
                  <a:tcPr anchor="ctr"/>
                </a:tc>
                <a:tc>
                  <a:txBody>
                    <a:bodyPr/>
                    <a:lstStyle/>
                    <a:p>
                      <a:pPr algn="ctr"/>
                      <a:r>
                        <a:rPr kumimoji="1" lang="ja-JP" altLang="en-US" dirty="0"/>
                        <a:t>➡</a:t>
                      </a:r>
                    </a:p>
                  </a:txBody>
                  <a:tcPr anchor="ctr"/>
                </a:tc>
                <a:tc>
                  <a:txBody>
                    <a:bodyPr/>
                    <a:lstStyle/>
                    <a:p>
                      <a:pPr algn="ctr"/>
                      <a:r>
                        <a:rPr kumimoji="1" lang="ja-JP" altLang="en-US" dirty="0"/>
                        <a:t>生薬関連製剤</a:t>
                      </a:r>
                    </a:p>
                  </a:txBody>
                  <a:tcPr anchor="ctr"/>
                </a:tc>
                <a:extLst>
                  <a:ext uri="{0D108BD9-81ED-4DB2-BD59-A6C34878D82A}">
                    <a16:rowId xmlns:a16="http://schemas.microsoft.com/office/drawing/2014/main" val="1034411844"/>
                  </a:ext>
                </a:extLst>
              </a:tr>
            </a:tbl>
          </a:graphicData>
        </a:graphic>
      </p:graphicFrame>
    </p:spTree>
    <p:extLst>
      <p:ext uri="{BB962C8B-B14F-4D97-AF65-F5344CB8AC3E}">
        <p14:creationId xmlns:p14="http://schemas.microsoft.com/office/powerpoint/2010/main" val="3211057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12E3A2F-3DA2-46C1-9C65-87C67C309ADF}"/>
              </a:ext>
            </a:extLst>
          </p:cNvPr>
          <p:cNvSpPr txBox="1">
            <a:spLocks/>
          </p:cNvSpPr>
          <p:nvPr/>
        </p:nvSpPr>
        <p:spPr>
          <a:xfrm>
            <a:off x="653591" y="336984"/>
            <a:ext cx="8033970" cy="54228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lvl="1" algn="ctr">
              <a:spcBef>
                <a:spcPct val="0"/>
              </a:spcBef>
            </a:pPr>
            <a:r>
              <a:rPr lang="en-US" altLang="ja-JP" sz="3200" b="1" u="sng" dirty="0">
                <a:latin typeface="+mn-ea"/>
              </a:rPr>
              <a:t>GMP</a:t>
            </a:r>
            <a:r>
              <a:rPr lang="ja-JP" altLang="en-US" sz="3200" b="1" u="sng" dirty="0">
                <a:latin typeface="+mn-ea"/>
              </a:rPr>
              <a:t>適合性調査等における留意事項</a:t>
            </a:r>
            <a:endParaRPr lang="ja-JP" altLang="ja-JP" sz="3200" b="1" u="sng" dirty="0">
              <a:latin typeface="+mn-ea"/>
            </a:endParaRPr>
          </a:p>
        </p:txBody>
      </p:sp>
      <p:sp>
        <p:nvSpPr>
          <p:cNvPr id="13" name="フッター プレースホルダー 4">
            <a:extLst>
              <a:ext uri="{FF2B5EF4-FFF2-40B4-BE49-F238E27FC236}">
                <a16:creationId xmlns:a16="http://schemas.microsoft.com/office/drawing/2014/main" id="{14F33785-2EE8-42F0-B2D4-76BD6D944A0E}"/>
              </a:ext>
            </a:extLst>
          </p:cNvPr>
          <p:cNvSpPr>
            <a:spLocks noGrp="1"/>
          </p:cNvSpPr>
          <p:nvPr>
            <p:ph type="ftr" sz="quarter" idx="3"/>
          </p:nvPr>
        </p:nvSpPr>
        <p:spPr>
          <a:xfrm>
            <a:off x="3028950" y="6424591"/>
            <a:ext cx="3086100" cy="365125"/>
          </a:xfrm>
        </p:spPr>
        <p:txBody>
          <a:bodyPr/>
          <a:lstStyle/>
          <a:p>
            <a:r>
              <a:rPr lang="en-US" altLang="ja-JP" dirty="0">
                <a:latin typeface="+mn-ea"/>
                <a:ea typeface="+mn-ea"/>
              </a:rPr>
              <a:t>GMP</a:t>
            </a:r>
            <a:r>
              <a:rPr lang="ja-JP" altLang="en-US" dirty="0">
                <a:latin typeface="+mn-ea"/>
                <a:ea typeface="+mn-ea"/>
              </a:rPr>
              <a:t>適合性調査等の見直し</a:t>
            </a:r>
          </a:p>
        </p:txBody>
      </p:sp>
      <p:sp>
        <p:nvSpPr>
          <p:cNvPr id="14" name="テキスト ボックス 13">
            <a:extLst>
              <a:ext uri="{FF2B5EF4-FFF2-40B4-BE49-F238E27FC236}">
                <a16:creationId xmlns:a16="http://schemas.microsoft.com/office/drawing/2014/main" id="{CDA2050A-6747-4B99-9ED1-0D499F3DCFAD}"/>
              </a:ext>
            </a:extLst>
          </p:cNvPr>
          <p:cNvSpPr txBox="1"/>
          <p:nvPr/>
        </p:nvSpPr>
        <p:spPr>
          <a:xfrm>
            <a:off x="401957" y="1234912"/>
            <a:ext cx="8537238" cy="5386090"/>
          </a:xfrm>
          <a:prstGeom prst="rect">
            <a:avLst/>
          </a:prstGeom>
          <a:noFill/>
        </p:spPr>
        <p:txBody>
          <a:bodyPr wrap="square" rtlCol="0">
            <a:spAutoFit/>
          </a:bodyPr>
          <a:lstStyle/>
          <a:p>
            <a:r>
              <a:rPr lang="en-US" altLang="ja-JP" sz="2000" dirty="0">
                <a:latin typeface="+mn-ea"/>
              </a:rPr>
              <a:t>(3)</a:t>
            </a:r>
            <a:r>
              <a:rPr lang="ja-JP" altLang="en-US" sz="2000" dirty="0">
                <a:latin typeface="+mn-ea"/>
              </a:rPr>
              <a:t>同一の製造工程の区分に属する</a:t>
            </a:r>
            <a:r>
              <a:rPr lang="ja-JP" altLang="en-US" sz="2000" dirty="0">
                <a:solidFill>
                  <a:srgbClr val="FF0000"/>
                </a:solidFill>
                <a:latin typeface="+mn-ea"/>
              </a:rPr>
              <a:t>医薬品と医薬部外品</a:t>
            </a:r>
            <a:r>
              <a:rPr lang="ja-JP" altLang="en-US" sz="2000" dirty="0">
                <a:latin typeface="+mn-ea"/>
              </a:rPr>
              <a:t>を製造している</a:t>
            </a:r>
            <a:endParaRPr lang="en-US" altLang="ja-JP" sz="2000" dirty="0">
              <a:latin typeface="+mn-ea"/>
            </a:endParaRPr>
          </a:p>
          <a:p>
            <a:r>
              <a:rPr lang="ja-JP" altLang="en-US" sz="2000" dirty="0">
                <a:latin typeface="+mn-ea"/>
              </a:rPr>
              <a:t>　　製造所において、どちらも基準確認証を利用する場合は、</a:t>
            </a:r>
            <a:r>
              <a:rPr lang="ja-JP" altLang="en-US" sz="2000" dirty="0">
                <a:solidFill>
                  <a:srgbClr val="FF0000"/>
                </a:solidFill>
                <a:latin typeface="+mn-ea"/>
              </a:rPr>
              <a:t>それぞれ別</a:t>
            </a:r>
            <a:endParaRPr lang="en-US" altLang="ja-JP" sz="2000" dirty="0">
              <a:solidFill>
                <a:srgbClr val="FF0000"/>
              </a:solidFill>
              <a:latin typeface="+mn-ea"/>
            </a:endParaRPr>
          </a:p>
          <a:p>
            <a:r>
              <a:rPr lang="ja-JP" altLang="en-US" sz="2000" dirty="0">
                <a:solidFill>
                  <a:srgbClr val="FF0000"/>
                </a:solidFill>
                <a:latin typeface="+mn-ea"/>
              </a:rPr>
              <a:t>　　の</a:t>
            </a:r>
            <a:r>
              <a:rPr lang="ja-JP" altLang="en-US" sz="2000" dirty="0">
                <a:latin typeface="+mn-ea"/>
              </a:rPr>
              <a:t>区分適合性調査</a:t>
            </a:r>
            <a:r>
              <a:rPr lang="ja-JP" altLang="en-US" sz="2000" dirty="0">
                <a:solidFill>
                  <a:srgbClr val="FF0000"/>
                </a:solidFill>
                <a:latin typeface="+mn-ea"/>
              </a:rPr>
              <a:t>申請をし</a:t>
            </a:r>
            <a:r>
              <a:rPr lang="ja-JP" altLang="en-US" sz="2000" dirty="0">
                <a:latin typeface="+mn-ea"/>
              </a:rPr>
              <a:t>、</a:t>
            </a:r>
            <a:r>
              <a:rPr lang="ja-JP" altLang="en-US" sz="2000" dirty="0">
                <a:solidFill>
                  <a:srgbClr val="FF0000"/>
                </a:solidFill>
                <a:latin typeface="+mn-ea"/>
              </a:rPr>
              <a:t>それぞれの基準確認証が必要</a:t>
            </a:r>
            <a:r>
              <a:rPr lang="ja-JP" altLang="en-US" sz="2000" dirty="0">
                <a:latin typeface="+mn-ea"/>
              </a:rPr>
              <a:t>。</a:t>
            </a:r>
            <a:endParaRPr lang="en-US" altLang="ja-JP" sz="2000" dirty="0">
              <a:latin typeface="+mn-ea"/>
            </a:endParaRPr>
          </a:p>
          <a:p>
            <a:endParaRPr kumimoji="1" lang="en-US" altLang="ja-JP" sz="2000" dirty="0">
              <a:latin typeface="+mn-ea"/>
            </a:endParaRPr>
          </a:p>
          <a:p>
            <a:r>
              <a:rPr lang="en-US" altLang="ja-JP" sz="2000" dirty="0">
                <a:latin typeface="+mn-ea"/>
              </a:rPr>
              <a:t>(4)</a:t>
            </a:r>
            <a:r>
              <a:rPr lang="ja-JP" altLang="en-US" sz="2000" dirty="0">
                <a:solidFill>
                  <a:srgbClr val="FF0000"/>
                </a:solidFill>
                <a:latin typeface="+mn-ea"/>
              </a:rPr>
              <a:t>複数の</a:t>
            </a:r>
            <a:r>
              <a:rPr lang="ja-JP" altLang="en-US" sz="2000" dirty="0">
                <a:latin typeface="+mn-ea"/>
              </a:rPr>
              <a:t>製造工程の区分の</a:t>
            </a:r>
            <a:r>
              <a:rPr lang="ja-JP" altLang="en-US" sz="2000" dirty="0">
                <a:solidFill>
                  <a:srgbClr val="FF0000"/>
                </a:solidFill>
                <a:latin typeface="+mn-ea"/>
              </a:rPr>
              <a:t>調査を同時に受けたい場合</a:t>
            </a:r>
            <a:r>
              <a:rPr lang="ja-JP" altLang="en-US" sz="2000" dirty="0">
                <a:latin typeface="+mn-ea"/>
              </a:rPr>
              <a:t>は、調査範囲が</a:t>
            </a:r>
            <a:endParaRPr lang="en-US" altLang="ja-JP" sz="2000" dirty="0">
              <a:latin typeface="+mn-ea"/>
            </a:endParaRPr>
          </a:p>
          <a:p>
            <a:r>
              <a:rPr lang="ja-JP" altLang="en-US" sz="2000" dirty="0">
                <a:latin typeface="+mn-ea"/>
              </a:rPr>
              <a:t>　　広くなり、調査期間も長くなることも想定されるため、</a:t>
            </a:r>
            <a:r>
              <a:rPr lang="ja-JP" altLang="en-US" sz="2000" dirty="0">
                <a:solidFill>
                  <a:srgbClr val="FF0000"/>
                </a:solidFill>
                <a:latin typeface="+mn-ea"/>
              </a:rPr>
              <a:t>調査の方法やスケ</a:t>
            </a:r>
            <a:endParaRPr lang="en-US" altLang="ja-JP" sz="2000" dirty="0">
              <a:solidFill>
                <a:srgbClr val="FF0000"/>
              </a:solidFill>
              <a:latin typeface="+mn-ea"/>
            </a:endParaRPr>
          </a:p>
          <a:p>
            <a:r>
              <a:rPr lang="ja-JP" altLang="en-US" sz="2000" dirty="0">
                <a:solidFill>
                  <a:srgbClr val="FF0000"/>
                </a:solidFill>
                <a:latin typeface="+mn-ea"/>
              </a:rPr>
              <a:t>　　ジュールについて調査権者と調整</a:t>
            </a:r>
            <a:r>
              <a:rPr lang="ja-JP" altLang="en-US" sz="2000" dirty="0">
                <a:latin typeface="+mn-ea"/>
              </a:rPr>
              <a:t>。</a:t>
            </a:r>
            <a:endParaRPr lang="en-US" altLang="ja-JP" sz="2000" dirty="0">
              <a:latin typeface="+mn-ea"/>
            </a:endParaRPr>
          </a:p>
          <a:p>
            <a:endParaRPr kumimoji="1" lang="en-US" altLang="ja-JP" sz="2000" dirty="0">
              <a:latin typeface="+mn-ea"/>
            </a:endParaRPr>
          </a:p>
          <a:p>
            <a:r>
              <a:rPr lang="en-US" altLang="ja-JP" sz="2000" dirty="0">
                <a:latin typeface="+mn-ea"/>
              </a:rPr>
              <a:t>(5)</a:t>
            </a:r>
            <a:r>
              <a:rPr lang="ja-JP" altLang="en-US" sz="2000" dirty="0">
                <a:solidFill>
                  <a:srgbClr val="FF0000"/>
                </a:solidFill>
                <a:latin typeface="+mn-ea"/>
              </a:rPr>
              <a:t>品目ごとに定期的適合性調査を受ける義務は、製造販売業者に課せら</a:t>
            </a:r>
            <a:endParaRPr lang="en-US" altLang="ja-JP" sz="2000" dirty="0">
              <a:solidFill>
                <a:srgbClr val="FF0000"/>
              </a:solidFill>
              <a:latin typeface="+mn-ea"/>
            </a:endParaRPr>
          </a:p>
          <a:p>
            <a:r>
              <a:rPr lang="ja-JP" altLang="en-US" sz="2000" dirty="0">
                <a:solidFill>
                  <a:srgbClr val="FF0000"/>
                </a:solidFill>
                <a:latin typeface="+mn-ea"/>
              </a:rPr>
              <a:t>　　れる</a:t>
            </a:r>
            <a:r>
              <a:rPr lang="ja-JP" altLang="en-US" sz="2000" dirty="0">
                <a:latin typeface="+mn-ea"/>
              </a:rPr>
              <a:t>ものである。基準確認証を利用して、定期的適合性調査を省略する</a:t>
            </a:r>
            <a:endParaRPr lang="en-US" altLang="ja-JP" sz="2000" dirty="0">
              <a:latin typeface="+mn-ea"/>
            </a:endParaRPr>
          </a:p>
          <a:p>
            <a:r>
              <a:rPr lang="ja-JP" altLang="en-US" sz="2000" dirty="0">
                <a:latin typeface="+mn-ea"/>
              </a:rPr>
              <a:t>　　場合、製造所が基準確認証を取得しているか（区分適合性調査を受けて</a:t>
            </a:r>
            <a:endParaRPr lang="en-US" altLang="ja-JP" sz="2000" dirty="0">
              <a:latin typeface="+mn-ea"/>
            </a:endParaRPr>
          </a:p>
          <a:p>
            <a:r>
              <a:rPr lang="ja-JP" altLang="en-US" sz="2000" dirty="0">
                <a:latin typeface="+mn-ea"/>
              </a:rPr>
              <a:t>　　いるか）等、</a:t>
            </a:r>
            <a:r>
              <a:rPr lang="ja-JP" altLang="en-US" sz="2000" dirty="0">
                <a:solidFill>
                  <a:srgbClr val="FF0000"/>
                </a:solidFill>
                <a:latin typeface="+mn-ea"/>
              </a:rPr>
              <a:t>製造販売業者が主体的に確認</a:t>
            </a:r>
            <a:r>
              <a:rPr lang="ja-JP" altLang="en-US" sz="2000" dirty="0">
                <a:latin typeface="+mn-ea"/>
              </a:rPr>
              <a:t>。</a:t>
            </a:r>
            <a:endParaRPr lang="en-US" altLang="ja-JP" sz="2000" dirty="0">
              <a:latin typeface="+mn-ea"/>
            </a:endParaRPr>
          </a:p>
          <a:p>
            <a:endParaRPr lang="en-US" altLang="ja-JP" sz="2000" dirty="0">
              <a:latin typeface="+mn-ea"/>
            </a:endParaRPr>
          </a:p>
          <a:p>
            <a:r>
              <a:rPr lang="en-US" altLang="ja-JP" sz="2000" dirty="0">
                <a:latin typeface="+mn-ea"/>
              </a:rPr>
              <a:t>(6)</a:t>
            </a:r>
            <a:r>
              <a:rPr lang="ja-JP" altLang="en-US" sz="2000" dirty="0">
                <a:latin typeface="+mn-ea"/>
              </a:rPr>
              <a:t>輸出用医薬品については、今回の法改正の対象外であるため、基準</a:t>
            </a:r>
            <a:endParaRPr lang="en-US" altLang="ja-JP" sz="2000" dirty="0">
              <a:latin typeface="+mn-ea"/>
            </a:endParaRPr>
          </a:p>
          <a:p>
            <a:r>
              <a:rPr lang="ja-JP" altLang="en-US" sz="2000" dirty="0">
                <a:latin typeface="+mn-ea"/>
              </a:rPr>
              <a:t>　　確認証を取得している場合であっても、</a:t>
            </a:r>
            <a:endParaRPr lang="en-US" altLang="ja-JP" sz="2000" dirty="0">
              <a:latin typeface="+mn-ea"/>
            </a:endParaRPr>
          </a:p>
          <a:p>
            <a:r>
              <a:rPr lang="ja-JP" altLang="en-US" sz="2000" dirty="0">
                <a:solidFill>
                  <a:srgbClr val="FF0000"/>
                </a:solidFill>
                <a:latin typeface="+mn-ea"/>
              </a:rPr>
              <a:t>　　</a:t>
            </a:r>
            <a:r>
              <a:rPr lang="ja-JP" altLang="en-US" sz="2400" b="1" u="sng" dirty="0">
                <a:solidFill>
                  <a:srgbClr val="FF0000"/>
                </a:solidFill>
                <a:latin typeface="+mn-ea"/>
              </a:rPr>
              <a:t>輸出用医薬品に係る定期的適合性調査の省略は不可</a:t>
            </a:r>
            <a:r>
              <a:rPr lang="ja-JP" altLang="en-US" sz="2000" dirty="0">
                <a:latin typeface="+mn-ea"/>
              </a:rPr>
              <a:t>。</a:t>
            </a:r>
            <a:br>
              <a:rPr lang="en-US" altLang="ja-JP" sz="2000" dirty="0">
                <a:latin typeface="+mn-ea"/>
              </a:rPr>
            </a:br>
            <a:endParaRPr kumimoji="1" lang="en-US" altLang="ja-JP" sz="2000" dirty="0">
              <a:latin typeface="+mn-ea"/>
            </a:endParaRPr>
          </a:p>
        </p:txBody>
      </p:sp>
    </p:spTree>
    <p:extLst>
      <p:ext uri="{BB962C8B-B14F-4D97-AF65-F5344CB8AC3E}">
        <p14:creationId xmlns:p14="http://schemas.microsoft.com/office/powerpoint/2010/main" val="1641875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8135" y="152854"/>
            <a:ext cx="8378300" cy="723445"/>
          </a:xfrm>
        </p:spPr>
        <p:txBody>
          <a:bodyPr>
            <a:noAutofit/>
          </a:bodyPr>
          <a:lstStyle/>
          <a:p>
            <a:pPr lvl="1" algn="ctr" rtl="0">
              <a:lnSpc>
                <a:spcPct val="90000"/>
              </a:lnSpc>
              <a:spcBef>
                <a:spcPct val="0"/>
              </a:spcBef>
            </a:pPr>
            <a:r>
              <a:rPr kumimoji="1" lang="ja-JP" altLang="en-US" sz="3200" b="1" dirty="0">
                <a:latin typeface="+mj-ea"/>
              </a:rPr>
              <a:t>検討グループメンバー</a:t>
            </a:r>
          </a:p>
        </p:txBody>
      </p:sp>
      <p:sp>
        <p:nvSpPr>
          <p:cNvPr id="6" name="フッター プレースホルダー 5"/>
          <p:cNvSpPr>
            <a:spLocks noGrp="1"/>
          </p:cNvSpPr>
          <p:nvPr>
            <p:ph type="ftr" sz="quarter" idx="3"/>
          </p:nvPr>
        </p:nvSpPr>
        <p:spPr/>
        <p:txBody>
          <a:bodyPr/>
          <a:lstStyle/>
          <a:p>
            <a:r>
              <a:rPr lang="en-US" altLang="ja-JP" dirty="0">
                <a:latin typeface="+mn-ea"/>
                <a:ea typeface="+mn-ea"/>
              </a:rPr>
              <a:t>GMP</a:t>
            </a:r>
            <a:r>
              <a:rPr lang="ja-JP" altLang="en-US" dirty="0">
                <a:latin typeface="+mn-ea"/>
                <a:ea typeface="+mn-ea"/>
              </a:rPr>
              <a:t>適合性調査等の見直し</a:t>
            </a:r>
          </a:p>
        </p:txBody>
      </p:sp>
      <p:sp>
        <p:nvSpPr>
          <p:cNvPr id="4" name="コンテンツ プレースホルダー 3"/>
          <p:cNvSpPr>
            <a:spLocks noGrp="1"/>
          </p:cNvSpPr>
          <p:nvPr>
            <p:ph idx="1"/>
          </p:nvPr>
        </p:nvSpPr>
        <p:spPr/>
        <p:txBody>
          <a:bodyPr/>
          <a:lstStyle/>
          <a:p>
            <a:pPr marL="0" indent="0">
              <a:buNone/>
            </a:pPr>
            <a:r>
              <a:rPr kumimoji="1" lang="ja-JP" altLang="en-US" sz="3600" dirty="0">
                <a:latin typeface="+mn-ea"/>
              </a:rPr>
              <a:t>法規委員会　第４グループ</a:t>
            </a:r>
            <a:endParaRPr kumimoji="1" lang="en-US" altLang="ja-JP" sz="3600" dirty="0">
              <a:latin typeface="+mn-ea"/>
            </a:endParaRPr>
          </a:p>
          <a:p>
            <a:pPr marL="0" indent="0">
              <a:buNone/>
            </a:pPr>
            <a:r>
              <a:rPr lang="ja-JP" altLang="en-US" sz="3200" b="1" dirty="0">
                <a:latin typeface="+mn-ea"/>
              </a:rPr>
              <a:t>　宮﨑修一　　　ヤマサ醤油 </a:t>
            </a:r>
            <a:r>
              <a:rPr lang="en-US" altLang="ja-JP" sz="3200" b="1" dirty="0">
                <a:latin typeface="+mn-ea"/>
              </a:rPr>
              <a:t>(</a:t>
            </a:r>
            <a:r>
              <a:rPr lang="ja-JP" altLang="en-US" sz="3200" b="1" dirty="0">
                <a:latin typeface="+mn-ea"/>
              </a:rPr>
              <a:t>株</a:t>
            </a:r>
            <a:r>
              <a:rPr lang="en-US" altLang="ja-JP" sz="3200" b="1" dirty="0">
                <a:latin typeface="+mn-ea"/>
              </a:rPr>
              <a:t>)</a:t>
            </a:r>
          </a:p>
          <a:p>
            <a:pPr marL="0" indent="0">
              <a:buNone/>
            </a:pPr>
            <a:r>
              <a:rPr lang="ja-JP" altLang="en-US" sz="3200" b="1" dirty="0">
                <a:latin typeface="+mn-ea"/>
              </a:rPr>
              <a:t>　</a:t>
            </a:r>
            <a:r>
              <a:rPr lang="ja-JP" altLang="ja-JP" sz="3200" b="1" dirty="0">
                <a:latin typeface="+mn-ea"/>
              </a:rPr>
              <a:t>立川恵利</a:t>
            </a:r>
            <a:r>
              <a:rPr lang="ja-JP" altLang="en-US" sz="3200" b="1" dirty="0">
                <a:latin typeface="+mn-ea"/>
              </a:rPr>
              <a:t>　　　</a:t>
            </a:r>
            <a:r>
              <a:rPr lang="ja-JP" altLang="ja-JP" sz="3200" b="1" dirty="0">
                <a:latin typeface="+mn-ea"/>
              </a:rPr>
              <a:t>天野エンザイム</a:t>
            </a:r>
            <a:r>
              <a:rPr lang="ja-JP" altLang="en-US" sz="3200" b="1" dirty="0">
                <a:latin typeface="+mn-ea"/>
              </a:rPr>
              <a:t> </a:t>
            </a:r>
            <a:r>
              <a:rPr lang="en-US" altLang="ja-JP" sz="3200" b="1" dirty="0">
                <a:latin typeface="+mn-ea"/>
              </a:rPr>
              <a:t>(</a:t>
            </a:r>
            <a:r>
              <a:rPr lang="ja-JP" altLang="en-US" sz="3200" b="1" dirty="0">
                <a:latin typeface="+mn-ea"/>
              </a:rPr>
              <a:t>株</a:t>
            </a:r>
            <a:r>
              <a:rPr lang="en-US" altLang="ja-JP" sz="3200" b="1" dirty="0">
                <a:latin typeface="+mn-ea"/>
              </a:rPr>
              <a:t>)</a:t>
            </a:r>
          </a:p>
          <a:p>
            <a:pPr marL="0" indent="0">
              <a:buNone/>
            </a:pPr>
            <a:r>
              <a:rPr lang="ja-JP" altLang="en-US" sz="3200" b="1" dirty="0">
                <a:latin typeface="+mn-ea"/>
              </a:rPr>
              <a:t>　山口義行　　　</a:t>
            </a:r>
            <a:r>
              <a:rPr lang="en-US" altLang="ja-JP" sz="3200" b="1" dirty="0">
                <a:latin typeface="+mn-ea"/>
              </a:rPr>
              <a:t>(</a:t>
            </a:r>
            <a:r>
              <a:rPr lang="ja-JP" altLang="en-US" sz="3200" b="1" dirty="0">
                <a:latin typeface="+mn-ea"/>
              </a:rPr>
              <a:t>株</a:t>
            </a:r>
            <a:r>
              <a:rPr lang="en-US" altLang="ja-JP" sz="3200" b="1" dirty="0">
                <a:latin typeface="+mn-ea"/>
              </a:rPr>
              <a:t>)</a:t>
            </a:r>
            <a:r>
              <a:rPr lang="ja-JP" altLang="en-US" sz="3200" b="1" dirty="0">
                <a:latin typeface="+mn-ea"/>
              </a:rPr>
              <a:t> 常磐植物化学研究所</a:t>
            </a:r>
            <a:endParaRPr lang="en-US" altLang="ja-JP" sz="3200" b="1" dirty="0">
              <a:latin typeface="+mn-ea"/>
            </a:endParaRPr>
          </a:p>
          <a:p>
            <a:pPr marL="0" indent="0">
              <a:buNone/>
            </a:pPr>
            <a:r>
              <a:rPr lang="ja-JP" altLang="en-US" sz="3200" b="1" dirty="0">
                <a:latin typeface="+mn-ea"/>
              </a:rPr>
              <a:t>　横山和史　　　米沢浜理薬品工業 </a:t>
            </a:r>
            <a:r>
              <a:rPr lang="en-US" altLang="ja-JP" sz="3200" b="1" dirty="0">
                <a:latin typeface="+mn-ea"/>
              </a:rPr>
              <a:t>(</a:t>
            </a:r>
            <a:r>
              <a:rPr lang="ja-JP" altLang="en-US" sz="3200" b="1" dirty="0">
                <a:latin typeface="+mn-ea"/>
              </a:rPr>
              <a:t>株</a:t>
            </a:r>
            <a:r>
              <a:rPr lang="en-US" altLang="ja-JP" sz="3200" b="1" dirty="0">
                <a:latin typeface="+mn-ea"/>
              </a:rPr>
              <a:t>)</a:t>
            </a:r>
            <a:endParaRPr lang="en-US" altLang="ja-JP" sz="3200" dirty="0">
              <a:latin typeface="+mn-ea"/>
            </a:endParaRPr>
          </a:p>
          <a:p>
            <a:pPr marL="0" indent="0">
              <a:buNone/>
            </a:pPr>
            <a:endParaRPr kumimoji="1" lang="ja-JP" altLang="en-US" dirty="0"/>
          </a:p>
        </p:txBody>
      </p:sp>
    </p:spTree>
    <p:extLst>
      <p:ext uri="{BB962C8B-B14F-4D97-AF65-F5344CB8AC3E}">
        <p14:creationId xmlns:p14="http://schemas.microsoft.com/office/powerpoint/2010/main" val="2524753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3"/>
          </p:nvPr>
        </p:nvSpPr>
        <p:spPr/>
        <p:txBody>
          <a:bodyPr/>
          <a:lstStyle/>
          <a:p>
            <a:r>
              <a:rPr lang="en-US" altLang="ja-JP" dirty="0">
                <a:latin typeface="+mn-ea"/>
                <a:ea typeface="+mn-ea"/>
              </a:rPr>
              <a:t>GMP</a:t>
            </a:r>
            <a:r>
              <a:rPr lang="ja-JP" altLang="en-US" dirty="0">
                <a:latin typeface="+mn-ea"/>
                <a:ea typeface="+mn-ea"/>
              </a:rPr>
              <a:t>適合性調査等の見直し</a:t>
            </a:r>
          </a:p>
        </p:txBody>
      </p:sp>
      <p:sp>
        <p:nvSpPr>
          <p:cNvPr id="6" name="タイトル 1"/>
          <p:cNvSpPr txBox="1">
            <a:spLocks/>
          </p:cNvSpPr>
          <p:nvPr/>
        </p:nvSpPr>
        <p:spPr>
          <a:xfrm>
            <a:off x="415315" y="52427"/>
            <a:ext cx="8033970" cy="8736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lvl="1" algn="ctr"/>
            <a:r>
              <a:rPr lang="ja-JP" altLang="en-US" sz="3200" b="1" u="sng" dirty="0">
                <a:latin typeface="+mn-ea"/>
              </a:rPr>
              <a:t>関連通知等</a:t>
            </a:r>
          </a:p>
        </p:txBody>
      </p:sp>
      <p:sp>
        <p:nvSpPr>
          <p:cNvPr id="8" name="テキスト ボックス 7"/>
          <p:cNvSpPr txBox="1"/>
          <p:nvPr/>
        </p:nvSpPr>
        <p:spPr>
          <a:xfrm>
            <a:off x="154880" y="1182759"/>
            <a:ext cx="8834235" cy="3908762"/>
          </a:xfrm>
          <a:prstGeom prst="rect">
            <a:avLst/>
          </a:prstGeom>
          <a:noFill/>
        </p:spPr>
        <p:txBody>
          <a:bodyPr wrap="square" rtlCol="0">
            <a:spAutoFit/>
          </a:bodyPr>
          <a:lstStyle/>
          <a:p>
            <a:pPr marL="177800" indent="-177800">
              <a:buFont typeface="Arial" panose="020B0604020202020204" pitchFamily="34" charset="0"/>
              <a:buChar char="•"/>
            </a:pPr>
            <a:r>
              <a:rPr kumimoji="1" lang="ja-JP" altLang="en-US" sz="2000" dirty="0"/>
              <a:t>医薬品、医療機器等の品質、有効性及び安全性の</a:t>
            </a:r>
            <a:r>
              <a:rPr lang="ja-JP" altLang="en-US" sz="2000" dirty="0"/>
              <a:t>確保等に関する法律等の一部を改正する法律</a:t>
            </a:r>
            <a:r>
              <a:rPr lang="en-US" altLang="ja-JP" sz="2000" dirty="0"/>
              <a:t>			</a:t>
            </a:r>
            <a:r>
              <a:rPr lang="ja-JP" altLang="en-US" sz="2000" u="sng" dirty="0"/>
              <a:t>令和元年</a:t>
            </a:r>
            <a:r>
              <a:rPr lang="en-US" altLang="ja-JP" sz="2000" u="sng" dirty="0"/>
              <a:t>12</a:t>
            </a:r>
            <a:r>
              <a:rPr lang="ja-JP" altLang="en-US" sz="2000" u="sng" dirty="0"/>
              <a:t>月</a:t>
            </a:r>
            <a:r>
              <a:rPr lang="en-US" altLang="ja-JP" sz="2000" u="sng" dirty="0"/>
              <a:t>4</a:t>
            </a:r>
            <a:r>
              <a:rPr lang="ja-JP" altLang="en-US" sz="2000" u="sng" dirty="0"/>
              <a:t>日　法律第</a:t>
            </a:r>
            <a:r>
              <a:rPr lang="en-US" altLang="ja-JP" sz="2000" u="sng" dirty="0"/>
              <a:t>63</a:t>
            </a:r>
            <a:r>
              <a:rPr lang="ja-JP" altLang="en-US" sz="2000" u="sng" dirty="0"/>
              <a:t>号</a:t>
            </a:r>
            <a:endParaRPr lang="en-US" altLang="ja-JP" sz="2000" u="sng" dirty="0"/>
          </a:p>
          <a:p>
            <a:endParaRPr lang="en-US" altLang="ja-JP" sz="1200" dirty="0"/>
          </a:p>
          <a:p>
            <a:pPr marL="177800" indent="-177800">
              <a:buFont typeface="Arial" panose="020B0604020202020204" pitchFamily="34" charset="0"/>
              <a:buChar char="•"/>
            </a:pPr>
            <a:r>
              <a:rPr lang="ja-JP" altLang="en-US" sz="2000" dirty="0"/>
              <a:t>医薬品、医療機器等の品質、有効性及び安全性の確保等に関する法律等の一部を改正する法律の公布について</a:t>
            </a:r>
            <a:r>
              <a:rPr lang="en-US" altLang="ja-JP" sz="2000" dirty="0"/>
              <a:t>	</a:t>
            </a:r>
            <a:r>
              <a:rPr lang="ja-JP" altLang="en-US" sz="2000" u="sng" dirty="0"/>
              <a:t>令和元年</a:t>
            </a:r>
            <a:r>
              <a:rPr lang="en-US" altLang="ja-JP" sz="2000" u="sng" dirty="0"/>
              <a:t>12</a:t>
            </a:r>
            <a:r>
              <a:rPr lang="ja-JP" altLang="en-US" sz="2000" u="sng" dirty="0"/>
              <a:t>月</a:t>
            </a:r>
            <a:r>
              <a:rPr lang="en-US" altLang="ja-JP" sz="2000" u="sng" dirty="0"/>
              <a:t>4</a:t>
            </a:r>
            <a:r>
              <a:rPr lang="ja-JP" altLang="en-US" sz="2000" u="sng" dirty="0"/>
              <a:t>日　薬生発</a:t>
            </a:r>
            <a:r>
              <a:rPr lang="en-US" altLang="ja-JP" sz="2000" u="sng" dirty="0"/>
              <a:t>1204</a:t>
            </a:r>
            <a:r>
              <a:rPr lang="ja-JP" altLang="en-US" sz="2000" u="sng" dirty="0"/>
              <a:t>第</a:t>
            </a:r>
            <a:r>
              <a:rPr lang="en-US" altLang="ja-JP" sz="2000" u="sng" dirty="0"/>
              <a:t>1</a:t>
            </a:r>
            <a:r>
              <a:rPr lang="ja-JP" altLang="en-US" sz="2000" u="sng" dirty="0"/>
              <a:t>号</a:t>
            </a:r>
            <a:endParaRPr lang="en-US" altLang="ja-JP" sz="2000" u="sng" dirty="0"/>
          </a:p>
          <a:p>
            <a:endParaRPr lang="en-US" altLang="ja-JP" sz="1200" dirty="0"/>
          </a:p>
          <a:p>
            <a:pPr marL="177800" indent="-177800">
              <a:buFont typeface="Arial" panose="020B0604020202020204" pitchFamily="34" charset="0"/>
              <a:buChar char="•"/>
            </a:pPr>
            <a:r>
              <a:rPr lang="ja-JP" altLang="en-US" sz="2000" dirty="0"/>
              <a:t>医薬品、医療機器等の品質、有効性及び安全性の確保等に関する法律等の一部を改正する法律の施行期日を定める政令</a:t>
            </a:r>
            <a:endParaRPr lang="en-US" altLang="ja-JP" sz="2000" dirty="0"/>
          </a:p>
          <a:p>
            <a:r>
              <a:rPr lang="en-US" altLang="ja-JP" sz="2000" dirty="0"/>
              <a:t>					</a:t>
            </a:r>
            <a:r>
              <a:rPr kumimoji="1" lang="ja-JP" altLang="en-US" sz="2000" u="sng" dirty="0"/>
              <a:t>令和</a:t>
            </a:r>
            <a:r>
              <a:rPr kumimoji="1" lang="en-US" altLang="ja-JP" sz="2000" u="sng" dirty="0"/>
              <a:t>2</a:t>
            </a:r>
            <a:r>
              <a:rPr kumimoji="1" lang="ja-JP" altLang="en-US" sz="2000" u="sng" dirty="0"/>
              <a:t>年</a:t>
            </a:r>
            <a:r>
              <a:rPr kumimoji="1" lang="en-US" altLang="ja-JP" sz="2000" u="sng" dirty="0"/>
              <a:t>3</a:t>
            </a:r>
            <a:r>
              <a:rPr kumimoji="1" lang="ja-JP" altLang="en-US" sz="2000" u="sng" dirty="0"/>
              <a:t>月</a:t>
            </a:r>
            <a:r>
              <a:rPr kumimoji="1" lang="en-US" altLang="ja-JP" sz="2000" u="sng" dirty="0"/>
              <a:t>11</a:t>
            </a:r>
            <a:r>
              <a:rPr kumimoji="1" lang="ja-JP" altLang="en-US" sz="2000" u="sng" dirty="0"/>
              <a:t>日</a:t>
            </a:r>
            <a:r>
              <a:rPr lang="ja-JP" altLang="en-US" sz="2000" u="sng" dirty="0"/>
              <a:t>　</a:t>
            </a:r>
            <a:r>
              <a:rPr kumimoji="1" lang="ja-JP" altLang="en-US" sz="2000" u="sng" dirty="0"/>
              <a:t>政令第</a:t>
            </a:r>
            <a:r>
              <a:rPr kumimoji="1" lang="en-US" altLang="ja-JP" sz="2000" u="sng" dirty="0"/>
              <a:t>39</a:t>
            </a:r>
            <a:r>
              <a:rPr kumimoji="1" lang="ja-JP" altLang="en-US" sz="2000" u="sng" dirty="0"/>
              <a:t>号</a:t>
            </a:r>
            <a:endParaRPr kumimoji="1" lang="en-US" altLang="ja-JP" sz="2000" u="sng" dirty="0"/>
          </a:p>
          <a:p>
            <a:endParaRPr kumimoji="1" lang="en-US" altLang="ja-JP" sz="1200" dirty="0"/>
          </a:p>
          <a:p>
            <a:pPr marL="180975" indent="-180975">
              <a:buFont typeface="Arial" panose="020B0604020202020204" pitchFamily="34" charset="0"/>
              <a:buChar char="•"/>
            </a:pPr>
            <a:r>
              <a:rPr lang="ja-JP" altLang="en-US" sz="2000" dirty="0"/>
              <a:t>医薬品、医療機器等の品質、有効性及び安全性の確保等に関する法律等の一部を改正する法律の施行期日を定める政令の公布について</a:t>
            </a:r>
            <a:endParaRPr lang="en-US" altLang="ja-JP" sz="2000" dirty="0"/>
          </a:p>
          <a:p>
            <a:r>
              <a:rPr lang="en-US" altLang="ja-JP" sz="2000" dirty="0"/>
              <a:t>					</a:t>
            </a:r>
            <a:r>
              <a:rPr lang="ja-JP" altLang="en-US" sz="2000" u="sng" dirty="0"/>
              <a:t>令和</a:t>
            </a:r>
            <a:r>
              <a:rPr lang="en-US" altLang="ja-JP" sz="2000" u="sng" dirty="0"/>
              <a:t>2</a:t>
            </a:r>
            <a:r>
              <a:rPr lang="ja-JP" altLang="en-US" sz="2000" u="sng" dirty="0"/>
              <a:t>年</a:t>
            </a:r>
            <a:r>
              <a:rPr lang="en-US" altLang="ja-JP" sz="2000" u="sng" dirty="0"/>
              <a:t>3</a:t>
            </a:r>
            <a:r>
              <a:rPr lang="ja-JP" altLang="en-US" sz="2000" u="sng" dirty="0"/>
              <a:t>月</a:t>
            </a:r>
            <a:r>
              <a:rPr lang="en-US" altLang="ja-JP" sz="2000" u="sng" dirty="0"/>
              <a:t>11</a:t>
            </a:r>
            <a:r>
              <a:rPr lang="ja-JP" altLang="en-US" sz="2000" u="sng" dirty="0"/>
              <a:t>日　薬生発</a:t>
            </a:r>
            <a:r>
              <a:rPr lang="en-US" altLang="ja-JP" sz="2000" u="sng" dirty="0"/>
              <a:t>0311</a:t>
            </a:r>
            <a:r>
              <a:rPr lang="ja-JP" altLang="en-US" sz="2000" u="sng" dirty="0"/>
              <a:t>第</a:t>
            </a:r>
            <a:r>
              <a:rPr lang="en-US" altLang="ja-JP" sz="2000" u="sng" dirty="0"/>
              <a:t>1</a:t>
            </a:r>
            <a:r>
              <a:rPr lang="ja-JP" altLang="en-US" sz="2000" u="sng" dirty="0"/>
              <a:t>号</a:t>
            </a:r>
            <a:endParaRPr lang="en-US" altLang="ja-JP" sz="2000" u="sng" dirty="0"/>
          </a:p>
          <a:p>
            <a:endParaRPr lang="en-US" altLang="ja-JP" sz="1200" dirty="0"/>
          </a:p>
        </p:txBody>
      </p:sp>
    </p:spTree>
    <p:extLst>
      <p:ext uri="{BB962C8B-B14F-4D97-AF65-F5344CB8AC3E}">
        <p14:creationId xmlns:p14="http://schemas.microsoft.com/office/powerpoint/2010/main" val="1654094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3"/>
          </p:nvPr>
        </p:nvSpPr>
        <p:spPr>
          <a:xfrm>
            <a:off x="3028946" y="6492875"/>
            <a:ext cx="3086100" cy="365125"/>
          </a:xfrm>
        </p:spPr>
        <p:txBody>
          <a:bodyPr/>
          <a:lstStyle/>
          <a:p>
            <a:r>
              <a:rPr lang="en-US" altLang="ja-JP" dirty="0">
                <a:latin typeface="+mn-ea"/>
              </a:rPr>
              <a:t>GMP</a:t>
            </a:r>
            <a:r>
              <a:rPr lang="ja-JP" altLang="en-US" dirty="0">
                <a:latin typeface="+mn-ea"/>
              </a:rPr>
              <a:t>適合性調査等の見直し</a:t>
            </a:r>
          </a:p>
        </p:txBody>
      </p:sp>
      <p:sp>
        <p:nvSpPr>
          <p:cNvPr id="6" name="タイトル 1"/>
          <p:cNvSpPr txBox="1">
            <a:spLocks/>
          </p:cNvSpPr>
          <p:nvPr/>
        </p:nvSpPr>
        <p:spPr>
          <a:xfrm>
            <a:off x="415314" y="-126505"/>
            <a:ext cx="8033970" cy="8736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lvl="1" algn="ctr"/>
            <a:r>
              <a:rPr lang="ja-JP" altLang="en-US" sz="3200" b="1" u="sng" dirty="0">
                <a:latin typeface="+mn-ea"/>
              </a:rPr>
              <a:t>関連通知等</a:t>
            </a:r>
          </a:p>
        </p:txBody>
      </p:sp>
      <p:sp>
        <p:nvSpPr>
          <p:cNvPr id="8" name="テキスト ボックス 7"/>
          <p:cNvSpPr txBox="1"/>
          <p:nvPr/>
        </p:nvSpPr>
        <p:spPr>
          <a:xfrm>
            <a:off x="15181" y="747154"/>
            <a:ext cx="8834235" cy="5709255"/>
          </a:xfrm>
          <a:prstGeom prst="rect">
            <a:avLst/>
          </a:prstGeom>
          <a:noFill/>
        </p:spPr>
        <p:txBody>
          <a:bodyPr wrap="square" rtlCol="0">
            <a:spAutoFit/>
          </a:bodyPr>
          <a:lstStyle/>
          <a:p>
            <a:pPr marL="177800" indent="-177800">
              <a:buFont typeface="Arial" panose="020B0604020202020204" pitchFamily="34" charset="0"/>
              <a:buChar char="•"/>
            </a:pPr>
            <a:r>
              <a:rPr lang="ja-JP" altLang="en-US" sz="2000" dirty="0"/>
              <a:t>医薬品、医療機器等の品質、有効性及び安全性の確保等に関する法律等の一部を改正する法律の一部の施行に伴う関係政令の整備等に関する政令</a:t>
            </a:r>
            <a:endParaRPr lang="en-US" altLang="ja-JP" sz="2000" dirty="0"/>
          </a:p>
          <a:p>
            <a:r>
              <a:rPr lang="en-US" altLang="ja-JP" sz="2000" dirty="0"/>
              <a:t>					</a:t>
            </a:r>
            <a:r>
              <a:rPr kumimoji="1" lang="ja-JP" altLang="en-US" sz="2000" u="sng" dirty="0"/>
              <a:t>令和</a:t>
            </a:r>
            <a:r>
              <a:rPr kumimoji="1" lang="en-US" altLang="ja-JP" sz="2000" u="sng" dirty="0"/>
              <a:t>3</a:t>
            </a:r>
            <a:r>
              <a:rPr kumimoji="1" lang="ja-JP" altLang="en-US" sz="2000" u="sng" dirty="0"/>
              <a:t>年</a:t>
            </a:r>
            <a:r>
              <a:rPr kumimoji="1" lang="en-US" altLang="ja-JP" sz="2000" u="sng" dirty="0"/>
              <a:t>1</a:t>
            </a:r>
            <a:r>
              <a:rPr kumimoji="1" lang="ja-JP" altLang="en-US" sz="2000" u="sng" dirty="0"/>
              <a:t>月</a:t>
            </a:r>
            <a:r>
              <a:rPr kumimoji="1" lang="en-US" altLang="ja-JP" sz="2000" u="sng" dirty="0"/>
              <a:t>5</a:t>
            </a:r>
            <a:r>
              <a:rPr kumimoji="1" lang="ja-JP" altLang="en-US" sz="2000" u="sng" dirty="0"/>
              <a:t>日</a:t>
            </a:r>
            <a:r>
              <a:rPr lang="ja-JP" altLang="en-US" sz="2000" u="sng" dirty="0"/>
              <a:t>　</a:t>
            </a:r>
            <a:r>
              <a:rPr kumimoji="1" lang="ja-JP" altLang="en-US" sz="2000" u="sng" dirty="0"/>
              <a:t>政令第</a:t>
            </a:r>
            <a:r>
              <a:rPr kumimoji="1" lang="en-US" altLang="ja-JP" sz="2000" u="sng" dirty="0"/>
              <a:t>1</a:t>
            </a:r>
            <a:r>
              <a:rPr kumimoji="1" lang="ja-JP" altLang="en-US" sz="2000" u="sng" dirty="0"/>
              <a:t>号</a:t>
            </a:r>
            <a:endParaRPr kumimoji="1" lang="en-US" altLang="ja-JP" sz="2000" u="sng" dirty="0"/>
          </a:p>
          <a:p>
            <a:endParaRPr kumimoji="1" lang="en-US" altLang="ja-JP" sz="1200" dirty="0"/>
          </a:p>
          <a:p>
            <a:pPr marL="180975" indent="-180975">
              <a:buFont typeface="Arial" panose="020B0604020202020204" pitchFamily="34" charset="0"/>
              <a:buChar char="•"/>
            </a:pPr>
            <a:r>
              <a:rPr lang="ja-JP" altLang="en-US" sz="2000" dirty="0"/>
              <a:t>医薬品、医療機器等の品質、有効性及び安全性の確保等に関する法律等の一部を改正する法律の一部の施行に伴う関係省令の整備等に関する省令</a:t>
            </a:r>
            <a:endParaRPr lang="en-US" altLang="ja-JP" sz="2000" dirty="0"/>
          </a:p>
          <a:p>
            <a:r>
              <a:rPr lang="en-US" altLang="ja-JP" sz="2000" dirty="0"/>
              <a:t>				</a:t>
            </a:r>
            <a:r>
              <a:rPr lang="ja-JP" altLang="en-US" sz="2000" dirty="0"/>
              <a:t>　　　</a:t>
            </a:r>
            <a:r>
              <a:rPr lang="ja-JP" altLang="en-US" sz="2000" u="sng" dirty="0"/>
              <a:t>令和</a:t>
            </a:r>
            <a:r>
              <a:rPr lang="en-US" altLang="ja-JP" sz="2000" u="sng" dirty="0"/>
              <a:t>3</a:t>
            </a:r>
            <a:r>
              <a:rPr lang="ja-JP" altLang="en-US" sz="2000" u="sng" dirty="0"/>
              <a:t>年</a:t>
            </a:r>
            <a:r>
              <a:rPr lang="en-US" altLang="ja-JP" sz="2000" u="sng" dirty="0"/>
              <a:t>1</a:t>
            </a:r>
            <a:r>
              <a:rPr lang="ja-JP" altLang="en-US" sz="2000" u="sng" dirty="0"/>
              <a:t>月</a:t>
            </a:r>
            <a:r>
              <a:rPr lang="en-US" altLang="ja-JP" sz="2000" u="sng" dirty="0"/>
              <a:t>29</a:t>
            </a:r>
            <a:r>
              <a:rPr lang="ja-JP" altLang="en-US" sz="2000" u="sng" dirty="0"/>
              <a:t>日　</a:t>
            </a:r>
            <a:r>
              <a:rPr lang="zh-CN" altLang="en-US" sz="2000" u="sng" dirty="0">
                <a:latin typeface="ＭＳ Ｐゴシック" panose="020B0600070205080204" pitchFamily="50" charset="-128"/>
                <a:ea typeface="ＭＳ Ｐゴシック" panose="020B0600070205080204" pitchFamily="50" charset="-128"/>
              </a:rPr>
              <a:t>厚生労働省令第</a:t>
            </a:r>
            <a:r>
              <a:rPr lang="en-US" altLang="zh-CN" sz="2000" u="sng" dirty="0"/>
              <a:t>15</a:t>
            </a:r>
            <a:r>
              <a:rPr lang="zh-CN" altLang="en-US" sz="2000" u="sng" dirty="0">
                <a:latin typeface="ＭＳ Ｐゴシック" panose="020B0600070205080204" pitchFamily="50" charset="-128"/>
                <a:ea typeface="ＭＳ Ｐゴシック" panose="020B0600070205080204" pitchFamily="50" charset="-128"/>
              </a:rPr>
              <a:t>号</a:t>
            </a:r>
            <a:endParaRPr lang="en-US" altLang="ja-JP" sz="1200" u="sng" dirty="0"/>
          </a:p>
          <a:p>
            <a:endParaRPr lang="en-US" altLang="ja-JP" sz="900" dirty="0"/>
          </a:p>
          <a:p>
            <a:pPr marL="180975" indent="-180975">
              <a:buFont typeface="Arial" panose="020B0604020202020204" pitchFamily="34" charset="0"/>
              <a:buChar char="•"/>
            </a:pPr>
            <a:r>
              <a:rPr lang="ja-JP" altLang="en-US" sz="2000" dirty="0"/>
              <a:t>医薬品、医療機器等の品質、有効性及び安全性の確保等に関する法律等の一部を改正する法律の一部の施行に伴う関係省令の整備等に関する省令の公布について</a:t>
            </a:r>
            <a:r>
              <a:rPr lang="en-US" altLang="ja-JP" sz="2000" dirty="0"/>
              <a:t>				</a:t>
            </a:r>
            <a:r>
              <a:rPr lang="ja-JP" altLang="en-US" sz="2000" u="sng" dirty="0"/>
              <a:t>令和</a:t>
            </a:r>
            <a:r>
              <a:rPr lang="en-US" altLang="ja-JP" sz="2000" u="sng" dirty="0"/>
              <a:t>3</a:t>
            </a:r>
            <a:r>
              <a:rPr lang="ja-JP" altLang="en-US" sz="2000" u="sng" dirty="0"/>
              <a:t>年</a:t>
            </a:r>
            <a:r>
              <a:rPr lang="en-US" altLang="ja-JP" sz="2000" u="sng" dirty="0"/>
              <a:t>1</a:t>
            </a:r>
            <a:r>
              <a:rPr lang="ja-JP" altLang="en-US" sz="2000" u="sng" dirty="0"/>
              <a:t>月</a:t>
            </a:r>
            <a:r>
              <a:rPr lang="en-US" altLang="ja-JP" sz="2000" u="sng" dirty="0"/>
              <a:t>29</a:t>
            </a:r>
            <a:r>
              <a:rPr lang="ja-JP" altLang="en-US" sz="2000" u="sng" dirty="0"/>
              <a:t>日</a:t>
            </a:r>
            <a:r>
              <a:rPr lang="ja-JP" altLang="en-US" sz="2000" u="sng" dirty="0">
                <a:latin typeface="ＭＳ Ｐゴシック" panose="020B0600070205080204" pitchFamily="50" charset="-128"/>
                <a:ea typeface="ＭＳ Ｐゴシック" panose="020B0600070205080204" pitchFamily="50" charset="-128"/>
              </a:rPr>
              <a:t>　</a:t>
            </a:r>
            <a:r>
              <a:rPr lang="zh-CN" altLang="en-US" sz="2000" u="sng" dirty="0">
                <a:latin typeface="ＭＳ Ｐゴシック" panose="020B0600070205080204" pitchFamily="50" charset="-128"/>
                <a:ea typeface="ＭＳ Ｐゴシック" panose="020B0600070205080204" pitchFamily="50" charset="-128"/>
              </a:rPr>
              <a:t>薬生発</a:t>
            </a:r>
            <a:r>
              <a:rPr lang="en-US" altLang="zh-CN" sz="2000" u="sng" dirty="0">
                <a:ea typeface="ＭＳ Ｐゴシック" panose="020B0600070205080204" pitchFamily="50" charset="-128"/>
              </a:rPr>
              <a:t>0129</a:t>
            </a:r>
            <a:r>
              <a:rPr lang="zh-CN" altLang="en-US" sz="2000" u="sng" dirty="0">
                <a:ea typeface="ＭＳ Ｐゴシック" panose="020B0600070205080204" pitchFamily="50" charset="-128"/>
              </a:rPr>
              <a:t>第</a:t>
            </a:r>
            <a:r>
              <a:rPr lang="en-US" altLang="zh-CN" sz="2000" u="sng" dirty="0">
                <a:ea typeface="ＭＳ Ｐゴシック" panose="020B0600070205080204" pitchFamily="50" charset="-128"/>
              </a:rPr>
              <a:t>2</a:t>
            </a:r>
            <a:r>
              <a:rPr lang="zh-CN" altLang="en-US" sz="2000" u="sng" dirty="0">
                <a:latin typeface="ＭＳ Ｐゴシック" panose="020B0600070205080204" pitchFamily="50" charset="-128"/>
                <a:ea typeface="ＭＳ Ｐゴシック" panose="020B0600070205080204" pitchFamily="50" charset="-128"/>
              </a:rPr>
              <a:t>号</a:t>
            </a:r>
            <a:endParaRPr lang="en-US" altLang="ja-JP" sz="2000" u="sng" dirty="0"/>
          </a:p>
          <a:p>
            <a:endParaRPr lang="en-US" altLang="ja-JP" sz="1200" dirty="0"/>
          </a:p>
          <a:p>
            <a:pPr marL="180975" indent="-180975">
              <a:buFont typeface="Arial" panose="020B0604020202020204" pitchFamily="34" charset="0"/>
              <a:buChar char="•"/>
            </a:pPr>
            <a:r>
              <a:rPr lang="ja-JP" altLang="en-US" sz="2000" dirty="0"/>
              <a:t>医薬品、医療機器等の品質、有効性及び安全性の確保等に関する法律第</a:t>
            </a:r>
            <a:r>
              <a:rPr lang="en-US" altLang="ja-JP" sz="2000" dirty="0"/>
              <a:t>14</a:t>
            </a:r>
            <a:r>
              <a:rPr lang="ja-JP" altLang="en-US" sz="2000" dirty="0"/>
              <a:t>条第</a:t>
            </a:r>
            <a:r>
              <a:rPr lang="en-US" altLang="ja-JP" sz="2000" dirty="0"/>
              <a:t>8</a:t>
            </a:r>
            <a:r>
              <a:rPr lang="ja-JP" altLang="en-US" sz="2000" dirty="0"/>
              <a:t>項に規定する医薬品又は医薬部外品の製造工程の区分を定める省令</a:t>
            </a:r>
            <a:r>
              <a:rPr lang="en-US" altLang="ja-JP" sz="2000" dirty="0"/>
              <a:t>					</a:t>
            </a:r>
            <a:r>
              <a:rPr lang="ja-JP" altLang="en-US" sz="2000" dirty="0"/>
              <a:t>　　　</a:t>
            </a:r>
            <a:r>
              <a:rPr lang="ja-JP" altLang="en-US" sz="2000" u="sng" dirty="0"/>
              <a:t>令和</a:t>
            </a:r>
            <a:r>
              <a:rPr lang="en-US" altLang="ja-JP" sz="2000" u="sng" dirty="0"/>
              <a:t>3</a:t>
            </a:r>
            <a:r>
              <a:rPr lang="ja-JP" altLang="en-US" sz="2000" u="sng" dirty="0"/>
              <a:t>年</a:t>
            </a:r>
            <a:r>
              <a:rPr lang="en-US" altLang="ja-JP" sz="2000" u="sng" dirty="0"/>
              <a:t>1</a:t>
            </a:r>
            <a:r>
              <a:rPr lang="ja-JP" altLang="en-US" sz="2000" u="sng" dirty="0"/>
              <a:t>月</a:t>
            </a:r>
            <a:r>
              <a:rPr lang="en-US" altLang="ja-JP" sz="2000" u="sng" dirty="0"/>
              <a:t>29</a:t>
            </a:r>
            <a:r>
              <a:rPr lang="ja-JP" altLang="en-US" sz="2000" u="sng" dirty="0"/>
              <a:t>日</a:t>
            </a:r>
            <a:r>
              <a:rPr lang="ja-JP" altLang="en-US" sz="2000" u="sng" dirty="0">
                <a:latin typeface="ＭＳ Ｐゴシック" panose="020B0600070205080204" pitchFamily="50" charset="-128"/>
              </a:rPr>
              <a:t>　</a:t>
            </a:r>
            <a:r>
              <a:rPr lang="zh-CN" altLang="en-US" sz="2000" u="sng" dirty="0">
                <a:latin typeface="ＭＳ Ｐゴシック" panose="020B0600070205080204" pitchFamily="50" charset="-128"/>
                <a:ea typeface="ＭＳ Ｐゴシック" panose="020B0600070205080204" pitchFamily="50" charset="-128"/>
              </a:rPr>
              <a:t>厚生労働省令第</a:t>
            </a:r>
            <a:r>
              <a:rPr lang="en-US" altLang="zh-CN" sz="2000" u="sng" dirty="0"/>
              <a:t>1</a:t>
            </a:r>
            <a:r>
              <a:rPr lang="en-US" altLang="ja-JP" sz="2000" u="sng" dirty="0"/>
              <a:t>7</a:t>
            </a:r>
            <a:r>
              <a:rPr lang="zh-CN" altLang="en-US" sz="2000" u="sng" dirty="0">
                <a:latin typeface="ＭＳ Ｐゴシック" panose="020B0600070205080204" pitchFamily="50" charset="-128"/>
                <a:ea typeface="ＭＳ Ｐゴシック" panose="020B0600070205080204" pitchFamily="50" charset="-128"/>
              </a:rPr>
              <a:t>号</a:t>
            </a:r>
            <a:endParaRPr lang="en-US" altLang="ja-JP" sz="1200" u="sng" dirty="0"/>
          </a:p>
          <a:p>
            <a:endParaRPr lang="en-US" altLang="ja-JP" sz="1200" dirty="0"/>
          </a:p>
          <a:p>
            <a:pPr marL="180975" indent="-180975">
              <a:buFont typeface="Arial" panose="020B0604020202020204" pitchFamily="34" charset="0"/>
              <a:buChar char="•"/>
            </a:pPr>
            <a:r>
              <a:rPr lang="ja-JP" altLang="en-US" sz="2000" dirty="0"/>
              <a:t>「医薬品、医療機器等の品質、有効性及び安全性の確保等に関する法律第</a:t>
            </a:r>
            <a:r>
              <a:rPr lang="en-US" altLang="ja-JP" sz="2000" dirty="0"/>
              <a:t>14</a:t>
            </a:r>
            <a:r>
              <a:rPr lang="ja-JP" altLang="en-US" sz="2000" dirty="0"/>
              <a:t>条第</a:t>
            </a:r>
            <a:r>
              <a:rPr lang="en-US" altLang="ja-JP" sz="2000" dirty="0"/>
              <a:t>8</a:t>
            </a:r>
            <a:r>
              <a:rPr lang="ja-JP" altLang="en-US" sz="2000" dirty="0"/>
              <a:t>項に規定する医薬品又は医薬部外品の製造工程の区分を定める省令案に関する御意見の募集について」に対して寄せられた御意見について</a:t>
            </a:r>
            <a:r>
              <a:rPr lang="en-US" altLang="ja-JP" sz="2000" dirty="0"/>
              <a:t>					</a:t>
            </a:r>
            <a:r>
              <a:rPr lang="ja-JP" altLang="en-US" sz="2000" dirty="0"/>
              <a:t>　</a:t>
            </a:r>
            <a:r>
              <a:rPr lang="ja-JP" altLang="en-US" sz="2000" u="sng" dirty="0"/>
              <a:t>令和</a:t>
            </a:r>
            <a:r>
              <a:rPr lang="en-US" altLang="ja-JP" sz="2000" u="sng" dirty="0"/>
              <a:t>3</a:t>
            </a:r>
            <a:r>
              <a:rPr lang="ja-JP" altLang="en-US" sz="2000" u="sng" dirty="0"/>
              <a:t>年</a:t>
            </a:r>
            <a:r>
              <a:rPr lang="en-US" altLang="ja-JP" sz="2000" u="sng" dirty="0"/>
              <a:t>1</a:t>
            </a:r>
            <a:r>
              <a:rPr lang="ja-JP" altLang="en-US" sz="2000" u="sng" dirty="0"/>
              <a:t>月</a:t>
            </a:r>
            <a:r>
              <a:rPr lang="ja-JP" altLang="en-US" sz="2000" u="sng" dirty="0">
                <a:latin typeface="ＭＳ Ｐゴシック" panose="020B0600070205080204" pitchFamily="50" charset="-128"/>
              </a:rPr>
              <a:t>　厚生労働省医薬・生活衛生局</a:t>
            </a:r>
            <a:endParaRPr lang="en-US" altLang="ja-JP" sz="1200" u="sng" dirty="0"/>
          </a:p>
        </p:txBody>
      </p:sp>
    </p:spTree>
    <p:extLst>
      <p:ext uri="{BB962C8B-B14F-4D97-AF65-F5344CB8AC3E}">
        <p14:creationId xmlns:p14="http://schemas.microsoft.com/office/powerpoint/2010/main" val="1392303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3"/>
          </p:nvPr>
        </p:nvSpPr>
        <p:spPr>
          <a:xfrm>
            <a:off x="3028946" y="6492875"/>
            <a:ext cx="3086100" cy="365125"/>
          </a:xfrm>
        </p:spPr>
        <p:txBody>
          <a:bodyPr/>
          <a:lstStyle/>
          <a:p>
            <a:r>
              <a:rPr lang="en-US" altLang="ja-JP" dirty="0">
                <a:latin typeface="+mn-ea"/>
              </a:rPr>
              <a:t>GMP</a:t>
            </a:r>
            <a:r>
              <a:rPr lang="ja-JP" altLang="en-US" dirty="0">
                <a:latin typeface="+mn-ea"/>
              </a:rPr>
              <a:t>適合性調査等の見直し</a:t>
            </a:r>
          </a:p>
        </p:txBody>
      </p:sp>
      <p:sp>
        <p:nvSpPr>
          <p:cNvPr id="6" name="タイトル 1"/>
          <p:cNvSpPr txBox="1">
            <a:spLocks/>
          </p:cNvSpPr>
          <p:nvPr/>
        </p:nvSpPr>
        <p:spPr>
          <a:xfrm>
            <a:off x="415314" y="-126505"/>
            <a:ext cx="8033970" cy="8736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lvl="1" algn="ctr"/>
            <a:r>
              <a:rPr lang="ja-JP" altLang="en-US" sz="3200" b="1" u="sng" dirty="0">
                <a:latin typeface="+mn-ea"/>
              </a:rPr>
              <a:t>関連通知等</a:t>
            </a:r>
          </a:p>
        </p:txBody>
      </p:sp>
      <p:sp>
        <p:nvSpPr>
          <p:cNvPr id="7" name="テキスト ボックス 6">
            <a:extLst>
              <a:ext uri="{FF2B5EF4-FFF2-40B4-BE49-F238E27FC236}">
                <a16:creationId xmlns:a16="http://schemas.microsoft.com/office/drawing/2014/main" id="{E27A9277-D712-4583-8167-0FDAA1BDDC94}"/>
              </a:ext>
            </a:extLst>
          </p:cNvPr>
          <p:cNvSpPr txBox="1"/>
          <p:nvPr/>
        </p:nvSpPr>
        <p:spPr>
          <a:xfrm>
            <a:off x="15181" y="747154"/>
            <a:ext cx="8834235" cy="5632311"/>
          </a:xfrm>
          <a:prstGeom prst="rect">
            <a:avLst/>
          </a:prstGeom>
          <a:noFill/>
        </p:spPr>
        <p:txBody>
          <a:bodyPr wrap="square" rtlCol="0">
            <a:spAutoFit/>
          </a:bodyPr>
          <a:lstStyle/>
          <a:p>
            <a:pPr marL="177800" indent="-177800">
              <a:buFont typeface="Arial" panose="020B0604020202020204" pitchFamily="34" charset="0"/>
              <a:buChar char="•"/>
            </a:pPr>
            <a:r>
              <a:rPr lang="en-US" altLang="ja-JP" sz="2000" dirty="0"/>
              <a:t>GMP</a:t>
            </a:r>
            <a:r>
              <a:rPr lang="ja-JP" altLang="en-US" sz="2000" dirty="0"/>
              <a:t>適合性調査申請の取扱いについて</a:t>
            </a:r>
            <a:endParaRPr lang="en-US" altLang="ja-JP" sz="2000" dirty="0"/>
          </a:p>
          <a:p>
            <a:r>
              <a:rPr lang="en-US" altLang="ja-JP" sz="2000" dirty="0"/>
              <a:t>	</a:t>
            </a:r>
            <a:r>
              <a:rPr lang="ja-JP" altLang="en-US" sz="2000" dirty="0"/>
              <a:t>　　　　</a:t>
            </a:r>
            <a:r>
              <a:rPr kumimoji="1" lang="ja-JP" altLang="en-US" sz="2000" u="sng" dirty="0"/>
              <a:t>令和</a:t>
            </a:r>
            <a:r>
              <a:rPr kumimoji="1" lang="en-US" altLang="ja-JP" sz="2000" u="sng" dirty="0"/>
              <a:t>3</a:t>
            </a:r>
            <a:r>
              <a:rPr kumimoji="1" lang="ja-JP" altLang="en-US" sz="2000" u="sng" dirty="0"/>
              <a:t>年</a:t>
            </a:r>
            <a:r>
              <a:rPr kumimoji="1" lang="en-US" altLang="ja-JP" sz="2000" u="sng" dirty="0"/>
              <a:t>7</a:t>
            </a:r>
            <a:r>
              <a:rPr kumimoji="1" lang="ja-JP" altLang="en-US" sz="2000" u="sng" dirty="0"/>
              <a:t>月</a:t>
            </a:r>
            <a:r>
              <a:rPr kumimoji="1" lang="en-US" altLang="ja-JP" sz="2000" u="sng" dirty="0"/>
              <a:t>13</a:t>
            </a:r>
            <a:r>
              <a:rPr kumimoji="1" lang="ja-JP" altLang="en-US" sz="2000" u="sng" dirty="0"/>
              <a:t>日</a:t>
            </a:r>
            <a:r>
              <a:rPr lang="ja-JP" altLang="en-US" sz="2000" u="sng" dirty="0"/>
              <a:t>　薬生薬審発</a:t>
            </a:r>
            <a:r>
              <a:rPr lang="en-US" altLang="ja-JP" sz="2000" u="sng" dirty="0"/>
              <a:t>0713</a:t>
            </a:r>
            <a:r>
              <a:rPr lang="ja-JP" altLang="en-US" sz="2000" u="sng" dirty="0"/>
              <a:t>第</a:t>
            </a:r>
            <a:r>
              <a:rPr kumimoji="1" lang="en-US" altLang="ja-JP" sz="2000" u="sng" dirty="0"/>
              <a:t>1</a:t>
            </a:r>
            <a:r>
              <a:rPr kumimoji="1" lang="ja-JP" altLang="en-US" sz="2000" u="sng" dirty="0"/>
              <a:t>号</a:t>
            </a:r>
            <a:r>
              <a:rPr lang="ja-JP" altLang="en-US" sz="2000" u="sng" dirty="0"/>
              <a:t>・薬生監麻発</a:t>
            </a:r>
            <a:r>
              <a:rPr lang="en-US" altLang="ja-JP" sz="2000" u="sng" dirty="0"/>
              <a:t>0713</a:t>
            </a:r>
            <a:r>
              <a:rPr lang="ja-JP" altLang="en-US" sz="2000" u="sng" dirty="0"/>
              <a:t>第</a:t>
            </a:r>
            <a:r>
              <a:rPr lang="en-US" altLang="ja-JP" sz="2000" u="sng" dirty="0"/>
              <a:t>8</a:t>
            </a:r>
            <a:r>
              <a:rPr lang="ja-JP" altLang="en-US" sz="2000" u="sng" dirty="0"/>
              <a:t>号</a:t>
            </a:r>
            <a:endParaRPr kumimoji="1" lang="en-US" altLang="ja-JP" sz="2000" u="sng" dirty="0"/>
          </a:p>
          <a:p>
            <a:endParaRPr kumimoji="1" lang="en-US" altLang="ja-JP" sz="2000" dirty="0"/>
          </a:p>
          <a:p>
            <a:r>
              <a:rPr kumimoji="1" lang="ja-JP" altLang="en-US" sz="2000" dirty="0"/>
              <a:t>・医薬品、医療機器等の品質、有効性及び安全性の確保等に関する法律等の一</a:t>
            </a:r>
            <a:endParaRPr kumimoji="1" lang="en-US" altLang="ja-JP" sz="2000" dirty="0"/>
          </a:p>
          <a:p>
            <a:r>
              <a:rPr lang="ja-JP" altLang="en-US" sz="2000" dirty="0"/>
              <a:t>　</a:t>
            </a:r>
            <a:r>
              <a:rPr kumimoji="1" lang="ja-JP" altLang="en-US" sz="2000" dirty="0"/>
              <a:t>部を改正する法律の一部の施行に伴う政令、省令の制定及び改正について</a:t>
            </a:r>
            <a:endParaRPr kumimoji="1" lang="en-US" altLang="ja-JP" sz="2000" dirty="0"/>
          </a:p>
          <a:p>
            <a:r>
              <a:rPr kumimoji="1" lang="ja-JP" altLang="en-US" sz="2000" dirty="0"/>
              <a:t>　　　　　　　　　　　　　　　　　　　　　　　　</a:t>
            </a:r>
            <a:r>
              <a:rPr kumimoji="1" lang="ja-JP" altLang="en-US" sz="2000" u="sng" dirty="0"/>
              <a:t>令和</a:t>
            </a:r>
            <a:r>
              <a:rPr kumimoji="1" lang="en-US" altLang="ja-JP" sz="2000" u="sng" dirty="0"/>
              <a:t>3</a:t>
            </a:r>
            <a:r>
              <a:rPr kumimoji="1" lang="ja-JP" altLang="en-US" sz="2000" u="sng" dirty="0"/>
              <a:t>年</a:t>
            </a:r>
            <a:r>
              <a:rPr kumimoji="1" lang="en-US" altLang="ja-JP" sz="2000" u="sng" dirty="0"/>
              <a:t>7</a:t>
            </a:r>
            <a:r>
              <a:rPr kumimoji="1" lang="ja-JP" altLang="en-US" sz="2000" u="sng" dirty="0"/>
              <a:t>月</a:t>
            </a:r>
            <a:r>
              <a:rPr kumimoji="1" lang="en-US" altLang="ja-JP" sz="2000" u="sng" dirty="0"/>
              <a:t>13</a:t>
            </a:r>
            <a:r>
              <a:rPr kumimoji="1" lang="ja-JP" altLang="en-US" sz="2000" u="sng" dirty="0"/>
              <a:t>日</a:t>
            </a:r>
            <a:r>
              <a:rPr lang="ja-JP" altLang="en-US" sz="2000" u="sng" dirty="0"/>
              <a:t>　薬生監麻発</a:t>
            </a:r>
            <a:r>
              <a:rPr lang="en-US" altLang="ja-JP" sz="2000" u="sng" dirty="0"/>
              <a:t>0713</a:t>
            </a:r>
            <a:r>
              <a:rPr lang="ja-JP" altLang="en-US" sz="2000" u="sng" dirty="0"/>
              <a:t>第</a:t>
            </a:r>
            <a:r>
              <a:rPr kumimoji="1" lang="en-US" altLang="ja-JP" sz="2000" u="sng" dirty="0"/>
              <a:t>12</a:t>
            </a:r>
            <a:r>
              <a:rPr kumimoji="1" lang="ja-JP" altLang="en-US" sz="2000" u="sng" dirty="0"/>
              <a:t>号</a:t>
            </a:r>
            <a:endParaRPr kumimoji="1" lang="en-US" altLang="ja-JP" sz="2000" dirty="0"/>
          </a:p>
          <a:p>
            <a:endParaRPr kumimoji="1" lang="en-US" altLang="ja-JP" sz="2000" dirty="0"/>
          </a:p>
          <a:p>
            <a:r>
              <a:rPr lang="ja-JP" altLang="en-US" sz="2000" dirty="0"/>
              <a:t>・</a:t>
            </a:r>
            <a:r>
              <a:rPr kumimoji="1" lang="ja-JP" altLang="en-US" sz="2000" dirty="0"/>
              <a:t>医薬品及び医薬部外品並びに再生医療等製品に係る区分適合性調査申請に</a:t>
            </a:r>
            <a:endParaRPr kumimoji="1" lang="en-US" altLang="ja-JP" sz="2000" dirty="0"/>
          </a:p>
          <a:p>
            <a:r>
              <a:rPr lang="ja-JP" altLang="en-US" sz="2000" dirty="0"/>
              <a:t>　おける製造工程の区分の考え方</a:t>
            </a:r>
            <a:r>
              <a:rPr kumimoji="1" lang="ja-JP" altLang="en-US" sz="2000" dirty="0"/>
              <a:t>について</a:t>
            </a:r>
            <a:endParaRPr kumimoji="1" lang="en-US" altLang="ja-JP" sz="2000" dirty="0"/>
          </a:p>
          <a:p>
            <a:r>
              <a:rPr kumimoji="1" lang="ja-JP" altLang="en-US" sz="2000" dirty="0"/>
              <a:t>　　　　　　　　　　　　　　　　　　　　　　　　</a:t>
            </a:r>
            <a:r>
              <a:rPr kumimoji="1" lang="ja-JP" altLang="en-US" sz="2000" u="sng" dirty="0"/>
              <a:t>令和</a:t>
            </a:r>
            <a:r>
              <a:rPr kumimoji="1" lang="en-US" altLang="ja-JP" sz="2000" u="sng" dirty="0"/>
              <a:t>3</a:t>
            </a:r>
            <a:r>
              <a:rPr kumimoji="1" lang="ja-JP" altLang="en-US" sz="2000" u="sng" dirty="0"/>
              <a:t>年</a:t>
            </a:r>
            <a:r>
              <a:rPr kumimoji="1" lang="en-US" altLang="ja-JP" sz="2000" u="sng" dirty="0"/>
              <a:t>7</a:t>
            </a:r>
            <a:r>
              <a:rPr kumimoji="1" lang="ja-JP" altLang="en-US" sz="2000" u="sng" dirty="0"/>
              <a:t>月</a:t>
            </a:r>
            <a:r>
              <a:rPr kumimoji="1" lang="en-US" altLang="ja-JP" sz="2000" u="sng" dirty="0"/>
              <a:t>13</a:t>
            </a:r>
            <a:r>
              <a:rPr kumimoji="1" lang="ja-JP" altLang="en-US" sz="2000" u="sng" dirty="0"/>
              <a:t>日</a:t>
            </a:r>
            <a:r>
              <a:rPr lang="ja-JP" altLang="en-US" sz="2000" u="sng" dirty="0"/>
              <a:t>　薬生監麻発</a:t>
            </a:r>
            <a:r>
              <a:rPr lang="en-US" altLang="ja-JP" sz="2000" u="sng" dirty="0"/>
              <a:t>0713</a:t>
            </a:r>
            <a:r>
              <a:rPr lang="ja-JP" altLang="en-US" sz="2000" u="sng" dirty="0"/>
              <a:t>第</a:t>
            </a:r>
            <a:r>
              <a:rPr kumimoji="1" lang="en-US" altLang="ja-JP" sz="2000" u="sng" dirty="0"/>
              <a:t>16</a:t>
            </a:r>
            <a:r>
              <a:rPr kumimoji="1" lang="ja-JP" altLang="en-US" sz="2000" u="sng" dirty="0"/>
              <a:t>号</a:t>
            </a:r>
            <a:endParaRPr kumimoji="1" lang="en-US" altLang="ja-JP" sz="2000" u="sng" dirty="0"/>
          </a:p>
          <a:p>
            <a:endParaRPr lang="en-US" altLang="ja-JP" sz="2000" dirty="0"/>
          </a:p>
          <a:p>
            <a:r>
              <a:rPr lang="ja-JP" altLang="en-US" sz="2000" dirty="0"/>
              <a:t>・</a:t>
            </a:r>
            <a:r>
              <a:rPr lang="en-US" altLang="ja-JP" sz="2000" dirty="0"/>
              <a:t>GMP</a:t>
            </a:r>
            <a:r>
              <a:rPr lang="ja-JP" altLang="ja-JP" sz="2000" dirty="0"/>
              <a:t>調査要領の制定について</a:t>
            </a:r>
            <a:r>
              <a:rPr lang="ja-JP" altLang="en-US" sz="2000" dirty="0"/>
              <a:t>　　　　</a:t>
            </a:r>
            <a:r>
              <a:rPr lang="ja-JP" altLang="en-US" sz="2000" u="sng" dirty="0"/>
              <a:t>令和</a:t>
            </a:r>
            <a:r>
              <a:rPr lang="en-US" altLang="ja-JP" sz="2000" u="sng" dirty="0"/>
              <a:t>3</a:t>
            </a:r>
            <a:r>
              <a:rPr lang="ja-JP" altLang="en-US" sz="2000" u="sng" dirty="0"/>
              <a:t>年</a:t>
            </a:r>
            <a:r>
              <a:rPr lang="en-US" altLang="ja-JP" sz="2000" u="sng" dirty="0"/>
              <a:t>7</a:t>
            </a:r>
            <a:r>
              <a:rPr lang="ja-JP" altLang="en-US" sz="2000" u="sng" dirty="0"/>
              <a:t>月</a:t>
            </a:r>
            <a:r>
              <a:rPr lang="en-US" altLang="ja-JP" sz="2000" u="sng" dirty="0"/>
              <a:t>28</a:t>
            </a:r>
            <a:r>
              <a:rPr lang="ja-JP" altLang="en-US" sz="2000" u="sng" dirty="0"/>
              <a:t>日　</a:t>
            </a:r>
            <a:r>
              <a:rPr lang="ja-JP" altLang="ja-JP" sz="2000" u="sng" dirty="0"/>
              <a:t>薬生監麻発</a:t>
            </a:r>
            <a:r>
              <a:rPr lang="en-US" altLang="ja-JP" sz="2000" u="sng" dirty="0"/>
              <a:t>0728</a:t>
            </a:r>
            <a:r>
              <a:rPr lang="ja-JP" altLang="ja-JP" sz="2000" u="sng" dirty="0"/>
              <a:t>第</a:t>
            </a:r>
            <a:r>
              <a:rPr lang="en-US" altLang="ja-JP" sz="2000" u="sng" dirty="0"/>
              <a:t>5</a:t>
            </a:r>
            <a:r>
              <a:rPr lang="ja-JP" altLang="ja-JP" sz="2000" u="sng" dirty="0"/>
              <a:t>号</a:t>
            </a:r>
            <a:endParaRPr lang="en-US" altLang="ja-JP" sz="2000" u="sng" dirty="0"/>
          </a:p>
          <a:p>
            <a:r>
              <a:rPr lang="ja-JP" altLang="en-US" sz="2000" dirty="0"/>
              <a:t>　　　　　　　　　　　　　　　　　　　　　　　　</a:t>
            </a:r>
            <a:endParaRPr kumimoji="1" lang="en-US" altLang="ja-JP" sz="2000" dirty="0"/>
          </a:p>
          <a:p>
            <a:r>
              <a:rPr lang="ja-JP" altLang="en-US" sz="2000" dirty="0"/>
              <a:t>・</a:t>
            </a:r>
            <a:r>
              <a:rPr kumimoji="1" lang="ja-JP" altLang="en-US" sz="2000" dirty="0"/>
              <a:t>「</a:t>
            </a:r>
            <a:r>
              <a:rPr kumimoji="1" lang="en-US" altLang="ja-JP" sz="2000" dirty="0"/>
              <a:t>GMP</a:t>
            </a:r>
            <a:r>
              <a:rPr kumimoji="1" lang="ja-JP" altLang="en-US" sz="2000" dirty="0"/>
              <a:t>適合性調査申請の取扱いについて」の訂正について</a:t>
            </a:r>
            <a:endParaRPr kumimoji="1" lang="en-US" altLang="ja-JP" sz="2000" dirty="0"/>
          </a:p>
          <a:p>
            <a:r>
              <a:rPr kumimoji="1" lang="ja-JP" altLang="en-US" sz="2000" dirty="0"/>
              <a:t>　　　　　　　　　　</a:t>
            </a:r>
            <a:r>
              <a:rPr kumimoji="1" lang="ja-JP" altLang="en-US" sz="2000" u="sng" dirty="0"/>
              <a:t>令和</a:t>
            </a:r>
            <a:r>
              <a:rPr kumimoji="1" lang="en-US" altLang="ja-JP" sz="2000" u="sng" dirty="0"/>
              <a:t>3</a:t>
            </a:r>
            <a:r>
              <a:rPr kumimoji="1" lang="ja-JP" altLang="en-US" sz="2000" u="sng" dirty="0"/>
              <a:t>年</a:t>
            </a:r>
            <a:r>
              <a:rPr kumimoji="1" lang="en-US" altLang="ja-JP" sz="2000" u="sng" dirty="0"/>
              <a:t>7</a:t>
            </a:r>
            <a:r>
              <a:rPr kumimoji="1" lang="ja-JP" altLang="en-US" sz="2000" u="sng" dirty="0"/>
              <a:t>月</a:t>
            </a:r>
            <a:r>
              <a:rPr kumimoji="1" lang="en-US" altLang="ja-JP" sz="2000" u="sng" dirty="0"/>
              <a:t>30</a:t>
            </a:r>
            <a:r>
              <a:rPr kumimoji="1" lang="ja-JP" altLang="en-US" sz="2000" u="sng" dirty="0"/>
              <a:t>日</a:t>
            </a:r>
            <a:r>
              <a:rPr lang="ja-JP" altLang="en-US" sz="2000" u="sng" dirty="0"/>
              <a:t>　薬生薬審発</a:t>
            </a:r>
            <a:r>
              <a:rPr lang="en-US" altLang="ja-JP" sz="2000" u="sng" dirty="0"/>
              <a:t>0730</a:t>
            </a:r>
            <a:r>
              <a:rPr lang="ja-JP" altLang="en-US" sz="2000" u="sng" dirty="0"/>
              <a:t>第</a:t>
            </a:r>
            <a:r>
              <a:rPr lang="en-US" altLang="ja-JP" sz="2000" u="sng" dirty="0"/>
              <a:t>9</a:t>
            </a:r>
            <a:r>
              <a:rPr lang="ja-JP" altLang="en-US" sz="2000" u="sng" dirty="0"/>
              <a:t>号・薬生監麻発</a:t>
            </a:r>
            <a:r>
              <a:rPr lang="en-US" altLang="ja-JP" sz="2000" u="sng" dirty="0"/>
              <a:t>0730</a:t>
            </a:r>
            <a:r>
              <a:rPr lang="ja-JP" altLang="en-US" sz="2000" u="sng" dirty="0"/>
              <a:t>第</a:t>
            </a:r>
            <a:r>
              <a:rPr lang="en-US" altLang="ja-JP" sz="2000" u="sng" dirty="0"/>
              <a:t>7</a:t>
            </a:r>
            <a:r>
              <a:rPr kumimoji="1" lang="ja-JP" altLang="en-US" sz="2000" u="sng" dirty="0"/>
              <a:t>号</a:t>
            </a:r>
            <a:endParaRPr kumimoji="1" lang="en-US" altLang="ja-JP" sz="2000" u="sng" dirty="0"/>
          </a:p>
          <a:p>
            <a:endParaRPr lang="en-US" altLang="ja-JP" sz="2000" u="sng" dirty="0"/>
          </a:p>
          <a:p>
            <a:r>
              <a:rPr lang="ja-JP" altLang="en-US" sz="2000" dirty="0"/>
              <a:t>・</a:t>
            </a:r>
            <a:r>
              <a:rPr kumimoji="1" lang="ja-JP" altLang="en-US" sz="2000" dirty="0"/>
              <a:t>区分適合性調査申請に係る製造工程の区分に関する質疑応答集（</a:t>
            </a:r>
            <a:r>
              <a:rPr kumimoji="1" lang="en-US" altLang="ja-JP" sz="2000" dirty="0"/>
              <a:t>Q&amp;A</a:t>
            </a:r>
            <a:r>
              <a:rPr kumimoji="1" lang="ja-JP" altLang="en-US" sz="2000" dirty="0"/>
              <a:t>）につい　</a:t>
            </a:r>
            <a:endParaRPr kumimoji="1" lang="en-US" altLang="ja-JP" sz="2000" dirty="0"/>
          </a:p>
          <a:p>
            <a:r>
              <a:rPr lang="ja-JP" altLang="en-US" sz="2000" dirty="0"/>
              <a:t>　</a:t>
            </a:r>
            <a:r>
              <a:rPr kumimoji="1" lang="ja-JP" altLang="en-US" sz="2000" dirty="0"/>
              <a:t>て　　　　　　　　　　　　　　　　　　　　　　　　　　　　　　　</a:t>
            </a:r>
            <a:r>
              <a:rPr lang="ja-JP" altLang="en-US" sz="2000" u="sng" dirty="0"/>
              <a:t>令和</a:t>
            </a:r>
            <a:r>
              <a:rPr lang="en-US" altLang="ja-JP" sz="2000" u="sng" dirty="0"/>
              <a:t>3</a:t>
            </a:r>
            <a:r>
              <a:rPr lang="ja-JP" altLang="en-US" sz="2000" u="sng" dirty="0"/>
              <a:t>年</a:t>
            </a:r>
            <a:r>
              <a:rPr lang="en-US" altLang="ja-JP" sz="2000" u="sng" dirty="0"/>
              <a:t>7</a:t>
            </a:r>
            <a:r>
              <a:rPr lang="ja-JP" altLang="en-US" sz="2000" u="sng" dirty="0"/>
              <a:t>月</a:t>
            </a:r>
            <a:r>
              <a:rPr lang="en-US" altLang="ja-JP" sz="2000" u="sng" dirty="0"/>
              <a:t>30</a:t>
            </a:r>
            <a:r>
              <a:rPr lang="ja-JP" altLang="en-US" sz="2000" u="sng" dirty="0"/>
              <a:t>日　事務連絡</a:t>
            </a:r>
            <a:r>
              <a:rPr kumimoji="1" lang="ja-JP" altLang="en-US" sz="2000" dirty="0"/>
              <a:t>　　　　　　　</a:t>
            </a:r>
            <a:endParaRPr kumimoji="1" lang="en-US" altLang="ja-JP" sz="2000" dirty="0"/>
          </a:p>
        </p:txBody>
      </p:sp>
    </p:spTree>
    <p:extLst>
      <p:ext uri="{BB962C8B-B14F-4D97-AF65-F5344CB8AC3E}">
        <p14:creationId xmlns:p14="http://schemas.microsoft.com/office/powerpoint/2010/main" val="2754732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a:extLst>
              <a:ext uri="{FF2B5EF4-FFF2-40B4-BE49-F238E27FC236}">
                <a16:creationId xmlns:a16="http://schemas.microsoft.com/office/drawing/2014/main" id="{9EFEFDF9-9B9C-4B4B-A7A3-07AFCF6AA188}"/>
              </a:ext>
            </a:extLst>
          </p:cNvPr>
          <p:cNvSpPr>
            <a:spLocks noGrp="1"/>
          </p:cNvSpPr>
          <p:nvPr>
            <p:ph type="ftr" sz="quarter" idx="3"/>
          </p:nvPr>
        </p:nvSpPr>
        <p:spPr/>
        <p:txBody>
          <a:bodyPr/>
          <a:lstStyle/>
          <a:p>
            <a:r>
              <a:rPr lang="en-US" altLang="ja-JP" dirty="0">
                <a:latin typeface="+mn-ea"/>
              </a:rPr>
              <a:t>GMP</a:t>
            </a:r>
            <a:r>
              <a:rPr lang="ja-JP" altLang="en-US" dirty="0">
                <a:latin typeface="+mn-ea"/>
              </a:rPr>
              <a:t>適合性調査等の見直し</a:t>
            </a:r>
          </a:p>
        </p:txBody>
      </p:sp>
      <p:sp>
        <p:nvSpPr>
          <p:cNvPr id="2" name="正方形/長方形 1">
            <a:extLst>
              <a:ext uri="{FF2B5EF4-FFF2-40B4-BE49-F238E27FC236}">
                <a16:creationId xmlns:a16="http://schemas.microsoft.com/office/drawing/2014/main" id="{2C035524-09E7-454C-9932-49803787413A}"/>
              </a:ext>
            </a:extLst>
          </p:cNvPr>
          <p:cNvSpPr/>
          <p:nvPr/>
        </p:nvSpPr>
        <p:spPr>
          <a:xfrm>
            <a:off x="313375" y="1083440"/>
            <a:ext cx="8521865" cy="5016758"/>
          </a:xfrm>
          <a:prstGeom prst="rect">
            <a:avLst/>
          </a:prstGeom>
        </p:spPr>
        <p:txBody>
          <a:bodyPr wrap="square">
            <a:spAutoFit/>
          </a:bodyPr>
          <a:lstStyle/>
          <a:p>
            <a:endParaRPr lang="en-US" altLang="ja-JP" sz="800" dirty="0">
              <a:latin typeface="+mn-ea"/>
            </a:endParaRPr>
          </a:p>
          <a:p>
            <a:pPr marL="361950" indent="-180975">
              <a:buFont typeface="Arial" panose="020B0604020202020204" pitchFamily="34" charset="0"/>
              <a:buChar char="•"/>
            </a:pPr>
            <a:r>
              <a:rPr lang="ja-JP" altLang="en-US" sz="2400" dirty="0">
                <a:latin typeface="+mn-ea"/>
              </a:rPr>
              <a:t>医薬品、医薬部外品の</a:t>
            </a:r>
            <a:r>
              <a:rPr lang="ja-JP" altLang="en-US" sz="2400" dirty="0">
                <a:solidFill>
                  <a:srgbClr val="FF0000"/>
                </a:solidFill>
                <a:latin typeface="+mn-ea"/>
              </a:rPr>
              <a:t>製造販売業者</a:t>
            </a:r>
            <a:r>
              <a:rPr lang="ja-JP" altLang="en-US" sz="2400" dirty="0">
                <a:latin typeface="+mn-ea"/>
              </a:rPr>
              <a:t>は、当該医薬品等の承認後、</a:t>
            </a:r>
            <a:r>
              <a:rPr lang="ja-JP" altLang="en-US" sz="2400" dirty="0">
                <a:solidFill>
                  <a:srgbClr val="FF0000"/>
                </a:solidFill>
                <a:latin typeface="+mn-ea"/>
              </a:rPr>
              <a:t>品目毎</a:t>
            </a:r>
            <a:r>
              <a:rPr lang="ja-JP" altLang="en-US" sz="2400" dirty="0">
                <a:latin typeface="+mn-ea"/>
              </a:rPr>
              <a:t>に定期的（</a:t>
            </a:r>
            <a:r>
              <a:rPr lang="en-US" altLang="ja-JP" sz="2400" dirty="0">
                <a:latin typeface="+mn-ea"/>
              </a:rPr>
              <a:t>5</a:t>
            </a:r>
            <a:r>
              <a:rPr lang="ja-JP" altLang="en-US" sz="2400" dirty="0">
                <a:latin typeface="+mn-ea"/>
              </a:rPr>
              <a:t>年ごと）に、製造所における製造管理・品質管理の方法に関する基準（</a:t>
            </a:r>
            <a:r>
              <a:rPr lang="en-US" altLang="ja-JP" sz="2400" dirty="0">
                <a:latin typeface="+mn-ea"/>
              </a:rPr>
              <a:t>GMP</a:t>
            </a:r>
            <a:r>
              <a:rPr lang="ja-JP" altLang="en-US" sz="2400" dirty="0">
                <a:latin typeface="+mn-ea"/>
              </a:rPr>
              <a:t>省令）に適合しているかどうかの調査（定期調査）を受ける必要がある。</a:t>
            </a:r>
            <a:endParaRPr lang="en-US" altLang="ja-JP" sz="2400" dirty="0">
              <a:latin typeface="+mn-ea"/>
            </a:endParaRPr>
          </a:p>
          <a:p>
            <a:pPr marL="361950" indent="-180975">
              <a:buFont typeface="Arial" panose="020B0604020202020204" pitchFamily="34" charset="0"/>
              <a:buChar char="•"/>
            </a:pPr>
            <a:endParaRPr lang="en-US" altLang="ja-JP" sz="2400" dirty="0">
              <a:latin typeface="+mn-ea"/>
            </a:endParaRPr>
          </a:p>
          <a:p>
            <a:pPr marL="361950" indent="-180975">
              <a:buFont typeface="Arial" panose="020B0604020202020204" pitchFamily="34" charset="0"/>
              <a:buChar char="•"/>
            </a:pPr>
            <a:r>
              <a:rPr lang="ja-JP" altLang="en-US" sz="2400" dirty="0">
                <a:latin typeface="+mn-ea"/>
              </a:rPr>
              <a:t>しかし、平成</a:t>
            </a:r>
            <a:r>
              <a:rPr lang="en-US" altLang="ja-JP" sz="2400" dirty="0">
                <a:latin typeface="+mn-ea"/>
              </a:rPr>
              <a:t>17</a:t>
            </a:r>
            <a:r>
              <a:rPr lang="ja-JP" altLang="en-US" sz="2400" dirty="0">
                <a:latin typeface="+mn-ea"/>
              </a:rPr>
              <a:t>年の薬機法改正以降、原薬の委受託化が進み、</a:t>
            </a:r>
            <a:r>
              <a:rPr lang="en-US" altLang="ja-JP" sz="2400" dirty="0">
                <a:latin typeface="+mn-ea"/>
              </a:rPr>
              <a:t>5</a:t>
            </a:r>
            <a:r>
              <a:rPr lang="ja-JP" altLang="en-US" sz="2400" dirty="0">
                <a:latin typeface="+mn-ea"/>
              </a:rPr>
              <a:t>年の間に、例えば製造所の出荷管理、変更管理、逸脱管理等の、品目に左右されずその内容が大きく違わない共通部分について同様に複数回調査されているケースがあり、効率化の必要性が議論されてきた。</a:t>
            </a:r>
            <a:endParaRPr lang="en-US" altLang="ja-JP" sz="2400" dirty="0">
              <a:latin typeface="+mn-ea"/>
            </a:endParaRPr>
          </a:p>
          <a:p>
            <a:r>
              <a:rPr lang="ja-JP" altLang="en-US" sz="2400" dirty="0">
                <a:latin typeface="+mn-ea"/>
              </a:rPr>
              <a:t>　</a:t>
            </a:r>
            <a:endParaRPr lang="en-US" altLang="ja-JP" sz="2400" dirty="0">
              <a:latin typeface="+mn-ea"/>
            </a:endParaRPr>
          </a:p>
          <a:p>
            <a:pPr marL="361950" indent="-180975">
              <a:buFont typeface="Arial" panose="020B0604020202020204" pitchFamily="34" charset="0"/>
              <a:buChar char="•"/>
            </a:pPr>
            <a:r>
              <a:rPr lang="ja-JP" altLang="en-US" sz="2400" dirty="0">
                <a:latin typeface="+mn-ea"/>
              </a:rPr>
              <a:t>欧米では、承認後の定期的に行われる</a:t>
            </a:r>
            <a:r>
              <a:rPr lang="en-US" altLang="ja-JP" sz="2400" dirty="0">
                <a:latin typeface="+mn-ea"/>
              </a:rPr>
              <a:t>GMP</a:t>
            </a:r>
            <a:r>
              <a:rPr lang="ja-JP" altLang="en-US" sz="2400" dirty="0">
                <a:latin typeface="+mn-ea"/>
              </a:rPr>
              <a:t>調査を</a:t>
            </a:r>
            <a:r>
              <a:rPr lang="ja-JP" altLang="en-US" sz="2400" dirty="0">
                <a:solidFill>
                  <a:srgbClr val="FF0000"/>
                </a:solidFill>
                <a:latin typeface="+mn-ea"/>
              </a:rPr>
              <a:t>製造所ごと</a:t>
            </a:r>
            <a:r>
              <a:rPr lang="ja-JP" altLang="en-US" sz="2400" dirty="0">
                <a:latin typeface="+mn-ea"/>
              </a:rPr>
              <a:t>に行っており、海外との不整合が生じている。</a:t>
            </a:r>
          </a:p>
        </p:txBody>
      </p:sp>
      <p:sp>
        <p:nvSpPr>
          <p:cNvPr id="7" name="タイトル 1">
            <a:extLst>
              <a:ext uri="{FF2B5EF4-FFF2-40B4-BE49-F238E27FC236}">
                <a16:creationId xmlns:a16="http://schemas.microsoft.com/office/drawing/2014/main" id="{32461EC1-A66C-4F9C-A3F1-FE7473999CBC}"/>
              </a:ext>
            </a:extLst>
          </p:cNvPr>
          <p:cNvSpPr txBox="1">
            <a:spLocks/>
          </p:cNvSpPr>
          <p:nvPr/>
        </p:nvSpPr>
        <p:spPr>
          <a:xfrm>
            <a:off x="557322" y="212801"/>
            <a:ext cx="8033970" cy="54228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lvl="1" algn="ctr">
              <a:spcBef>
                <a:spcPct val="0"/>
              </a:spcBef>
            </a:pPr>
            <a:r>
              <a:rPr lang="en-US" altLang="ja-JP" sz="3200" b="1" u="sng" dirty="0">
                <a:latin typeface="+mn-ea"/>
              </a:rPr>
              <a:t>GMP</a:t>
            </a:r>
            <a:r>
              <a:rPr lang="ja-JP" altLang="en-US" sz="3200" b="1" u="sng" dirty="0">
                <a:latin typeface="+mn-ea"/>
              </a:rPr>
              <a:t>適合性調査等の現状</a:t>
            </a:r>
            <a:endParaRPr lang="ja-JP" altLang="ja-JP" sz="3200" b="1" u="sng" dirty="0">
              <a:latin typeface="+mn-ea"/>
            </a:endParaRPr>
          </a:p>
        </p:txBody>
      </p:sp>
    </p:spTree>
    <p:extLst>
      <p:ext uri="{BB962C8B-B14F-4D97-AF65-F5344CB8AC3E}">
        <p14:creationId xmlns:p14="http://schemas.microsoft.com/office/powerpoint/2010/main" val="116309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D0B7D1DC-F5AC-4BF2-8A84-1A36319C07C3}"/>
              </a:ext>
            </a:extLst>
          </p:cNvPr>
          <p:cNvSpPr/>
          <p:nvPr/>
        </p:nvSpPr>
        <p:spPr>
          <a:xfrm>
            <a:off x="301500" y="1126671"/>
            <a:ext cx="8533740" cy="494755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200" dirty="0">
                <a:solidFill>
                  <a:schemeClr val="tx1"/>
                </a:solidFill>
                <a:latin typeface="+mn-ea"/>
              </a:rPr>
              <a:t>　</a:t>
            </a:r>
            <a:r>
              <a:rPr kumimoji="1" lang="ja-JP" altLang="en-US" sz="2400" dirty="0">
                <a:solidFill>
                  <a:schemeClr val="tx1"/>
                </a:solidFill>
                <a:latin typeface="+mn-ea"/>
              </a:rPr>
              <a:t>第</a:t>
            </a:r>
            <a:r>
              <a:rPr kumimoji="1" lang="en-US" altLang="ja-JP" sz="2400" dirty="0">
                <a:solidFill>
                  <a:schemeClr val="tx1"/>
                </a:solidFill>
                <a:latin typeface="+mn-ea"/>
              </a:rPr>
              <a:t>14</a:t>
            </a:r>
            <a:r>
              <a:rPr kumimoji="1" lang="ja-JP" altLang="en-US" sz="2400" dirty="0">
                <a:solidFill>
                  <a:schemeClr val="tx1"/>
                </a:solidFill>
                <a:latin typeface="+mn-ea"/>
              </a:rPr>
              <a:t>条第</a:t>
            </a:r>
            <a:r>
              <a:rPr kumimoji="1" lang="en-US" altLang="ja-JP" sz="2400" dirty="0">
                <a:solidFill>
                  <a:schemeClr val="tx1"/>
                </a:solidFill>
                <a:latin typeface="+mn-ea"/>
              </a:rPr>
              <a:t>8</a:t>
            </a:r>
            <a:r>
              <a:rPr kumimoji="1" lang="ja-JP" altLang="en-US" sz="2400" dirty="0">
                <a:solidFill>
                  <a:schemeClr val="tx1"/>
                </a:solidFill>
                <a:latin typeface="+mn-ea"/>
              </a:rPr>
              <a:t>項及び第</a:t>
            </a:r>
            <a:r>
              <a:rPr kumimoji="1" lang="en-US" altLang="ja-JP" sz="2400" dirty="0">
                <a:solidFill>
                  <a:schemeClr val="tx1"/>
                </a:solidFill>
                <a:latin typeface="+mn-ea"/>
              </a:rPr>
              <a:t>23</a:t>
            </a:r>
            <a:r>
              <a:rPr kumimoji="1" lang="ja-JP" altLang="en-US" sz="2400" dirty="0">
                <a:solidFill>
                  <a:schemeClr val="tx1"/>
                </a:solidFill>
                <a:latin typeface="+mn-ea"/>
              </a:rPr>
              <a:t>条の</a:t>
            </a:r>
            <a:r>
              <a:rPr kumimoji="1" lang="en-US" altLang="ja-JP" sz="2400" dirty="0">
                <a:solidFill>
                  <a:schemeClr val="tx1"/>
                </a:solidFill>
                <a:latin typeface="+mn-ea"/>
              </a:rPr>
              <a:t>25</a:t>
            </a:r>
            <a:r>
              <a:rPr kumimoji="1" lang="ja-JP" altLang="en-US" sz="2400" dirty="0">
                <a:solidFill>
                  <a:schemeClr val="tx1"/>
                </a:solidFill>
                <a:latin typeface="+mn-ea"/>
              </a:rPr>
              <a:t>第</a:t>
            </a:r>
            <a:r>
              <a:rPr lang="en-US" altLang="ja-JP" sz="2400" dirty="0">
                <a:solidFill>
                  <a:schemeClr val="tx1"/>
                </a:solidFill>
                <a:latin typeface="+mn-ea"/>
              </a:rPr>
              <a:t>7</a:t>
            </a:r>
            <a:r>
              <a:rPr lang="ja-JP" altLang="en-US" sz="2400" dirty="0">
                <a:solidFill>
                  <a:schemeClr val="tx1"/>
                </a:solidFill>
                <a:latin typeface="+mn-ea"/>
              </a:rPr>
              <a:t>項関係</a:t>
            </a:r>
            <a:endParaRPr kumimoji="1" lang="en-US" altLang="ja-JP" sz="2400" dirty="0">
              <a:solidFill>
                <a:schemeClr val="tx1"/>
              </a:solidFill>
              <a:latin typeface="+mn-ea"/>
            </a:endParaRPr>
          </a:p>
          <a:p>
            <a:pPr marL="533400" indent="-261938">
              <a:buFont typeface="Arial" panose="020B0604020202020204" pitchFamily="34" charset="0"/>
              <a:buChar char="•"/>
            </a:pPr>
            <a:r>
              <a:rPr lang="ja-JP" altLang="en-US" sz="2400" dirty="0">
                <a:solidFill>
                  <a:schemeClr val="tx1"/>
                </a:solidFill>
                <a:latin typeface="+mn-ea"/>
              </a:rPr>
              <a:t>医薬品、再生医療等製品等の</a:t>
            </a:r>
            <a:r>
              <a:rPr lang="ja-JP" altLang="en-US" sz="2400" dirty="0">
                <a:solidFill>
                  <a:srgbClr val="FF0000"/>
                </a:solidFill>
                <a:latin typeface="+mn-ea"/>
              </a:rPr>
              <a:t>製造販売の承認を受けた者は、その承認に係る製造所が、</a:t>
            </a:r>
            <a:r>
              <a:rPr lang="ja-JP" altLang="en-US" sz="2400" dirty="0">
                <a:solidFill>
                  <a:schemeClr val="tx1"/>
                </a:solidFill>
                <a:latin typeface="+mn-ea"/>
              </a:rPr>
              <a:t>当該承認に係る品目の製造工程と同一の区分に属する製造工程について</a:t>
            </a:r>
            <a:r>
              <a:rPr lang="ja-JP" altLang="en-US" sz="2400" dirty="0">
                <a:solidFill>
                  <a:srgbClr val="FF0000"/>
                </a:solidFill>
                <a:latin typeface="+mn-ea"/>
              </a:rPr>
              <a:t>基準確認証の交付を受けているときは、当該製造工程について定期的に行われる製造管理又は品質管理の方法に関する調査を受けることを要しない</a:t>
            </a:r>
            <a:r>
              <a:rPr lang="ja-JP" altLang="en-US" sz="2400" dirty="0">
                <a:solidFill>
                  <a:schemeClr val="tx1"/>
                </a:solidFill>
                <a:latin typeface="+mn-ea"/>
              </a:rPr>
              <a:t>。</a:t>
            </a:r>
            <a:endParaRPr lang="en-US" altLang="ja-JP" sz="2400" dirty="0">
              <a:solidFill>
                <a:schemeClr val="tx1"/>
              </a:solidFill>
              <a:latin typeface="+mn-ea"/>
            </a:endParaRPr>
          </a:p>
          <a:p>
            <a:endParaRPr kumimoji="1" lang="en-US" altLang="ja-JP" sz="2400" dirty="0">
              <a:solidFill>
                <a:schemeClr val="tx1"/>
              </a:solidFill>
              <a:latin typeface="+mn-ea"/>
            </a:endParaRPr>
          </a:p>
          <a:p>
            <a:r>
              <a:rPr kumimoji="1" lang="ja-JP" altLang="en-US" sz="2400" dirty="0">
                <a:solidFill>
                  <a:schemeClr val="tx1"/>
                </a:solidFill>
                <a:latin typeface="+mn-ea"/>
              </a:rPr>
              <a:t>　第</a:t>
            </a:r>
            <a:r>
              <a:rPr kumimoji="1" lang="en-US" altLang="ja-JP" sz="2400" dirty="0">
                <a:solidFill>
                  <a:schemeClr val="tx1"/>
                </a:solidFill>
                <a:latin typeface="+mn-ea"/>
              </a:rPr>
              <a:t>14</a:t>
            </a:r>
            <a:r>
              <a:rPr kumimoji="1" lang="ja-JP" altLang="en-US" sz="2400" dirty="0">
                <a:solidFill>
                  <a:schemeClr val="tx1"/>
                </a:solidFill>
                <a:latin typeface="+mn-ea"/>
              </a:rPr>
              <a:t>条の</a:t>
            </a:r>
            <a:r>
              <a:rPr kumimoji="1" lang="en-US" altLang="ja-JP" sz="2400" dirty="0">
                <a:solidFill>
                  <a:schemeClr val="tx1"/>
                </a:solidFill>
                <a:latin typeface="+mn-ea"/>
              </a:rPr>
              <a:t>2</a:t>
            </a:r>
            <a:r>
              <a:rPr kumimoji="1" lang="ja-JP" altLang="en-US" sz="2400" dirty="0">
                <a:solidFill>
                  <a:schemeClr val="tx1"/>
                </a:solidFill>
                <a:latin typeface="+mn-ea"/>
              </a:rPr>
              <a:t>及び第</a:t>
            </a:r>
            <a:r>
              <a:rPr kumimoji="1" lang="en-US" altLang="ja-JP" sz="2400" dirty="0">
                <a:solidFill>
                  <a:schemeClr val="tx1"/>
                </a:solidFill>
                <a:latin typeface="+mn-ea"/>
              </a:rPr>
              <a:t>23</a:t>
            </a:r>
            <a:r>
              <a:rPr kumimoji="1" lang="ja-JP" altLang="en-US" sz="2400" dirty="0">
                <a:solidFill>
                  <a:schemeClr val="tx1"/>
                </a:solidFill>
                <a:latin typeface="+mn-ea"/>
              </a:rPr>
              <a:t>条の</a:t>
            </a:r>
            <a:r>
              <a:rPr kumimoji="1" lang="en-US" altLang="ja-JP" sz="2400" dirty="0">
                <a:solidFill>
                  <a:schemeClr val="tx1"/>
                </a:solidFill>
                <a:latin typeface="+mn-ea"/>
              </a:rPr>
              <a:t>25</a:t>
            </a:r>
            <a:r>
              <a:rPr kumimoji="1" lang="ja-JP" altLang="en-US" sz="2400" dirty="0">
                <a:solidFill>
                  <a:schemeClr val="tx1"/>
                </a:solidFill>
                <a:latin typeface="+mn-ea"/>
              </a:rPr>
              <a:t>の</a:t>
            </a:r>
            <a:r>
              <a:rPr kumimoji="1" lang="en-US" altLang="ja-JP" sz="2400" dirty="0">
                <a:solidFill>
                  <a:schemeClr val="tx1"/>
                </a:solidFill>
                <a:latin typeface="+mn-ea"/>
              </a:rPr>
              <a:t>2</a:t>
            </a:r>
            <a:r>
              <a:rPr kumimoji="1" lang="ja-JP" altLang="en-US" sz="2400" dirty="0">
                <a:solidFill>
                  <a:schemeClr val="tx1"/>
                </a:solidFill>
                <a:latin typeface="+mn-ea"/>
              </a:rPr>
              <a:t>関係</a:t>
            </a:r>
            <a:endParaRPr kumimoji="1" lang="en-US" altLang="ja-JP" sz="2400" dirty="0">
              <a:solidFill>
                <a:schemeClr val="tx1"/>
              </a:solidFill>
              <a:latin typeface="+mn-ea"/>
            </a:endParaRPr>
          </a:p>
          <a:p>
            <a:pPr marL="533400" indent="-261938">
              <a:buFont typeface="Arial" panose="020B0604020202020204" pitchFamily="34" charset="0"/>
              <a:buChar char="•"/>
            </a:pPr>
            <a:r>
              <a:rPr kumimoji="1" lang="ja-JP" altLang="en-US" sz="2400" dirty="0">
                <a:solidFill>
                  <a:schemeClr val="tx1"/>
                </a:solidFill>
                <a:latin typeface="+mn-ea"/>
              </a:rPr>
              <a:t>医薬品、再生医療等製品等の</a:t>
            </a:r>
            <a:r>
              <a:rPr kumimoji="1" lang="ja-JP" altLang="en-US" sz="2400" dirty="0">
                <a:solidFill>
                  <a:srgbClr val="FF0000"/>
                </a:solidFill>
                <a:latin typeface="+mn-ea"/>
              </a:rPr>
              <a:t>製造業者は、製造管理又は品質管理の方法が基準に適合しているかどうかについて、</a:t>
            </a:r>
            <a:r>
              <a:rPr kumimoji="1" lang="ja-JP" altLang="en-US" sz="2400" dirty="0">
                <a:solidFill>
                  <a:schemeClr val="tx1"/>
                </a:solidFill>
                <a:latin typeface="+mn-ea"/>
              </a:rPr>
              <a:t>製造工程の区分ごとに厚生労働大臣の確認を求め、</a:t>
            </a:r>
            <a:r>
              <a:rPr kumimoji="1" lang="ja-JP" altLang="en-US" sz="2400" dirty="0">
                <a:solidFill>
                  <a:srgbClr val="FF0000"/>
                </a:solidFill>
                <a:latin typeface="+mn-ea"/>
              </a:rPr>
              <a:t>基準確認証の交付を受けることができる。</a:t>
            </a:r>
          </a:p>
        </p:txBody>
      </p:sp>
      <p:sp>
        <p:nvSpPr>
          <p:cNvPr id="7" name="タイトル 1">
            <a:extLst>
              <a:ext uri="{FF2B5EF4-FFF2-40B4-BE49-F238E27FC236}">
                <a16:creationId xmlns:a16="http://schemas.microsoft.com/office/drawing/2014/main" id="{32461EC1-A66C-4F9C-A3F1-FE7473999CBC}"/>
              </a:ext>
            </a:extLst>
          </p:cNvPr>
          <p:cNvSpPr txBox="1">
            <a:spLocks/>
          </p:cNvSpPr>
          <p:nvPr/>
        </p:nvSpPr>
        <p:spPr>
          <a:xfrm>
            <a:off x="551385" y="298411"/>
            <a:ext cx="8033970" cy="54228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b="1" u="sng" dirty="0">
                <a:latin typeface="+mn-ea"/>
                <a:ea typeface="+mn-ea"/>
              </a:rPr>
              <a:t>改正後の法律第</a:t>
            </a:r>
            <a:r>
              <a:rPr lang="en-US" altLang="ja-JP" sz="3200" b="1" u="sng" dirty="0">
                <a:latin typeface="+mn-ea"/>
                <a:ea typeface="+mn-ea"/>
              </a:rPr>
              <a:t>63</a:t>
            </a:r>
            <a:r>
              <a:rPr lang="ja-JP" altLang="en-US" sz="3200" b="1" u="sng" dirty="0">
                <a:latin typeface="+mn-ea"/>
                <a:ea typeface="+mn-ea"/>
              </a:rPr>
              <a:t>号の主な内容</a:t>
            </a:r>
            <a:endParaRPr lang="en-US" altLang="ja-JP" sz="3200" b="1" u="sng" dirty="0">
              <a:latin typeface="+mn-ea"/>
              <a:ea typeface="+mn-ea"/>
            </a:endParaRPr>
          </a:p>
        </p:txBody>
      </p:sp>
      <p:sp>
        <p:nvSpPr>
          <p:cNvPr id="9" name="フッター プレースホルダー 4">
            <a:extLst>
              <a:ext uri="{FF2B5EF4-FFF2-40B4-BE49-F238E27FC236}">
                <a16:creationId xmlns:a16="http://schemas.microsoft.com/office/drawing/2014/main" id="{05F919D0-EE14-4536-A36A-6BFBB4998A93}"/>
              </a:ext>
            </a:extLst>
          </p:cNvPr>
          <p:cNvSpPr>
            <a:spLocks noGrp="1"/>
          </p:cNvSpPr>
          <p:nvPr>
            <p:ph type="ftr" sz="quarter" idx="3"/>
          </p:nvPr>
        </p:nvSpPr>
        <p:spPr>
          <a:xfrm>
            <a:off x="3028950" y="6424591"/>
            <a:ext cx="3086100" cy="365125"/>
          </a:xfrm>
        </p:spPr>
        <p:txBody>
          <a:bodyPr/>
          <a:lstStyle/>
          <a:p>
            <a:r>
              <a:rPr lang="en-US" altLang="ja-JP" dirty="0">
                <a:latin typeface="+mn-ea"/>
                <a:ea typeface="+mn-ea"/>
              </a:rPr>
              <a:t>GMP</a:t>
            </a:r>
            <a:r>
              <a:rPr lang="ja-JP" altLang="en-US" dirty="0">
                <a:latin typeface="+mn-ea"/>
                <a:ea typeface="+mn-ea"/>
              </a:rPr>
              <a:t>適合性調査等の見直し</a:t>
            </a:r>
          </a:p>
        </p:txBody>
      </p:sp>
    </p:spTree>
    <p:extLst>
      <p:ext uri="{BB962C8B-B14F-4D97-AF65-F5344CB8AC3E}">
        <p14:creationId xmlns:p14="http://schemas.microsoft.com/office/powerpoint/2010/main" val="916752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FC5D1CB6-12BF-4DBE-9158-EAE8C3E74022}"/>
              </a:ext>
            </a:extLst>
          </p:cNvPr>
          <p:cNvGraphicFramePr>
            <a:graphicFrameLocks noGrp="1"/>
          </p:cNvGraphicFramePr>
          <p:nvPr>
            <p:extLst>
              <p:ext uri="{D42A27DB-BD31-4B8C-83A1-F6EECF244321}">
                <p14:modId xmlns:p14="http://schemas.microsoft.com/office/powerpoint/2010/main" val="1262741466"/>
              </p:ext>
            </p:extLst>
          </p:nvPr>
        </p:nvGraphicFramePr>
        <p:xfrm>
          <a:off x="127001" y="1230889"/>
          <a:ext cx="8902699" cy="3206970"/>
        </p:xfrm>
        <a:graphic>
          <a:graphicData uri="http://schemas.openxmlformats.org/drawingml/2006/table">
            <a:tbl>
              <a:tblPr firstRow="1" bandRow="1">
                <a:tableStyleId>{5940675A-B579-460E-94D1-54222C63F5DA}</a:tableStyleId>
              </a:tblPr>
              <a:tblGrid>
                <a:gridCol w="1841499">
                  <a:extLst>
                    <a:ext uri="{9D8B030D-6E8A-4147-A177-3AD203B41FA5}">
                      <a16:colId xmlns:a16="http://schemas.microsoft.com/office/drawing/2014/main" val="2381358054"/>
                    </a:ext>
                  </a:extLst>
                </a:gridCol>
                <a:gridCol w="2201268">
                  <a:extLst>
                    <a:ext uri="{9D8B030D-6E8A-4147-A177-3AD203B41FA5}">
                      <a16:colId xmlns:a16="http://schemas.microsoft.com/office/drawing/2014/main" val="3108602337"/>
                    </a:ext>
                  </a:extLst>
                </a:gridCol>
                <a:gridCol w="2217797">
                  <a:extLst>
                    <a:ext uri="{9D8B030D-6E8A-4147-A177-3AD203B41FA5}">
                      <a16:colId xmlns:a16="http://schemas.microsoft.com/office/drawing/2014/main" val="3253973197"/>
                    </a:ext>
                  </a:extLst>
                </a:gridCol>
                <a:gridCol w="2642135">
                  <a:extLst>
                    <a:ext uri="{9D8B030D-6E8A-4147-A177-3AD203B41FA5}">
                      <a16:colId xmlns:a16="http://schemas.microsoft.com/office/drawing/2014/main" val="1780255421"/>
                    </a:ext>
                  </a:extLst>
                </a:gridCol>
              </a:tblGrid>
              <a:tr h="521445">
                <a:tc>
                  <a:txBody>
                    <a:bodyPr/>
                    <a:lstStyle/>
                    <a:p>
                      <a:pPr algn="ctr"/>
                      <a:r>
                        <a:rPr kumimoji="1" lang="ja-JP" altLang="en-US" sz="2400" dirty="0"/>
                        <a:t>項目</a:t>
                      </a:r>
                    </a:p>
                  </a:txBody>
                  <a:tcPr anchor="ctr">
                    <a:solidFill>
                      <a:schemeClr val="accent1">
                        <a:lumMod val="40000"/>
                        <a:lumOff val="60000"/>
                      </a:schemeClr>
                    </a:solidFill>
                  </a:tcPr>
                </a:tc>
                <a:tc>
                  <a:txBody>
                    <a:bodyPr/>
                    <a:lstStyle/>
                    <a:p>
                      <a:pPr algn="ctr"/>
                      <a:r>
                        <a:rPr kumimoji="1" lang="ja-JP" altLang="en-US" sz="2400" dirty="0"/>
                        <a:t>現行</a:t>
                      </a:r>
                    </a:p>
                  </a:txBody>
                  <a:tcPr anchor="ctr">
                    <a:solidFill>
                      <a:schemeClr val="accent1">
                        <a:lumMod val="40000"/>
                        <a:lumOff val="60000"/>
                      </a:schemeClr>
                    </a:solidFill>
                  </a:tcPr>
                </a:tc>
                <a:tc gridSpan="2">
                  <a:txBody>
                    <a:bodyPr/>
                    <a:lstStyle/>
                    <a:p>
                      <a:pPr algn="ctr"/>
                      <a:r>
                        <a:rPr kumimoji="1" lang="ja-JP" altLang="en-US" sz="2400" dirty="0">
                          <a:solidFill>
                            <a:srgbClr val="FF0000"/>
                          </a:solidFill>
                        </a:rPr>
                        <a:t>改正後（任意選択）</a:t>
                      </a:r>
                    </a:p>
                  </a:txBody>
                  <a:tcPr anchor="ctr">
                    <a:solidFill>
                      <a:schemeClr val="accent1">
                        <a:lumMod val="40000"/>
                        <a:lumOff val="60000"/>
                      </a:schemeClr>
                    </a:solidFill>
                  </a:tcPr>
                </a:tc>
                <a:tc hMerge="1">
                  <a:txBody>
                    <a:bodyPr/>
                    <a:lstStyle/>
                    <a:p>
                      <a:pPr algn="ctr"/>
                      <a:endParaRPr kumimoji="1" lang="ja-JP" altLang="en-US" dirty="0"/>
                    </a:p>
                  </a:txBody>
                  <a:tcPr anchor="ctr"/>
                </a:tc>
                <a:extLst>
                  <a:ext uri="{0D108BD9-81ED-4DB2-BD59-A6C34878D82A}">
                    <a16:rowId xmlns:a16="http://schemas.microsoft.com/office/drawing/2014/main" val="2177508160"/>
                  </a:ext>
                </a:extLst>
              </a:tr>
              <a:tr h="381000">
                <a:tc>
                  <a:txBody>
                    <a:bodyPr/>
                    <a:lstStyle/>
                    <a:p>
                      <a:pPr algn="ctr"/>
                      <a:r>
                        <a:rPr lang="ja-JP" altLang="en-US" sz="2200" dirty="0">
                          <a:latin typeface="+mn-ea"/>
                          <a:ea typeface="+mn-ea"/>
                        </a:rPr>
                        <a:t>申請種類</a:t>
                      </a:r>
                    </a:p>
                  </a:txBody>
                  <a:tcPr anchor="ctr"/>
                </a:tc>
                <a:tc>
                  <a:txBody>
                    <a:bodyPr/>
                    <a:lstStyle/>
                    <a:p>
                      <a:pPr algn="ctr"/>
                      <a:r>
                        <a:rPr lang="ja-JP" altLang="en-US" sz="2200" dirty="0">
                          <a:latin typeface="+mn-ea"/>
                          <a:ea typeface="+mn-ea"/>
                        </a:rPr>
                        <a:t>定期的適合性</a:t>
                      </a:r>
                      <a:endParaRPr lang="en-US" altLang="ja-JP" sz="2200" dirty="0">
                        <a:latin typeface="+mn-ea"/>
                        <a:ea typeface="+mn-ea"/>
                      </a:endParaRPr>
                    </a:p>
                    <a:p>
                      <a:pPr algn="ctr"/>
                      <a:r>
                        <a:rPr lang="ja-JP" altLang="en-US" sz="2200" dirty="0">
                          <a:latin typeface="+mn-ea"/>
                          <a:ea typeface="+mn-ea"/>
                        </a:rPr>
                        <a:t>調査申請</a:t>
                      </a:r>
                    </a:p>
                  </a:txBody>
                  <a:tcPr anchor="ctr"/>
                </a:tc>
                <a:tc>
                  <a:txBody>
                    <a:bodyPr/>
                    <a:lstStyle/>
                    <a:p>
                      <a:pPr algn="ctr"/>
                      <a:r>
                        <a:rPr lang="ja-JP" altLang="en-US" sz="2200" dirty="0">
                          <a:latin typeface="+mn-ea"/>
                          <a:ea typeface="+mn-ea"/>
                        </a:rPr>
                        <a:t>定期的適合性</a:t>
                      </a:r>
                      <a:endParaRPr lang="en-US" altLang="ja-JP" sz="2200" dirty="0">
                        <a:latin typeface="+mn-ea"/>
                        <a:ea typeface="+mn-ea"/>
                      </a:endParaRPr>
                    </a:p>
                    <a:p>
                      <a:pPr algn="ctr"/>
                      <a:r>
                        <a:rPr lang="ja-JP" altLang="en-US" sz="2200" dirty="0">
                          <a:latin typeface="+mn-ea"/>
                          <a:ea typeface="+mn-ea"/>
                        </a:rPr>
                        <a:t>調査申請</a:t>
                      </a:r>
                    </a:p>
                  </a:txBody>
                  <a:tcPr anchor="ctr"/>
                </a:tc>
                <a:tc>
                  <a:txBody>
                    <a:bodyPr/>
                    <a:lstStyle/>
                    <a:p>
                      <a:pPr algn="ctr"/>
                      <a:r>
                        <a:rPr lang="ja-JP" altLang="en-US" sz="2200" dirty="0">
                          <a:solidFill>
                            <a:srgbClr val="FF0000"/>
                          </a:solidFill>
                          <a:latin typeface="+mn-ea"/>
                          <a:ea typeface="+mn-ea"/>
                        </a:rPr>
                        <a:t>区分適合性</a:t>
                      </a:r>
                      <a:endParaRPr lang="en-US" altLang="ja-JP" sz="2200" dirty="0">
                        <a:solidFill>
                          <a:srgbClr val="FF0000"/>
                        </a:solidFill>
                        <a:latin typeface="+mn-ea"/>
                        <a:ea typeface="+mn-ea"/>
                      </a:endParaRPr>
                    </a:p>
                    <a:p>
                      <a:pPr algn="ctr"/>
                      <a:r>
                        <a:rPr lang="ja-JP" altLang="en-US" sz="2200" dirty="0">
                          <a:solidFill>
                            <a:srgbClr val="FF0000"/>
                          </a:solidFill>
                          <a:latin typeface="+mn-ea"/>
                          <a:ea typeface="+mn-ea"/>
                        </a:rPr>
                        <a:t>調査申請</a:t>
                      </a:r>
                    </a:p>
                  </a:txBody>
                  <a:tcPr anchor="ctr"/>
                </a:tc>
                <a:extLst>
                  <a:ext uri="{0D108BD9-81ED-4DB2-BD59-A6C34878D82A}">
                    <a16:rowId xmlns:a16="http://schemas.microsoft.com/office/drawing/2014/main" val="2698133946"/>
                  </a:ext>
                </a:extLst>
              </a:tr>
              <a:tr h="381000">
                <a:tc>
                  <a:txBody>
                    <a:bodyPr/>
                    <a:lstStyle/>
                    <a:p>
                      <a:pPr algn="ctr"/>
                      <a:r>
                        <a:rPr kumimoji="1" lang="ja-JP" altLang="en-US" sz="2200" dirty="0"/>
                        <a:t>定期調査の</a:t>
                      </a:r>
                      <a:endParaRPr kumimoji="1" lang="en-US" altLang="ja-JP" sz="2200" dirty="0"/>
                    </a:p>
                    <a:p>
                      <a:pPr algn="ctr"/>
                      <a:r>
                        <a:rPr kumimoji="1" lang="ja-JP" altLang="en-US" sz="2200" dirty="0"/>
                        <a:t>単位</a:t>
                      </a:r>
                    </a:p>
                  </a:txBody>
                  <a:tcPr anchor="ctr"/>
                </a:tc>
                <a:tc>
                  <a:txBody>
                    <a:bodyPr/>
                    <a:lstStyle/>
                    <a:p>
                      <a:pPr algn="ctr"/>
                      <a:r>
                        <a:rPr kumimoji="1" lang="ja-JP" altLang="en-US" sz="2200" dirty="0"/>
                        <a:t>承認品目ごと</a:t>
                      </a:r>
                    </a:p>
                  </a:txBody>
                  <a:tcPr anchor="ctr"/>
                </a:tc>
                <a:tc>
                  <a:txBody>
                    <a:bodyPr/>
                    <a:lstStyle/>
                    <a:p>
                      <a:pPr algn="ctr"/>
                      <a:r>
                        <a:rPr kumimoji="1" lang="ja-JP" altLang="en-US" sz="2200" dirty="0"/>
                        <a:t>承認品目ごと</a:t>
                      </a:r>
                    </a:p>
                  </a:txBody>
                  <a:tcPr anchor="ctr"/>
                </a:tc>
                <a:tc>
                  <a:txBody>
                    <a:bodyPr/>
                    <a:lstStyle/>
                    <a:p>
                      <a:pPr algn="ctr"/>
                      <a:r>
                        <a:rPr kumimoji="1" lang="ja-JP" altLang="en-US" sz="2200" dirty="0">
                          <a:solidFill>
                            <a:srgbClr val="FF0000"/>
                          </a:solidFill>
                        </a:rPr>
                        <a:t>製造所の製造</a:t>
                      </a:r>
                      <a:endParaRPr kumimoji="1" lang="en-US" altLang="ja-JP" sz="2200" dirty="0">
                        <a:solidFill>
                          <a:srgbClr val="FF0000"/>
                        </a:solidFill>
                      </a:endParaRPr>
                    </a:p>
                    <a:p>
                      <a:pPr algn="ctr"/>
                      <a:r>
                        <a:rPr kumimoji="1" lang="ja-JP" altLang="en-US" sz="2200" dirty="0">
                          <a:solidFill>
                            <a:srgbClr val="FF0000"/>
                          </a:solidFill>
                        </a:rPr>
                        <a:t>工程の区分ごと</a:t>
                      </a:r>
                    </a:p>
                  </a:txBody>
                  <a:tcPr anchor="ctr"/>
                </a:tc>
                <a:extLst>
                  <a:ext uri="{0D108BD9-81ED-4DB2-BD59-A6C34878D82A}">
                    <a16:rowId xmlns:a16="http://schemas.microsoft.com/office/drawing/2014/main" val="39692019"/>
                  </a:ext>
                </a:extLst>
              </a:tr>
              <a:tr h="521445">
                <a:tc>
                  <a:txBody>
                    <a:bodyPr/>
                    <a:lstStyle/>
                    <a:p>
                      <a:pPr algn="ctr"/>
                      <a:r>
                        <a:rPr kumimoji="1" lang="ja-JP" altLang="en-US" sz="2200" dirty="0"/>
                        <a:t>申請者</a:t>
                      </a:r>
                    </a:p>
                  </a:txBody>
                  <a:tcPr anchor="ctr"/>
                </a:tc>
                <a:tc>
                  <a:txBody>
                    <a:bodyPr/>
                    <a:lstStyle/>
                    <a:p>
                      <a:pPr algn="ctr"/>
                      <a:r>
                        <a:rPr kumimoji="1" lang="ja-JP" altLang="en-US" sz="2200" dirty="0"/>
                        <a:t>製造販売業者</a:t>
                      </a:r>
                    </a:p>
                  </a:txBody>
                  <a:tcPr anchor="ctr"/>
                </a:tc>
                <a:tc>
                  <a:txBody>
                    <a:bodyPr/>
                    <a:lstStyle/>
                    <a:p>
                      <a:pPr algn="ctr"/>
                      <a:r>
                        <a:rPr kumimoji="1" lang="ja-JP" altLang="en-US" sz="2200" dirty="0"/>
                        <a:t>製造販売業者</a:t>
                      </a:r>
                    </a:p>
                  </a:txBody>
                  <a:tcPr anchor="ctr"/>
                </a:tc>
                <a:tc>
                  <a:txBody>
                    <a:bodyPr/>
                    <a:lstStyle/>
                    <a:p>
                      <a:pPr algn="ctr"/>
                      <a:r>
                        <a:rPr kumimoji="1" lang="ja-JP" altLang="en-US" sz="2200" dirty="0">
                          <a:solidFill>
                            <a:srgbClr val="FF0000"/>
                          </a:solidFill>
                        </a:rPr>
                        <a:t>製造業者</a:t>
                      </a:r>
                    </a:p>
                  </a:txBody>
                  <a:tcPr anchor="ctr"/>
                </a:tc>
                <a:extLst>
                  <a:ext uri="{0D108BD9-81ED-4DB2-BD59-A6C34878D82A}">
                    <a16:rowId xmlns:a16="http://schemas.microsoft.com/office/drawing/2014/main" val="3879368139"/>
                  </a:ext>
                </a:extLst>
              </a:tr>
              <a:tr h="521445">
                <a:tc>
                  <a:txBody>
                    <a:bodyPr/>
                    <a:lstStyle/>
                    <a:p>
                      <a:pPr algn="ctr"/>
                      <a:r>
                        <a:rPr kumimoji="1" lang="ja-JP" altLang="en-US" sz="2200" dirty="0"/>
                        <a:t>頻度</a:t>
                      </a:r>
                    </a:p>
                  </a:txBody>
                  <a:tcPr anchor="ctr"/>
                </a:tc>
                <a:tc>
                  <a:txBody>
                    <a:bodyPr/>
                    <a:lstStyle/>
                    <a:p>
                      <a:pPr algn="ctr"/>
                      <a:r>
                        <a:rPr kumimoji="1" lang="en-US" altLang="ja-JP" sz="2200" dirty="0"/>
                        <a:t>5</a:t>
                      </a:r>
                      <a:r>
                        <a:rPr kumimoji="1" lang="ja-JP" altLang="en-US" sz="2200" dirty="0"/>
                        <a:t>年ごと</a:t>
                      </a:r>
                    </a:p>
                  </a:txBody>
                  <a:tcPr anchor="ctr"/>
                </a:tc>
                <a:tc>
                  <a:txBody>
                    <a:bodyPr/>
                    <a:lstStyle/>
                    <a:p>
                      <a:pPr algn="ctr"/>
                      <a:r>
                        <a:rPr kumimoji="1" lang="en-US" altLang="ja-JP" sz="2200" dirty="0"/>
                        <a:t>5</a:t>
                      </a:r>
                      <a:r>
                        <a:rPr kumimoji="1" lang="ja-JP" altLang="en-US" sz="2200" dirty="0"/>
                        <a:t>年ごと</a:t>
                      </a:r>
                      <a:endParaRPr kumimoji="1" lang="en-US" altLang="ja-JP" sz="2200" dirty="0"/>
                    </a:p>
                    <a:p>
                      <a:pPr algn="ctr"/>
                      <a:r>
                        <a:rPr kumimoji="1" lang="ja-JP" altLang="en-US" sz="1400" b="0" spc="-60" baseline="0" dirty="0">
                          <a:solidFill>
                            <a:srgbClr val="FF0000"/>
                          </a:solidFill>
                        </a:rPr>
                        <a:t>基準確認証により省略可能</a:t>
                      </a:r>
                    </a:p>
                  </a:txBody>
                  <a:tcPr anchor="ctr"/>
                </a:tc>
                <a:tc>
                  <a:txBody>
                    <a:bodyPr/>
                    <a:lstStyle/>
                    <a:p>
                      <a:pPr algn="ctr"/>
                      <a:r>
                        <a:rPr kumimoji="1" lang="ja-JP" altLang="en-US" sz="2200" dirty="0">
                          <a:solidFill>
                            <a:srgbClr val="FF0000"/>
                          </a:solidFill>
                        </a:rPr>
                        <a:t>有効期間</a:t>
                      </a:r>
                      <a:r>
                        <a:rPr kumimoji="1" lang="en-US" altLang="ja-JP" sz="2200" dirty="0">
                          <a:solidFill>
                            <a:srgbClr val="FF0000"/>
                          </a:solidFill>
                        </a:rPr>
                        <a:t>3</a:t>
                      </a:r>
                      <a:r>
                        <a:rPr kumimoji="1" lang="ja-JP" altLang="en-US" sz="2200" dirty="0">
                          <a:solidFill>
                            <a:srgbClr val="FF0000"/>
                          </a:solidFill>
                        </a:rPr>
                        <a:t>年間</a:t>
                      </a:r>
                    </a:p>
                  </a:txBody>
                  <a:tcPr anchor="ctr"/>
                </a:tc>
                <a:extLst>
                  <a:ext uri="{0D108BD9-81ED-4DB2-BD59-A6C34878D82A}">
                    <a16:rowId xmlns:a16="http://schemas.microsoft.com/office/drawing/2014/main" val="1145917026"/>
                  </a:ext>
                </a:extLst>
              </a:tr>
            </a:tbl>
          </a:graphicData>
        </a:graphic>
      </p:graphicFrame>
      <p:sp>
        <p:nvSpPr>
          <p:cNvPr id="9" name="テキスト ボックス 8">
            <a:extLst>
              <a:ext uri="{FF2B5EF4-FFF2-40B4-BE49-F238E27FC236}">
                <a16:creationId xmlns:a16="http://schemas.microsoft.com/office/drawing/2014/main" id="{2254680C-6F15-4A7F-AF7A-C0FC5413A7FC}"/>
              </a:ext>
            </a:extLst>
          </p:cNvPr>
          <p:cNvSpPr txBox="1"/>
          <p:nvPr/>
        </p:nvSpPr>
        <p:spPr>
          <a:xfrm>
            <a:off x="364675" y="4541770"/>
            <a:ext cx="8363691" cy="1631216"/>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2000" dirty="0">
                <a:latin typeface="+mn-ea"/>
              </a:rPr>
              <a:t>承認後は製造業者からの申請に基づき、製造所ごとに、当該製造所における製造工程の区分ごと</a:t>
            </a:r>
            <a:r>
              <a:rPr kumimoji="1" lang="en-US" altLang="ja-JP" sz="2000" baseline="30000" dirty="0">
                <a:latin typeface="+mn-ea"/>
              </a:rPr>
              <a:t>*</a:t>
            </a:r>
            <a:r>
              <a:rPr kumimoji="1" lang="ja-JP" altLang="en-US" sz="2000" dirty="0">
                <a:latin typeface="+mn-ea"/>
              </a:rPr>
              <a:t>の調査を受けられることを選択できる。</a:t>
            </a:r>
            <a:endParaRPr lang="en-US" altLang="ja-JP" sz="800" dirty="0">
              <a:latin typeface="+mn-ea"/>
            </a:endParaRPr>
          </a:p>
          <a:p>
            <a:pPr marL="285750" indent="-285750">
              <a:buClr>
                <a:schemeClr val="tx1"/>
              </a:buClr>
              <a:buFont typeface="Arial" panose="020B0604020202020204" pitchFamily="34" charset="0"/>
              <a:buChar char="•"/>
            </a:pPr>
            <a:r>
              <a:rPr lang="ja-JP" altLang="en-US" sz="2000" dirty="0">
                <a:latin typeface="+mn-ea"/>
              </a:rPr>
              <a:t>基準確認証の有効期限は、国際整合性の観点から政令</a:t>
            </a:r>
            <a:r>
              <a:rPr lang="en-US" altLang="ja-JP" sz="2000" baseline="30000" dirty="0">
                <a:latin typeface="+mn-ea"/>
              </a:rPr>
              <a:t>**</a:t>
            </a:r>
            <a:r>
              <a:rPr lang="ja-JP" altLang="en-US" sz="2000" dirty="0">
                <a:latin typeface="+mn-ea"/>
              </a:rPr>
              <a:t>で</a:t>
            </a:r>
            <a:r>
              <a:rPr lang="en-US" altLang="ja-JP" sz="2000" dirty="0">
                <a:latin typeface="+mn-ea"/>
              </a:rPr>
              <a:t>3</a:t>
            </a:r>
            <a:r>
              <a:rPr lang="ja-JP" altLang="en-US" sz="2000" dirty="0">
                <a:latin typeface="+mn-ea"/>
              </a:rPr>
              <a:t>年間とされている。</a:t>
            </a:r>
            <a:endParaRPr lang="en-US" altLang="ja-JP" sz="2000" dirty="0">
              <a:latin typeface="+mn-ea"/>
            </a:endParaRPr>
          </a:p>
          <a:p>
            <a:pPr>
              <a:buClr>
                <a:schemeClr val="tx1"/>
              </a:buClr>
            </a:pPr>
            <a:r>
              <a:rPr lang="zh-CN" altLang="en-US" dirty="0">
                <a:latin typeface="ＭＳ ゴシック" panose="020B0609070205080204" pitchFamily="49" charset="-128"/>
                <a:ea typeface="ＭＳ ゴシック" panose="020B0609070205080204" pitchFamily="49" charset="-128"/>
              </a:rPr>
              <a:t>  </a:t>
            </a:r>
            <a:r>
              <a:rPr lang="en-US" altLang="zh-CN" dirty="0">
                <a:latin typeface="+mn-ea"/>
              </a:rPr>
              <a:t>*</a:t>
            </a:r>
            <a:r>
              <a:rPr lang="ja-JP" altLang="en-US" dirty="0">
                <a:latin typeface="+mn-ea"/>
              </a:rPr>
              <a:t>本資料スライド</a:t>
            </a:r>
            <a:r>
              <a:rPr lang="en-US" altLang="ja-JP" dirty="0">
                <a:latin typeface="+mn-ea"/>
              </a:rPr>
              <a:t>14</a:t>
            </a:r>
            <a:r>
              <a:rPr lang="ja-JP" altLang="en-US" dirty="0">
                <a:latin typeface="+mn-ea"/>
              </a:rPr>
              <a:t>参照</a:t>
            </a:r>
            <a:r>
              <a:rPr lang="zh-CN" altLang="en-US" dirty="0">
                <a:latin typeface="ＭＳ ゴシック" panose="020B0609070205080204" pitchFamily="49" charset="-128"/>
                <a:ea typeface="ＭＳ ゴシック" panose="020B0609070205080204" pitchFamily="49" charset="-128"/>
              </a:rPr>
              <a:t>  </a:t>
            </a:r>
            <a:r>
              <a:rPr lang="en-US" altLang="zh-CN" dirty="0">
                <a:latin typeface="ＭＳ ゴシック" panose="020B0609070205080204" pitchFamily="49" charset="-128"/>
                <a:ea typeface="ＭＳ ゴシック" panose="020B0609070205080204" pitchFamily="49" charset="-128"/>
              </a:rPr>
              <a:t>**</a:t>
            </a:r>
            <a:r>
              <a:rPr lang="zh-CN" altLang="en-US" dirty="0">
                <a:latin typeface="ＭＳ ゴシック" panose="020B0609070205080204" pitchFamily="49" charset="-128"/>
                <a:ea typeface="ＭＳ ゴシック" panose="020B0609070205080204" pitchFamily="49" charset="-128"/>
              </a:rPr>
              <a:t>令和</a:t>
            </a:r>
            <a:r>
              <a:rPr lang="en-US" altLang="zh-CN" dirty="0">
                <a:latin typeface="ＭＳ ゴシック" panose="020B0609070205080204" pitchFamily="49" charset="-128"/>
                <a:ea typeface="ＭＳ ゴシック" panose="020B0609070205080204" pitchFamily="49" charset="-128"/>
              </a:rPr>
              <a:t>3</a:t>
            </a:r>
            <a:r>
              <a:rPr lang="zh-CN" altLang="en-US" dirty="0">
                <a:latin typeface="ＭＳ ゴシック" panose="020B0609070205080204" pitchFamily="49" charset="-128"/>
                <a:ea typeface="ＭＳ ゴシック" panose="020B0609070205080204" pitchFamily="49" charset="-128"/>
              </a:rPr>
              <a:t>年</a:t>
            </a:r>
            <a:r>
              <a:rPr lang="en-US" altLang="zh-CN" dirty="0">
                <a:latin typeface="ＭＳ ゴシック" panose="020B0609070205080204" pitchFamily="49" charset="-128"/>
                <a:ea typeface="ＭＳ ゴシック" panose="020B0609070205080204" pitchFamily="49" charset="-128"/>
              </a:rPr>
              <a:t>1</a:t>
            </a:r>
            <a:r>
              <a:rPr lang="zh-CN" altLang="en-US" dirty="0">
                <a:latin typeface="ＭＳ ゴシック" panose="020B0609070205080204" pitchFamily="49" charset="-128"/>
                <a:ea typeface="ＭＳ ゴシック" panose="020B0609070205080204" pitchFamily="49" charset="-128"/>
              </a:rPr>
              <a:t>月</a:t>
            </a:r>
            <a:r>
              <a:rPr lang="en-US" altLang="zh-CN" dirty="0">
                <a:latin typeface="ＭＳ ゴシック" panose="020B0609070205080204" pitchFamily="49" charset="-128"/>
                <a:ea typeface="ＭＳ ゴシック" panose="020B0609070205080204" pitchFamily="49" charset="-128"/>
              </a:rPr>
              <a:t>5</a:t>
            </a:r>
            <a:r>
              <a:rPr lang="zh-CN" altLang="en-US" dirty="0">
                <a:latin typeface="ＭＳ ゴシック" panose="020B0609070205080204" pitchFamily="49" charset="-128"/>
                <a:ea typeface="ＭＳ ゴシック" panose="020B0609070205080204" pitchFamily="49" charset="-128"/>
              </a:rPr>
              <a:t>日　政令第</a:t>
            </a:r>
            <a:r>
              <a:rPr lang="en-US" altLang="zh-CN" dirty="0">
                <a:latin typeface="ＭＳ ゴシック" panose="020B0609070205080204" pitchFamily="49" charset="-128"/>
                <a:ea typeface="ＭＳ ゴシック" panose="020B0609070205080204" pitchFamily="49" charset="-128"/>
              </a:rPr>
              <a:t>1</a:t>
            </a:r>
            <a:r>
              <a:rPr lang="zh-CN" altLang="en-US" dirty="0">
                <a:latin typeface="ＭＳ ゴシック" panose="020B0609070205080204" pitchFamily="49" charset="-128"/>
                <a:ea typeface="ＭＳ ゴシック" panose="020B0609070205080204" pitchFamily="49" charset="-128"/>
              </a:rPr>
              <a:t>号</a:t>
            </a:r>
            <a:r>
              <a:rPr lang="ja-JP" altLang="en-US" dirty="0">
                <a:latin typeface="ＭＳ ゴシック" panose="020B0609070205080204" pitchFamily="49" charset="-128"/>
                <a:ea typeface="ＭＳ ゴシック" panose="020B0609070205080204" pitchFamily="49" charset="-128"/>
              </a:rPr>
              <a:t>　第</a:t>
            </a:r>
            <a:r>
              <a:rPr lang="en-US" altLang="ja-JP" dirty="0">
                <a:latin typeface="ＭＳ ゴシック" panose="020B0609070205080204" pitchFamily="49" charset="-128"/>
                <a:ea typeface="ＭＳ ゴシック" panose="020B0609070205080204" pitchFamily="49" charset="-128"/>
              </a:rPr>
              <a:t>26</a:t>
            </a:r>
            <a:r>
              <a:rPr lang="ja-JP" altLang="en-US" dirty="0">
                <a:latin typeface="ＭＳ ゴシック" panose="020B0609070205080204" pitchFamily="49" charset="-128"/>
                <a:ea typeface="ＭＳ ゴシック" panose="020B0609070205080204" pitchFamily="49" charset="-128"/>
              </a:rPr>
              <a:t>条の</a:t>
            </a:r>
            <a:r>
              <a:rPr lang="en-US" altLang="ja-JP" dirty="0">
                <a:latin typeface="ＭＳ ゴシック" panose="020B0609070205080204" pitchFamily="49" charset="-128"/>
                <a:ea typeface="ＭＳ ゴシック" panose="020B0609070205080204" pitchFamily="49" charset="-128"/>
              </a:rPr>
              <a:t>3</a:t>
            </a:r>
            <a:endParaRPr kumimoji="1" lang="en-US" altLang="ja-JP" dirty="0">
              <a:latin typeface="+mn-ea"/>
            </a:endParaRPr>
          </a:p>
        </p:txBody>
      </p:sp>
      <p:sp>
        <p:nvSpPr>
          <p:cNvPr id="11" name="タイトル 1">
            <a:extLst>
              <a:ext uri="{FF2B5EF4-FFF2-40B4-BE49-F238E27FC236}">
                <a16:creationId xmlns:a16="http://schemas.microsoft.com/office/drawing/2014/main" id="{412E3A2F-3DA2-46C1-9C65-87C67C309ADF}"/>
              </a:ext>
            </a:extLst>
          </p:cNvPr>
          <p:cNvSpPr txBox="1">
            <a:spLocks/>
          </p:cNvSpPr>
          <p:nvPr/>
        </p:nvSpPr>
        <p:spPr>
          <a:xfrm>
            <a:off x="529535" y="336984"/>
            <a:ext cx="8033970" cy="54228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b="1" u="sng" dirty="0"/>
              <a:t>改正前後での承認後の定期調査制度の比較</a:t>
            </a:r>
          </a:p>
        </p:txBody>
      </p:sp>
      <p:sp>
        <p:nvSpPr>
          <p:cNvPr id="13" name="フッター プレースホルダー 4">
            <a:extLst>
              <a:ext uri="{FF2B5EF4-FFF2-40B4-BE49-F238E27FC236}">
                <a16:creationId xmlns:a16="http://schemas.microsoft.com/office/drawing/2014/main" id="{14F33785-2EE8-42F0-B2D4-76BD6D944A0E}"/>
              </a:ext>
            </a:extLst>
          </p:cNvPr>
          <p:cNvSpPr>
            <a:spLocks noGrp="1"/>
          </p:cNvSpPr>
          <p:nvPr>
            <p:ph type="ftr" sz="quarter" idx="3"/>
          </p:nvPr>
        </p:nvSpPr>
        <p:spPr>
          <a:xfrm>
            <a:off x="3028950" y="6424591"/>
            <a:ext cx="3086100" cy="365125"/>
          </a:xfrm>
        </p:spPr>
        <p:txBody>
          <a:bodyPr/>
          <a:lstStyle/>
          <a:p>
            <a:r>
              <a:rPr lang="en-US" altLang="ja-JP" dirty="0">
                <a:latin typeface="+mn-ea"/>
                <a:ea typeface="+mn-ea"/>
              </a:rPr>
              <a:t>GMP</a:t>
            </a:r>
            <a:r>
              <a:rPr lang="ja-JP" altLang="en-US" dirty="0">
                <a:latin typeface="+mn-ea"/>
                <a:ea typeface="+mn-ea"/>
              </a:rPr>
              <a:t>適合性調査等の見直し</a:t>
            </a:r>
          </a:p>
        </p:txBody>
      </p:sp>
    </p:spTree>
    <p:extLst>
      <p:ext uri="{BB962C8B-B14F-4D97-AF65-F5344CB8AC3E}">
        <p14:creationId xmlns:p14="http://schemas.microsoft.com/office/powerpoint/2010/main" val="639944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フッター プレースホルダー 4">
            <a:extLst>
              <a:ext uri="{FF2B5EF4-FFF2-40B4-BE49-F238E27FC236}">
                <a16:creationId xmlns:a16="http://schemas.microsoft.com/office/drawing/2014/main" id="{14F33785-2EE8-42F0-B2D4-76BD6D944A0E}"/>
              </a:ext>
            </a:extLst>
          </p:cNvPr>
          <p:cNvSpPr>
            <a:spLocks noGrp="1"/>
          </p:cNvSpPr>
          <p:nvPr>
            <p:ph type="ftr" sz="quarter" idx="3"/>
          </p:nvPr>
        </p:nvSpPr>
        <p:spPr>
          <a:xfrm>
            <a:off x="3028950" y="6424591"/>
            <a:ext cx="3086100" cy="365125"/>
          </a:xfrm>
        </p:spPr>
        <p:txBody>
          <a:bodyPr/>
          <a:lstStyle/>
          <a:p>
            <a:r>
              <a:rPr lang="en-US" altLang="ja-JP" dirty="0">
                <a:latin typeface="+mn-ea"/>
                <a:ea typeface="+mn-ea"/>
              </a:rPr>
              <a:t>GMP</a:t>
            </a:r>
            <a:r>
              <a:rPr lang="ja-JP" altLang="en-US" dirty="0">
                <a:latin typeface="+mn-ea"/>
                <a:ea typeface="+mn-ea"/>
              </a:rPr>
              <a:t>適合性調査等の見直し</a:t>
            </a:r>
          </a:p>
        </p:txBody>
      </p:sp>
      <p:sp>
        <p:nvSpPr>
          <p:cNvPr id="3" name="矢印: 右 2">
            <a:extLst>
              <a:ext uri="{FF2B5EF4-FFF2-40B4-BE49-F238E27FC236}">
                <a16:creationId xmlns:a16="http://schemas.microsoft.com/office/drawing/2014/main" id="{5C28A083-6CFA-488F-8CF8-FA7380145669}"/>
              </a:ext>
            </a:extLst>
          </p:cNvPr>
          <p:cNvSpPr/>
          <p:nvPr/>
        </p:nvSpPr>
        <p:spPr>
          <a:xfrm flipH="1">
            <a:off x="2506280" y="2111644"/>
            <a:ext cx="3608770" cy="252577"/>
          </a:xfrm>
          <a:prstGeom prst="right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矢印: 右 14">
            <a:extLst>
              <a:ext uri="{FF2B5EF4-FFF2-40B4-BE49-F238E27FC236}">
                <a16:creationId xmlns:a16="http://schemas.microsoft.com/office/drawing/2014/main" id="{9466DE6D-3631-4522-9CE0-65B7DDDA0DF2}"/>
              </a:ext>
            </a:extLst>
          </p:cNvPr>
          <p:cNvSpPr/>
          <p:nvPr/>
        </p:nvSpPr>
        <p:spPr>
          <a:xfrm flipH="1">
            <a:off x="2506280" y="2405503"/>
            <a:ext cx="3608770" cy="252577"/>
          </a:xfrm>
          <a:prstGeom prst="right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矢印: 上下 3">
            <a:extLst>
              <a:ext uri="{FF2B5EF4-FFF2-40B4-BE49-F238E27FC236}">
                <a16:creationId xmlns:a16="http://schemas.microsoft.com/office/drawing/2014/main" id="{9A49F17D-FD00-44D7-BECF-A1C423120EA5}"/>
              </a:ext>
            </a:extLst>
          </p:cNvPr>
          <p:cNvSpPr/>
          <p:nvPr/>
        </p:nvSpPr>
        <p:spPr>
          <a:xfrm rot="19273526">
            <a:off x="2406212" y="2691202"/>
            <a:ext cx="271446" cy="2330584"/>
          </a:xfrm>
          <a:prstGeom prst="upDownArrow">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1B795616-CC48-4286-8CA7-8888AE633CD0}"/>
              </a:ext>
            </a:extLst>
          </p:cNvPr>
          <p:cNvSpPr txBox="1"/>
          <p:nvPr/>
        </p:nvSpPr>
        <p:spPr>
          <a:xfrm>
            <a:off x="710073" y="3861663"/>
            <a:ext cx="1759922" cy="369332"/>
          </a:xfrm>
          <a:prstGeom prst="rect">
            <a:avLst/>
          </a:prstGeom>
          <a:noFill/>
        </p:spPr>
        <p:txBody>
          <a:bodyPr wrap="square" rtlCol="0">
            <a:spAutoFit/>
          </a:bodyPr>
          <a:lstStyle/>
          <a:p>
            <a:r>
              <a:rPr kumimoji="1" lang="ja-JP" altLang="en-US" dirty="0"/>
              <a:t>調査に係る協力</a:t>
            </a:r>
          </a:p>
        </p:txBody>
      </p:sp>
      <p:sp>
        <p:nvSpPr>
          <p:cNvPr id="32" name="テキスト ボックス 31">
            <a:extLst>
              <a:ext uri="{FF2B5EF4-FFF2-40B4-BE49-F238E27FC236}">
                <a16:creationId xmlns:a16="http://schemas.microsoft.com/office/drawing/2014/main" id="{F9EC666F-B485-4F02-84A5-3B61494FEE6E}"/>
              </a:ext>
            </a:extLst>
          </p:cNvPr>
          <p:cNvSpPr txBox="1"/>
          <p:nvPr/>
        </p:nvSpPr>
        <p:spPr>
          <a:xfrm>
            <a:off x="3021972" y="1821234"/>
            <a:ext cx="3214998" cy="369332"/>
          </a:xfrm>
          <a:prstGeom prst="rect">
            <a:avLst/>
          </a:prstGeom>
          <a:noFill/>
        </p:spPr>
        <p:txBody>
          <a:bodyPr wrap="square" rtlCol="0">
            <a:spAutoFit/>
          </a:bodyPr>
          <a:lstStyle/>
          <a:p>
            <a:r>
              <a:rPr kumimoji="1" lang="ja-JP" altLang="en-US" dirty="0"/>
              <a:t>②定期的適合性調査</a:t>
            </a:r>
          </a:p>
        </p:txBody>
      </p:sp>
      <p:sp>
        <p:nvSpPr>
          <p:cNvPr id="33" name="テキスト ボックス 32">
            <a:extLst>
              <a:ext uri="{FF2B5EF4-FFF2-40B4-BE49-F238E27FC236}">
                <a16:creationId xmlns:a16="http://schemas.microsoft.com/office/drawing/2014/main" id="{A0742327-B82A-4700-B6A9-842FB78061AB}"/>
              </a:ext>
            </a:extLst>
          </p:cNvPr>
          <p:cNvSpPr txBox="1"/>
          <p:nvPr/>
        </p:nvSpPr>
        <p:spPr>
          <a:xfrm>
            <a:off x="3021972" y="2682502"/>
            <a:ext cx="3214998" cy="369332"/>
          </a:xfrm>
          <a:prstGeom prst="rect">
            <a:avLst/>
          </a:prstGeom>
          <a:noFill/>
        </p:spPr>
        <p:txBody>
          <a:bodyPr wrap="square" rtlCol="0">
            <a:spAutoFit/>
          </a:bodyPr>
          <a:lstStyle/>
          <a:p>
            <a:r>
              <a:rPr kumimoji="1" lang="ja-JP" altLang="en-US" dirty="0"/>
              <a:t>③調査結果報告書</a:t>
            </a:r>
            <a:r>
              <a:rPr lang="ja-JP" altLang="en-US" dirty="0"/>
              <a:t>交付</a:t>
            </a:r>
            <a:endParaRPr kumimoji="1" lang="ja-JP" altLang="en-US" dirty="0"/>
          </a:p>
        </p:txBody>
      </p:sp>
      <p:sp>
        <p:nvSpPr>
          <p:cNvPr id="34" name="テキスト ボックス 33">
            <a:extLst>
              <a:ext uri="{FF2B5EF4-FFF2-40B4-BE49-F238E27FC236}">
                <a16:creationId xmlns:a16="http://schemas.microsoft.com/office/drawing/2014/main" id="{A74FEB0B-FA48-4090-897D-1C66D436A6EE}"/>
              </a:ext>
            </a:extLst>
          </p:cNvPr>
          <p:cNvSpPr txBox="1"/>
          <p:nvPr/>
        </p:nvSpPr>
        <p:spPr>
          <a:xfrm>
            <a:off x="6227392" y="3960349"/>
            <a:ext cx="2916608" cy="369332"/>
          </a:xfrm>
          <a:prstGeom prst="rect">
            <a:avLst/>
          </a:prstGeom>
          <a:noFill/>
        </p:spPr>
        <p:txBody>
          <a:bodyPr wrap="square" rtlCol="0">
            <a:spAutoFit/>
          </a:bodyPr>
          <a:lstStyle/>
          <a:p>
            <a:r>
              <a:rPr kumimoji="1" lang="ja-JP" altLang="en-US" dirty="0"/>
              <a:t>①定期的</a:t>
            </a:r>
            <a:r>
              <a:rPr kumimoji="1" lang="ja-JP" altLang="en-US" dirty="0">
                <a:solidFill>
                  <a:srgbClr val="FF0000"/>
                </a:solidFill>
              </a:rPr>
              <a:t>適合性調査申請</a:t>
            </a:r>
          </a:p>
        </p:txBody>
      </p:sp>
      <p:sp>
        <p:nvSpPr>
          <p:cNvPr id="35" name="テキスト ボックス 34">
            <a:extLst>
              <a:ext uri="{FF2B5EF4-FFF2-40B4-BE49-F238E27FC236}">
                <a16:creationId xmlns:a16="http://schemas.microsoft.com/office/drawing/2014/main" id="{6F56AE07-2DDD-4128-BD41-9BBF019E1A8C}"/>
              </a:ext>
            </a:extLst>
          </p:cNvPr>
          <p:cNvSpPr txBox="1"/>
          <p:nvPr/>
        </p:nvSpPr>
        <p:spPr>
          <a:xfrm>
            <a:off x="3233641" y="3594972"/>
            <a:ext cx="3346114" cy="369332"/>
          </a:xfrm>
          <a:prstGeom prst="rect">
            <a:avLst/>
          </a:prstGeom>
          <a:noFill/>
        </p:spPr>
        <p:txBody>
          <a:bodyPr wrap="square" rtlCol="0">
            <a:spAutoFit/>
          </a:bodyPr>
          <a:lstStyle/>
          <a:p>
            <a:r>
              <a:rPr kumimoji="1" lang="ja-JP" altLang="en-US" dirty="0"/>
              <a:t>③調査結果通知</a:t>
            </a:r>
            <a:r>
              <a:rPr kumimoji="1" lang="en-US" altLang="ja-JP" dirty="0"/>
              <a:t>(</a:t>
            </a:r>
            <a:r>
              <a:rPr kumimoji="1" lang="ja-JP" altLang="en-US" dirty="0"/>
              <a:t>写</a:t>
            </a:r>
            <a:r>
              <a:rPr kumimoji="1" lang="en-US" altLang="ja-JP" dirty="0"/>
              <a:t>)</a:t>
            </a:r>
            <a:r>
              <a:rPr lang="ja-JP" altLang="en-US" dirty="0"/>
              <a:t>交付</a:t>
            </a:r>
            <a:endParaRPr kumimoji="1" lang="ja-JP" altLang="en-US" dirty="0"/>
          </a:p>
        </p:txBody>
      </p:sp>
      <p:sp>
        <p:nvSpPr>
          <p:cNvPr id="37" name="矢印: 右 36">
            <a:extLst>
              <a:ext uri="{FF2B5EF4-FFF2-40B4-BE49-F238E27FC236}">
                <a16:creationId xmlns:a16="http://schemas.microsoft.com/office/drawing/2014/main" id="{7D8871BC-315C-400A-B322-7B52D04413B7}"/>
              </a:ext>
            </a:extLst>
          </p:cNvPr>
          <p:cNvSpPr/>
          <p:nvPr/>
        </p:nvSpPr>
        <p:spPr>
          <a:xfrm rot="18328324" flipH="1">
            <a:off x="4807752" y="3780599"/>
            <a:ext cx="2088733" cy="284970"/>
          </a:xfrm>
          <a:prstGeom prst="right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66D1E1C9-5C3C-46F5-B9E1-330D1F179F64}"/>
              </a:ext>
            </a:extLst>
          </p:cNvPr>
          <p:cNvSpPr txBox="1"/>
          <p:nvPr/>
        </p:nvSpPr>
        <p:spPr>
          <a:xfrm>
            <a:off x="456517" y="2163417"/>
            <a:ext cx="1984375" cy="584775"/>
          </a:xfrm>
          <a:prstGeom prst="rect">
            <a:avLst/>
          </a:prstGeom>
          <a:solidFill>
            <a:srgbClr val="00B0F0"/>
          </a:solidFill>
          <a:ln w="12700">
            <a:solidFill>
              <a:schemeClr val="tx1"/>
            </a:solidFill>
          </a:ln>
        </p:spPr>
        <p:txBody>
          <a:bodyPr wrap="square" rtlCol="0" anchor="ctr" anchorCtr="0">
            <a:spAutoFit/>
          </a:bodyPr>
          <a:lstStyle/>
          <a:p>
            <a:pPr algn="ctr"/>
            <a:r>
              <a:rPr kumimoji="1" lang="ja-JP" altLang="en-US" sz="3200" dirty="0"/>
              <a:t>製造業者</a:t>
            </a:r>
          </a:p>
        </p:txBody>
      </p:sp>
      <p:sp>
        <p:nvSpPr>
          <p:cNvPr id="20" name="テキスト ボックス 19">
            <a:extLst>
              <a:ext uri="{FF2B5EF4-FFF2-40B4-BE49-F238E27FC236}">
                <a16:creationId xmlns:a16="http://schemas.microsoft.com/office/drawing/2014/main" id="{DE53E631-B4B5-439C-B158-24C81D78CE75}"/>
              </a:ext>
            </a:extLst>
          </p:cNvPr>
          <p:cNvSpPr txBox="1"/>
          <p:nvPr/>
        </p:nvSpPr>
        <p:spPr>
          <a:xfrm>
            <a:off x="2859412" y="5010797"/>
            <a:ext cx="2892039" cy="584775"/>
          </a:xfrm>
          <a:prstGeom prst="rect">
            <a:avLst/>
          </a:prstGeom>
          <a:solidFill>
            <a:srgbClr val="FFFF00"/>
          </a:solidFill>
          <a:ln w="12700">
            <a:solidFill>
              <a:schemeClr val="tx1"/>
            </a:solidFill>
          </a:ln>
        </p:spPr>
        <p:txBody>
          <a:bodyPr wrap="square" rtlCol="0" anchor="ctr" anchorCtr="0">
            <a:spAutoFit/>
          </a:bodyPr>
          <a:lstStyle/>
          <a:p>
            <a:pPr algn="ctr"/>
            <a:r>
              <a:rPr kumimoji="1" lang="ja-JP" altLang="en-US" sz="3200" dirty="0"/>
              <a:t>製造販売業者</a:t>
            </a:r>
          </a:p>
        </p:txBody>
      </p:sp>
      <p:sp>
        <p:nvSpPr>
          <p:cNvPr id="21" name="テキスト ボックス 20">
            <a:extLst>
              <a:ext uri="{FF2B5EF4-FFF2-40B4-BE49-F238E27FC236}">
                <a16:creationId xmlns:a16="http://schemas.microsoft.com/office/drawing/2014/main" id="{FABE6A2A-2335-4F4B-B196-D0AD1CEFBCA4}"/>
              </a:ext>
            </a:extLst>
          </p:cNvPr>
          <p:cNvSpPr txBox="1"/>
          <p:nvPr/>
        </p:nvSpPr>
        <p:spPr>
          <a:xfrm>
            <a:off x="6280562" y="1917195"/>
            <a:ext cx="2233914" cy="1077218"/>
          </a:xfrm>
          <a:prstGeom prst="rect">
            <a:avLst/>
          </a:prstGeom>
          <a:solidFill>
            <a:srgbClr val="FFC000"/>
          </a:solidFill>
          <a:ln w="12700">
            <a:solidFill>
              <a:schemeClr val="tx1"/>
            </a:solidFill>
          </a:ln>
        </p:spPr>
        <p:txBody>
          <a:bodyPr wrap="square" rtlCol="0" anchor="ctr" anchorCtr="0">
            <a:spAutoFit/>
          </a:bodyPr>
          <a:lstStyle/>
          <a:p>
            <a:pPr algn="ctr"/>
            <a:r>
              <a:rPr kumimoji="1" lang="en-US" altLang="ja-JP" sz="3200" dirty="0"/>
              <a:t>PMDA</a:t>
            </a:r>
          </a:p>
          <a:p>
            <a:pPr algn="ctr"/>
            <a:r>
              <a:rPr kumimoji="1" lang="ja-JP" altLang="en-US" sz="3200" dirty="0"/>
              <a:t>都道府県</a:t>
            </a:r>
          </a:p>
        </p:txBody>
      </p:sp>
      <p:sp>
        <p:nvSpPr>
          <p:cNvPr id="22" name="矢印: 右 21">
            <a:extLst>
              <a:ext uri="{FF2B5EF4-FFF2-40B4-BE49-F238E27FC236}">
                <a16:creationId xmlns:a16="http://schemas.microsoft.com/office/drawing/2014/main" id="{7ED228D9-98D0-4749-B068-B8DB4EA74872}"/>
              </a:ext>
            </a:extLst>
          </p:cNvPr>
          <p:cNvSpPr/>
          <p:nvPr/>
        </p:nvSpPr>
        <p:spPr>
          <a:xfrm rot="7545729" flipH="1">
            <a:off x="5070682" y="3898420"/>
            <a:ext cx="2088733" cy="284970"/>
          </a:xfrm>
          <a:prstGeom prst="right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吹き出し: 角を丸めた四角形 17">
            <a:extLst>
              <a:ext uri="{FF2B5EF4-FFF2-40B4-BE49-F238E27FC236}">
                <a16:creationId xmlns:a16="http://schemas.microsoft.com/office/drawing/2014/main" id="{E26469DF-A04F-47B3-BFC6-4347738FD4AB}"/>
              </a:ext>
            </a:extLst>
          </p:cNvPr>
          <p:cNvSpPr/>
          <p:nvPr/>
        </p:nvSpPr>
        <p:spPr>
          <a:xfrm>
            <a:off x="6346698" y="4414817"/>
            <a:ext cx="1014222" cy="348789"/>
          </a:xfrm>
          <a:prstGeom prst="wedgeRoundRectCallout">
            <a:avLst>
              <a:gd name="adj1" fmla="val -96813"/>
              <a:gd name="adj2" fmla="val 144309"/>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申請者</a:t>
            </a:r>
          </a:p>
        </p:txBody>
      </p:sp>
      <p:sp>
        <p:nvSpPr>
          <p:cNvPr id="23" name="タイトル 1">
            <a:extLst>
              <a:ext uri="{FF2B5EF4-FFF2-40B4-BE49-F238E27FC236}">
                <a16:creationId xmlns:a16="http://schemas.microsoft.com/office/drawing/2014/main" id="{6BDB164A-3524-458D-9C32-D1B1C5048E0C}"/>
              </a:ext>
            </a:extLst>
          </p:cNvPr>
          <p:cNvSpPr txBox="1">
            <a:spLocks/>
          </p:cNvSpPr>
          <p:nvPr/>
        </p:nvSpPr>
        <p:spPr>
          <a:xfrm>
            <a:off x="318782" y="312187"/>
            <a:ext cx="8033970" cy="54228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lvl="1">
              <a:spcBef>
                <a:spcPct val="0"/>
              </a:spcBef>
            </a:pPr>
            <a:r>
              <a:rPr lang="en-US" altLang="ja-JP" sz="2400" dirty="0">
                <a:latin typeface="+mn-ea"/>
              </a:rPr>
              <a:t>GMP</a:t>
            </a:r>
            <a:r>
              <a:rPr lang="ja-JP" altLang="en-US" sz="2400" dirty="0">
                <a:latin typeface="+mn-ea"/>
              </a:rPr>
              <a:t>適合性調査等の運用</a:t>
            </a:r>
            <a:endParaRPr lang="ja-JP" altLang="ja-JP" sz="2400" dirty="0">
              <a:latin typeface="+mn-ea"/>
            </a:endParaRPr>
          </a:p>
        </p:txBody>
      </p:sp>
      <p:grpSp>
        <p:nvGrpSpPr>
          <p:cNvPr id="5" name="グループ化 4">
            <a:extLst>
              <a:ext uri="{FF2B5EF4-FFF2-40B4-BE49-F238E27FC236}">
                <a16:creationId xmlns:a16="http://schemas.microsoft.com/office/drawing/2014/main" id="{1AC556F7-30AB-48D9-A043-DA4770E3228D}"/>
              </a:ext>
            </a:extLst>
          </p:cNvPr>
          <p:cNvGrpSpPr/>
          <p:nvPr/>
        </p:nvGrpSpPr>
        <p:grpSpPr>
          <a:xfrm>
            <a:off x="318782" y="893637"/>
            <a:ext cx="8659853" cy="482073"/>
            <a:chOff x="318782" y="893637"/>
            <a:chExt cx="8659853" cy="482073"/>
          </a:xfrm>
        </p:grpSpPr>
        <p:sp>
          <p:nvSpPr>
            <p:cNvPr id="8" name="テキスト ボックス 7">
              <a:extLst>
                <a:ext uri="{FF2B5EF4-FFF2-40B4-BE49-F238E27FC236}">
                  <a16:creationId xmlns:a16="http://schemas.microsoft.com/office/drawing/2014/main" id="{4B385219-EA91-4649-9D5B-35983240044A}"/>
                </a:ext>
              </a:extLst>
            </p:cNvPr>
            <p:cNvSpPr txBox="1"/>
            <p:nvPr/>
          </p:nvSpPr>
          <p:spPr>
            <a:xfrm>
              <a:off x="318782" y="914045"/>
              <a:ext cx="8659853" cy="461665"/>
            </a:xfrm>
            <a:prstGeom prst="rect">
              <a:avLst/>
            </a:prstGeom>
            <a:noFill/>
          </p:spPr>
          <p:txBody>
            <a:bodyPr wrap="square" rtlCol="0">
              <a:spAutoFit/>
            </a:bodyPr>
            <a:lstStyle/>
            <a:p>
              <a:r>
                <a:rPr lang="ja-JP" altLang="en-US" sz="2400" b="1" dirty="0">
                  <a:latin typeface="+mn-ea"/>
                </a:rPr>
                <a:t>定期的適合性調査申請（従来の申請）を利用する場合</a:t>
              </a:r>
              <a:endParaRPr kumimoji="1" lang="en-US" altLang="ja-JP" sz="2400" b="1" dirty="0">
                <a:latin typeface="+mn-ea"/>
              </a:endParaRPr>
            </a:p>
          </p:txBody>
        </p:sp>
        <p:sp>
          <p:nvSpPr>
            <p:cNvPr id="2" name="正方形/長方形 1">
              <a:extLst>
                <a:ext uri="{FF2B5EF4-FFF2-40B4-BE49-F238E27FC236}">
                  <a16:creationId xmlns:a16="http://schemas.microsoft.com/office/drawing/2014/main" id="{8B709F48-C580-49C8-B4F4-AB9AD8BA31B0}"/>
                </a:ext>
              </a:extLst>
            </p:cNvPr>
            <p:cNvSpPr/>
            <p:nvPr/>
          </p:nvSpPr>
          <p:spPr>
            <a:xfrm>
              <a:off x="378384" y="893637"/>
              <a:ext cx="7037484" cy="480420"/>
            </a:xfrm>
            <a:prstGeom prst="rect">
              <a:avLst/>
            </a:prstGeom>
            <a:no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813754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1" name="直線矢印コネクタ 90">
            <a:extLst>
              <a:ext uri="{FF2B5EF4-FFF2-40B4-BE49-F238E27FC236}">
                <a16:creationId xmlns:a16="http://schemas.microsoft.com/office/drawing/2014/main" id="{DDA86514-BC1D-4C19-AF50-BFEF8595FDE3}"/>
              </a:ext>
            </a:extLst>
          </p:cNvPr>
          <p:cNvCxnSpPr>
            <a:cxnSpLocks/>
            <a:stCxn id="102" idx="2"/>
            <a:endCxn id="78" idx="0"/>
          </p:cNvCxnSpPr>
          <p:nvPr/>
        </p:nvCxnSpPr>
        <p:spPr>
          <a:xfrm>
            <a:off x="4686912" y="2411550"/>
            <a:ext cx="10363" cy="3390412"/>
          </a:xfrm>
          <a:prstGeom prst="straightConnector1">
            <a:avLst/>
          </a:prstGeom>
          <a:ln w="57150">
            <a:solidFill>
              <a:srgbClr val="00B050"/>
            </a:solidFill>
            <a:prstDash val="sysDot"/>
            <a:tailEnd type="triangle"/>
          </a:ln>
        </p:spPr>
        <p:style>
          <a:lnRef idx="1">
            <a:schemeClr val="dk1"/>
          </a:lnRef>
          <a:fillRef idx="0">
            <a:schemeClr val="dk1"/>
          </a:fillRef>
          <a:effectRef idx="0">
            <a:schemeClr val="dk1"/>
          </a:effectRef>
          <a:fontRef idx="minor">
            <a:schemeClr val="tx1"/>
          </a:fontRef>
        </p:style>
      </p:cxnSp>
      <p:cxnSp>
        <p:nvCxnSpPr>
          <p:cNvPr id="92" name="直線矢印コネクタ 91">
            <a:extLst>
              <a:ext uri="{FF2B5EF4-FFF2-40B4-BE49-F238E27FC236}">
                <a16:creationId xmlns:a16="http://schemas.microsoft.com/office/drawing/2014/main" id="{D1B87890-70F1-4619-BCFE-2E29EB4B6D13}"/>
              </a:ext>
            </a:extLst>
          </p:cNvPr>
          <p:cNvCxnSpPr>
            <a:cxnSpLocks/>
            <a:stCxn id="105" idx="2"/>
            <a:endCxn id="90" idx="0"/>
          </p:cNvCxnSpPr>
          <p:nvPr/>
        </p:nvCxnSpPr>
        <p:spPr>
          <a:xfrm>
            <a:off x="6873058" y="2411550"/>
            <a:ext cx="26146" cy="3390412"/>
          </a:xfrm>
          <a:prstGeom prst="straightConnector1">
            <a:avLst/>
          </a:prstGeom>
          <a:ln w="57150">
            <a:solidFill>
              <a:srgbClr val="00B050"/>
            </a:solidFill>
            <a:prstDash val="sysDot"/>
            <a:tailEnd type="triangle"/>
          </a:ln>
        </p:spPr>
        <p:style>
          <a:lnRef idx="1">
            <a:schemeClr val="dk1"/>
          </a:lnRef>
          <a:fillRef idx="0">
            <a:schemeClr val="dk1"/>
          </a:fillRef>
          <a:effectRef idx="0">
            <a:schemeClr val="dk1"/>
          </a:effectRef>
          <a:fontRef idx="minor">
            <a:schemeClr val="tx1"/>
          </a:fontRef>
        </p:style>
      </p:cxnSp>
      <p:sp>
        <p:nvSpPr>
          <p:cNvPr id="13" name="フッター プレースホルダー 4">
            <a:extLst>
              <a:ext uri="{FF2B5EF4-FFF2-40B4-BE49-F238E27FC236}">
                <a16:creationId xmlns:a16="http://schemas.microsoft.com/office/drawing/2014/main" id="{14F33785-2EE8-42F0-B2D4-76BD6D944A0E}"/>
              </a:ext>
            </a:extLst>
          </p:cNvPr>
          <p:cNvSpPr>
            <a:spLocks noGrp="1"/>
          </p:cNvSpPr>
          <p:nvPr>
            <p:ph type="ftr" sz="quarter" idx="3"/>
          </p:nvPr>
        </p:nvSpPr>
        <p:spPr>
          <a:xfrm>
            <a:off x="3028950" y="6424591"/>
            <a:ext cx="3086100" cy="365125"/>
          </a:xfrm>
        </p:spPr>
        <p:txBody>
          <a:bodyPr/>
          <a:lstStyle/>
          <a:p>
            <a:r>
              <a:rPr lang="en-US" altLang="ja-JP" dirty="0">
                <a:latin typeface="+mn-ea"/>
                <a:ea typeface="+mn-ea"/>
              </a:rPr>
              <a:t>GMP</a:t>
            </a:r>
            <a:r>
              <a:rPr lang="ja-JP" altLang="en-US" dirty="0">
                <a:latin typeface="+mn-ea"/>
                <a:ea typeface="+mn-ea"/>
              </a:rPr>
              <a:t>適合性調査等の見直し</a:t>
            </a:r>
          </a:p>
        </p:txBody>
      </p:sp>
      <p:sp>
        <p:nvSpPr>
          <p:cNvPr id="20" name="テキスト ボックス 19">
            <a:extLst>
              <a:ext uri="{FF2B5EF4-FFF2-40B4-BE49-F238E27FC236}">
                <a16:creationId xmlns:a16="http://schemas.microsoft.com/office/drawing/2014/main" id="{C5445466-16A3-4C22-A98B-447BC7DDCD0E}"/>
              </a:ext>
            </a:extLst>
          </p:cNvPr>
          <p:cNvSpPr txBox="1"/>
          <p:nvPr/>
        </p:nvSpPr>
        <p:spPr>
          <a:xfrm>
            <a:off x="180976" y="5119670"/>
            <a:ext cx="1474686" cy="461665"/>
          </a:xfrm>
          <a:prstGeom prst="rect">
            <a:avLst/>
          </a:prstGeom>
          <a:solidFill>
            <a:srgbClr val="00B0F0"/>
          </a:solidFill>
          <a:ln w="12700">
            <a:solidFill>
              <a:schemeClr val="tx1"/>
            </a:solidFill>
          </a:ln>
        </p:spPr>
        <p:txBody>
          <a:bodyPr wrap="square" rtlCol="0" anchor="ctr" anchorCtr="0">
            <a:spAutoFit/>
          </a:bodyPr>
          <a:lstStyle/>
          <a:p>
            <a:pPr algn="ctr"/>
            <a:r>
              <a:rPr kumimoji="1" lang="ja-JP" altLang="en-US" sz="2400" dirty="0"/>
              <a:t>製造所</a:t>
            </a:r>
          </a:p>
        </p:txBody>
      </p:sp>
      <p:sp>
        <p:nvSpPr>
          <p:cNvPr id="18" name="テキスト ボックス 17">
            <a:extLst>
              <a:ext uri="{FF2B5EF4-FFF2-40B4-BE49-F238E27FC236}">
                <a16:creationId xmlns:a16="http://schemas.microsoft.com/office/drawing/2014/main" id="{8D719569-7512-42D2-B010-484723D74FEC}"/>
              </a:ext>
            </a:extLst>
          </p:cNvPr>
          <p:cNvSpPr txBox="1"/>
          <p:nvPr/>
        </p:nvSpPr>
        <p:spPr>
          <a:xfrm>
            <a:off x="180976" y="1269232"/>
            <a:ext cx="1474686" cy="1200329"/>
          </a:xfrm>
          <a:prstGeom prst="rect">
            <a:avLst/>
          </a:prstGeom>
          <a:solidFill>
            <a:srgbClr val="00B050"/>
          </a:solidFill>
          <a:ln w="12700">
            <a:solidFill>
              <a:schemeClr val="tx1"/>
            </a:solidFill>
          </a:ln>
        </p:spPr>
        <p:txBody>
          <a:bodyPr wrap="square" rtlCol="0" anchor="ctr" anchorCtr="0">
            <a:spAutoFit/>
          </a:bodyPr>
          <a:lstStyle/>
          <a:p>
            <a:pPr algn="ctr"/>
            <a:r>
              <a:rPr kumimoji="1" lang="ja-JP" altLang="en-US" sz="2400" dirty="0"/>
              <a:t>製造販売</a:t>
            </a:r>
            <a:endParaRPr kumimoji="1" lang="en-US" altLang="ja-JP" sz="2400" dirty="0"/>
          </a:p>
          <a:p>
            <a:pPr algn="ctr"/>
            <a:r>
              <a:rPr kumimoji="1" lang="ja-JP" altLang="en-US" sz="2400" dirty="0"/>
              <a:t>業者</a:t>
            </a:r>
            <a:endParaRPr kumimoji="1" lang="en-US" altLang="ja-JP" sz="2400" dirty="0"/>
          </a:p>
          <a:p>
            <a:pPr algn="ctr"/>
            <a:r>
              <a:rPr lang="en-US" altLang="ja-JP" sz="2400" dirty="0"/>
              <a:t>A</a:t>
            </a:r>
            <a:r>
              <a:rPr lang="ja-JP" altLang="en-US" sz="2400" dirty="0"/>
              <a:t>社</a:t>
            </a:r>
            <a:endParaRPr kumimoji="1" lang="ja-JP" altLang="en-US" sz="2400" dirty="0"/>
          </a:p>
        </p:txBody>
      </p:sp>
      <p:sp>
        <p:nvSpPr>
          <p:cNvPr id="26" name="テキスト ボックス 25">
            <a:extLst>
              <a:ext uri="{FF2B5EF4-FFF2-40B4-BE49-F238E27FC236}">
                <a16:creationId xmlns:a16="http://schemas.microsoft.com/office/drawing/2014/main" id="{5ABC3E39-B49D-4DE0-8163-F4AC3E47A224}"/>
              </a:ext>
            </a:extLst>
          </p:cNvPr>
          <p:cNvSpPr txBox="1"/>
          <p:nvPr/>
        </p:nvSpPr>
        <p:spPr>
          <a:xfrm>
            <a:off x="180976" y="2632184"/>
            <a:ext cx="1474686" cy="1200329"/>
          </a:xfrm>
          <a:prstGeom prst="rect">
            <a:avLst/>
          </a:prstGeom>
          <a:solidFill>
            <a:srgbClr val="FFFF00"/>
          </a:solidFill>
          <a:ln w="12700">
            <a:solidFill>
              <a:schemeClr val="tx1"/>
            </a:solidFill>
          </a:ln>
        </p:spPr>
        <p:txBody>
          <a:bodyPr wrap="square" rtlCol="0" anchor="ctr" anchorCtr="0">
            <a:spAutoFit/>
          </a:bodyPr>
          <a:lstStyle/>
          <a:p>
            <a:pPr algn="ctr"/>
            <a:r>
              <a:rPr kumimoji="1" lang="ja-JP" altLang="en-US" sz="2400" dirty="0"/>
              <a:t>製造販売</a:t>
            </a:r>
            <a:endParaRPr kumimoji="1" lang="en-US" altLang="ja-JP" sz="2400" dirty="0"/>
          </a:p>
          <a:p>
            <a:pPr algn="ctr"/>
            <a:r>
              <a:rPr kumimoji="1" lang="ja-JP" altLang="en-US" sz="2400" dirty="0"/>
              <a:t>業者</a:t>
            </a:r>
            <a:endParaRPr kumimoji="1" lang="en-US" altLang="ja-JP" sz="2400" dirty="0"/>
          </a:p>
          <a:p>
            <a:pPr algn="ctr"/>
            <a:r>
              <a:rPr lang="en-US" altLang="ja-JP" sz="2400" dirty="0"/>
              <a:t>B</a:t>
            </a:r>
            <a:r>
              <a:rPr lang="ja-JP" altLang="en-US" sz="2400" dirty="0"/>
              <a:t>社</a:t>
            </a:r>
            <a:endParaRPr kumimoji="1" lang="ja-JP" altLang="en-US" sz="2400" dirty="0"/>
          </a:p>
        </p:txBody>
      </p:sp>
      <p:grpSp>
        <p:nvGrpSpPr>
          <p:cNvPr id="14" name="グループ化 13">
            <a:extLst>
              <a:ext uri="{FF2B5EF4-FFF2-40B4-BE49-F238E27FC236}">
                <a16:creationId xmlns:a16="http://schemas.microsoft.com/office/drawing/2014/main" id="{5E8F3704-63B9-4E6B-9C7C-E07A72C5DAF6}"/>
              </a:ext>
            </a:extLst>
          </p:cNvPr>
          <p:cNvGrpSpPr/>
          <p:nvPr/>
        </p:nvGrpSpPr>
        <p:grpSpPr>
          <a:xfrm>
            <a:off x="1859374" y="1292811"/>
            <a:ext cx="1258740" cy="1151803"/>
            <a:chOff x="2183224" y="1475169"/>
            <a:chExt cx="1258740" cy="1151803"/>
          </a:xfrm>
        </p:grpSpPr>
        <p:sp>
          <p:nvSpPr>
            <p:cNvPr id="30" name="テキスト ボックス 29">
              <a:extLst>
                <a:ext uri="{FF2B5EF4-FFF2-40B4-BE49-F238E27FC236}">
                  <a16:creationId xmlns:a16="http://schemas.microsoft.com/office/drawing/2014/main" id="{822BDE4C-F9D9-49CC-8B82-91E60EC5341C}"/>
                </a:ext>
              </a:extLst>
            </p:cNvPr>
            <p:cNvSpPr txBox="1"/>
            <p:nvPr/>
          </p:nvSpPr>
          <p:spPr>
            <a:xfrm>
              <a:off x="2183224" y="1475169"/>
              <a:ext cx="1258740" cy="523220"/>
            </a:xfrm>
            <a:prstGeom prst="rect">
              <a:avLst/>
            </a:prstGeom>
            <a:noFill/>
            <a:ln>
              <a:noFill/>
            </a:ln>
          </p:spPr>
          <p:txBody>
            <a:bodyPr wrap="square" rtlCol="0">
              <a:spAutoFit/>
            </a:bodyPr>
            <a:lstStyle/>
            <a:p>
              <a:r>
                <a:rPr kumimoji="1" lang="ja-JP" altLang="en-US" sz="1400" b="1" dirty="0"/>
                <a:t>承認時適合性</a:t>
              </a:r>
              <a:endParaRPr kumimoji="1" lang="en-US" altLang="ja-JP" sz="1400" b="1" dirty="0"/>
            </a:p>
            <a:p>
              <a:r>
                <a:rPr lang="ja-JP" altLang="en-US" sz="1400" b="1" dirty="0"/>
                <a:t>　 調査申請</a:t>
              </a:r>
              <a:endParaRPr kumimoji="1" lang="ja-JP" altLang="en-US" sz="1400" b="1" dirty="0"/>
            </a:p>
          </p:txBody>
        </p:sp>
        <p:sp>
          <p:nvSpPr>
            <p:cNvPr id="2" name="楕円 1">
              <a:extLst>
                <a:ext uri="{FF2B5EF4-FFF2-40B4-BE49-F238E27FC236}">
                  <a16:creationId xmlns:a16="http://schemas.microsoft.com/office/drawing/2014/main" id="{55977443-3906-46EE-9534-063EEAB2DA7E}"/>
                </a:ext>
              </a:extLst>
            </p:cNvPr>
            <p:cNvSpPr/>
            <p:nvPr/>
          </p:nvSpPr>
          <p:spPr>
            <a:xfrm>
              <a:off x="2506594" y="2014972"/>
              <a:ext cx="612000" cy="612000"/>
            </a:xfrm>
            <a:prstGeom prst="ellipse">
              <a:avLst/>
            </a:prstGeom>
            <a:noFill/>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solidFill>
                    <a:srgbClr val="00B050"/>
                  </a:solidFill>
                </a:rPr>
                <a:t>新</a:t>
              </a:r>
            </a:p>
          </p:txBody>
        </p:sp>
      </p:grpSp>
      <p:cxnSp>
        <p:nvCxnSpPr>
          <p:cNvPr id="5" name="直線コネクタ 4">
            <a:extLst>
              <a:ext uri="{FF2B5EF4-FFF2-40B4-BE49-F238E27FC236}">
                <a16:creationId xmlns:a16="http://schemas.microsoft.com/office/drawing/2014/main" id="{29882D25-99F3-4E30-8E2C-D2B74F0A7ABD}"/>
              </a:ext>
            </a:extLst>
          </p:cNvPr>
          <p:cNvCxnSpPr>
            <a:cxnSpLocks/>
          </p:cNvCxnSpPr>
          <p:nvPr/>
        </p:nvCxnSpPr>
        <p:spPr>
          <a:xfrm>
            <a:off x="152400" y="4232796"/>
            <a:ext cx="8896349" cy="0"/>
          </a:xfrm>
          <a:prstGeom prst="line">
            <a:avLst/>
          </a:prstGeom>
          <a:ln w="41275">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16482D95-F871-4A1A-96E1-50C231FC3AE0}"/>
              </a:ext>
            </a:extLst>
          </p:cNvPr>
          <p:cNvGrpSpPr/>
          <p:nvPr/>
        </p:nvGrpSpPr>
        <p:grpSpPr>
          <a:xfrm>
            <a:off x="2631104" y="2634879"/>
            <a:ext cx="1272698" cy="1130211"/>
            <a:chOff x="3145454" y="2610792"/>
            <a:chExt cx="1272698" cy="1130211"/>
          </a:xfrm>
        </p:grpSpPr>
        <p:sp>
          <p:nvSpPr>
            <p:cNvPr id="48" name="テキスト ボックス 47">
              <a:extLst>
                <a:ext uri="{FF2B5EF4-FFF2-40B4-BE49-F238E27FC236}">
                  <a16:creationId xmlns:a16="http://schemas.microsoft.com/office/drawing/2014/main" id="{D29FBEA8-11D7-44E6-A958-00CF5DFBC236}"/>
                </a:ext>
              </a:extLst>
            </p:cNvPr>
            <p:cNvSpPr txBox="1"/>
            <p:nvPr/>
          </p:nvSpPr>
          <p:spPr>
            <a:xfrm>
              <a:off x="3145454" y="2610792"/>
              <a:ext cx="1272698" cy="523220"/>
            </a:xfrm>
            <a:prstGeom prst="rect">
              <a:avLst/>
            </a:prstGeom>
            <a:noFill/>
            <a:ln>
              <a:noFill/>
            </a:ln>
          </p:spPr>
          <p:txBody>
            <a:bodyPr wrap="square" rtlCol="0">
              <a:spAutoFit/>
            </a:bodyPr>
            <a:lstStyle/>
            <a:p>
              <a:r>
                <a:rPr kumimoji="1" lang="ja-JP" altLang="en-US" sz="1400" b="1" dirty="0"/>
                <a:t>承認時適合性</a:t>
              </a:r>
              <a:endParaRPr kumimoji="1" lang="en-US" altLang="ja-JP" sz="1400" b="1" dirty="0"/>
            </a:p>
            <a:p>
              <a:r>
                <a:rPr lang="ja-JP" altLang="en-US" sz="1400" b="1" dirty="0"/>
                <a:t>　 調査申請</a:t>
              </a:r>
              <a:endParaRPr kumimoji="1" lang="ja-JP" altLang="en-US" sz="1400" b="1" dirty="0"/>
            </a:p>
          </p:txBody>
        </p:sp>
        <p:sp>
          <p:nvSpPr>
            <p:cNvPr id="49" name="楕円 48">
              <a:extLst>
                <a:ext uri="{FF2B5EF4-FFF2-40B4-BE49-F238E27FC236}">
                  <a16:creationId xmlns:a16="http://schemas.microsoft.com/office/drawing/2014/main" id="{7692E17F-AD15-4389-B4C3-72914626D59B}"/>
                </a:ext>
              </a:extLst>
            </p:cNvPr>
            <p:cNvSpPr/>
            <p:nvPr/>
          </p:nvSpPr>
          <p:spPr>
            <a:xfrm>
              <a:off x="3475803" y="3129003"/>
              <a:ext cx="612000" cy="612000"/>
            </a:xfrm>
            <a:prstGeom prst="ellipse">
              <a:avLst/>
            </a:prstGeom>
            <a:noFill/>
            <a:ln w="38100">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solidFill>
                    <a:srgbClr val="FFC000"/>
                  </a:solidFill>
                </a:rPr>
                <a:t>新</a:t>
              </a:r>
            </a:p>
          </p:txBody>
        </p:sp>
      </p:grpSp>
      <p:grpSp>
        <p:nvGrpSpPr>
          <p:cNvPr id="9" name="グループ化 8">
            <a:extLst>
              <a:ext uri="{FF2B5EF4-FFF2-40B4-BE49-F238E27FC236}">
                <a16:creationId xmlns:a16="http://schemas.microsoft.com/office/drawing/2014/main" id="{2052C745-DD2E-4F53-B72D-C6031C60A1E0}"/>
              </a:ext>
            </a:extLst>
          </p:cNvPr>
          <p:cNvGrpSpPr/>
          <p:nvPr/>
        </p:nvGrpSpPr>
        <p:grpSpPr>
          <a:xfrm>
            <a:off x="4880522" y="2634879"/>
            <a:ext cx="1280704" cy="1118739"/>
            <a:chOff x="4823372" y="2540328"/>
            <a:chExt cx="1280704" cy="1118739"/>
          </a:xfrm>
        </p:grpSpPr>
        <p:sp>
          <p:nvSpPr>
            <p:cNvPr id="51" name="テキスト ボックス 50">
              <a:extLst>
                <a:ext uri="{FF2B5EF4-FFF2-40B4-BE49-F238E27FC236}">
                  <a16:creationId xmlns:a16="http://schemas.microsoft.com/office/drawing/2014/main" id="{2DA6C2CF-901B-4543-BDF5-D88F00EAC982}"/>
                </a:ext>
              </a:extLst>
            </p:cNvPr>
            <p:cNvSpPr txBox="1"/>
            <p:nvPr/>
          </p:nvSpPr>
          <p:spPr>
            <a:xfrm>
              <a:off x="4823372" y="2540328"/>
              <a:ext cx="1280704" cy="523220"/>
            </a:xfrm>
            <a:prstGeom prst="rect">
              <a:avLst/>
            </a:prstGeom>
            <a:noFill/>
            <a:ln>
              <a:noFill/>
            </a:ln>
          </p:spPr>
          <p:txBody>
            <a:bodyPr wrap="square" rtlCol="0">
              <a:spAutoFit/>
            </a:bodyPr>
            <a:lstStyle/>
            <a:p>
              <a:r>
                <a:rPr kumimoji="1" lang="ja-JP" altLang="en-US" sz="1400" b="1" dirty="0"/>
                <a:t>定期的適合</a:t>
              </a:r>
              <a:endParaRPr kumimoji="1" lang="en-US" altLang="ja-JP" sz="1400" b="1" dirty="0"/>
            </a:p>
            <a:p>
              <a:r>
                <a:rPr kumimoji="1" lang="ja-JP" altLang="en-US" sz="1400" b="1" dirty="0"/>
                <a:t>性</a:t>
              </a:r>
              <a:r>
                <a:rPr lang="ja-JP" altLang="en-US" sz="1400" b="1" dirty="0"/>
                <a:t>調査申請</a:t>
              </a:r>
              <a:endParaRPr kumimoji="1" lang="ja-JP" altLang="en-US" sz="1400" b="1" dirty="0"/>
            </a:p>
          </p:txBody>
        </p:sp>
        <p:sp>
          <p:nvSpPr>
            <p:cNvPr id="52" name="正方形/長方形 51">
              <a:extLst>
                <a:ext uri="{FF2B5EF4-FFF2-40B4-BE49-F238E27FC236}">
                  <a16:creationId xmlns:a16="http://schemas.microsoft.com/office/drawing/2014/main" id="{6CB70DE8-AE20-4234-B283-9BCBBBED4BED}"/>
                </a:ext>
              </a:extLst>
            </p:cNvPr>
            <p:cNvSpPr/>
            <p:nvPr/>
          </p:nvSpPr>
          <p:spPr>
            <a:xfrm>
              <a:off x="5071771" y="3047067"/>
              <a:ext cx="612000" cy="612000"/>
            </a:xfrm>
            <a:prstGeom prst="rect">
              <a:avLst/>
            </a:prstGeom>
            <a:solidFill>
              <a:schemeClr val="accent2">
                <a:lumMod val="20000"/>
                <a:lumOff val="80000"/>
              </a:schemeClr>
            </a:solidFill>
            <a:ln w="38100">
              <a:solidFill>
                <a:srgbClr val="FFC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solidFill>
                    <a:srgbClr val="FFC000"/>
                  </a:solidFill>
                </a:rPr>
                <a:t>定</a:t>
              </a:r>
            </a:p>
          </p:txBody>
        </p:sp>
      </p:grpSp>
      <p:sp>
        <p:nvSpPr>
          <p:cNvPr id="15" name="正方形/長方形 14">
            <a:extLst>
              <a:ext uri="{FF2B5EF4-FFF2-40B4-BE49-F238E27FC236}">
                <a16:creationId xmlns:a16="http://schemas.microsoft.com/office/drawing/2014/main" id="{6CAB5431-FAFA-42A0-9069-BDB945944AF5}"/>
              </a:ext>
            </a:extLst>
          </p:cNvPr>
          <p:cNvSpPr/>
          <p:nvPr/>
        </p:nvSpPr>
        <p:spPr>
          <a:xfrm>
            <a:off x="1780490" y="1274229"/>
            <a:ext cx="7278715" cy="1237164"/>
          </a:xfrm>
          <a:prstGeom prst="rect">
            <a:avLst/>
          </a:prstGeom>
          <a:noFill/>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6" name="正方形/長方形 55">
            <a:extLst>
              <a:ext uri="{FF2B5EF4-FFF2-40B4-BE49-F238E27FC236}">
                <a16:creationId xmlns:a16="http://schemas.microsoft.com/office/drawing/2014/main" id="{0BB0CC0D-F11F-4B33-9662-CECED3FFC722}"/>
              </a:ext>
            </a:extLst>
          </p:cNvPr>
          <p:cNvSpPr/>
          <p:nvPr/>
        </p:nvSpPr>
        <p:spPr>
          <a:xfrm>
            <a:off x="1780489" y="2635601"/>
            <a:ext cx="7268259" cy="1236286"/>
          </a:xfrm>
          <a:prstGeom prst="rect">
            <a:avLst/>
          </a:prstGeom>
          <a:noFill/>
          <a:ln w="38100">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7" name="正方形/長方形 56">
            <a:extLst>
              <a:ext uri="{FF2B5EF4-FFF2-40B4-BE49-F238E27FC236}">
                <a16:creationId xmlns:a16="http://schemas.microsoft.com/office/drawing/2014/main" id="{45232AF4-0AA2-431C-9193-D1B59190EB5A}"/>
              </a:ext>
            </a:extLst>
          </p:cNvPr>
          <p:cNvSpPr/>
          <p:nvPr/>
        </p:nvSpPr>
        <p:spPr>
          <a:xfrm>
            <a:off x="1780489" y="4522780"/>
            <a:ext cx="7268259" cy="1812770"/>
          </a:xfrm>
          <a:prstGeom prst="rect">
            <a:avLst/>
          </a:prstGeom>
          <a:noFill/>
          <a:ln w="38100">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D88270AE-2930-46CD-9799-9BA498528756}"/>
              </a:ext>
            </a:extLst>
          </p:cNvPr>
          <p:cNvSpPr/>
          <p:nvPr/>
        </p:nvSpPr>
        <p:spPr>
          <a:xfrm>
            <a:off x="2921276" y="4997389"/>
            <a:ext cx="688700" cy="461666"/>
          </a:xfrm>
          <a:prstGeom prst="rect">
            <a:avLst/>
          </a:prstGeom>
          <a:solidFill>
            <a:schemeClr val="bg1"/>
          </a:solidFill>
          <a:ln w="38100">
            <a:solidFill>
              <a:srgbClr val="FFC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rgbClr val="FFC000"/>
                </a:solidFill>
              </a:rPr>
              <a:t>調査</a:t>
            </a:r>
          </a:p>
        </p:txBody>
      </p:sp>
      <p:sp>
        <p:nvSpPr>
          <p:cNvPr id="62" name="正方形/長方形 61">
            <a:extLst>
              <a:ext uri="{FF2B5EF4-FFF2-40B4-BE49-F238E27FC236}">
                <a16:creationId xmlns:a16="http://schemas.microsoft.com/office/drawing/2014/main" id="{3445A804-1F1E-46DB-9B87-1FF42DBAE15D}"/>
              </a:ext>
            </a:extLst>
          </p:cNvPr>
          <p:cNvSpPr/>
          <p:nvPr/>
        </p:nvSpPr>
        <p:spPr>
          <a:xfrm>
            <a:off x="2153919" y="5801962"/>
            <a:ext cx="688700" cy="461666"/>
          </a:xfrm>
          <a:prstGeom prst="rect">
            <a:avLst/>
          </a:prstGeom>
          <a:solidFill>
            <a:schemeClr val="bg1"/>
          </a:solidFill>
          <a:ln w="38100">
            <a:solidFill>
              <a:srgbClr val="00B05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rgbClr val="00B050"/>
                </a:solidFill>
              </a:rPr>
              <a:t>調査</a:t>
            </a:r>
          </a:p>
        </p:txBody>
      </p:sp>
      <p:cxnSp>
        <p:nvCxnSpPr>
          <p:cNvPr id="75" name="直線矢印コネクタ 74">
            <a:extLst>
              <a:ext uri="{FF2B5EF4-FFF2-40B4-BE49-F238E27FC236}">
                <a16:creationId xmlns:a16="http://schemas.microsoft.com/office/drawing/2014/main" id="{751E0286-14F7-41D3-89D7-93D715CCC5A6}"/>
              </a:ext>
            </a:extLst>
          </p:cNvPr>
          <p:cNvCxnSpPr>
            <a:cxnSpLocks/>
            <a:stCxn id="2" idx="4"/>
          </p:cNvCxnSpPr>
          <p:nvPr/>
        </p:nvCxnSpPr>
        <p:spPr>
          <a:xfrm>
            <a:off x="2488744" y="2444614"/>
            <a:ext cx="0" cy="3348684"/>
          </a:xfrm>
          <a:prstGeom prst="straightConnector1">
            <a:avLst/>
          </a:prstGeom>
          <a:ln w="57150">
            <a:solidFill>
              <a:srgbClr val="00B050"/>
            </a:solidFill>
            <a:prstDash val="sysDot"/>
            <a:tailEnd type="triangle"/>
          </a:ln>
        </p:spPr>
        <p:style>
          <a:lnRef idx="1">
            <a:schemeClr val="dk1"/>
          </a:lnRef>
          <a:fillRef idx="0">
            <a:schemeClr val="dk1"/>
          </a:fillRef>
          <a:effectRef idx="0">
            <a:schemeClr val="dk1"/>
          </a:effectRef>
          <a:fontRef idx="minor">
            <a:schemeClr val="tx1"/>
          </a:fontRef>
        </p:style>
      </p:cxnSp>
      <p:cxnSp>
        <p:nvCxnSpPr>
          <p:cNvPr id="77" name="直線矢印コネクタ 76">
            <a:extLst>
              <a:ext uri="{FF2B5EF4-FFF2-40B4-BE49-F238E27FC236}">
                <a16:creationId xmlns:a16="http://schemas.microsoft.com/office/drawing/2014/main" id="{38085B9C-5314-41A5-BC5A-012B10305577}"/>
              </a:ext>
            </a:extLst>
          </p:cNvPr>
          <p:cNvCxnSpPr>
            <a:cxnSpLocks/>
            <a:stCxn id="49" idx="4"/>
            <a:endCxn id="61" idx="0"/>
          </p:cNvCxnSpPr>
          <p:nvPr/>
        </p:nvCxnSpPr>
        <p:spPr>
          <a:xfrm flipH="1">
            <a:off x="3265626" y="3765090"/>
            <a:ext cx="1827" cy="1232299"/>
          </a:xfrm>
          <a:prstGeom prst="straightConnector1">
            <a:avLst/>
          </a:prstGeom>
          <a:ln w="57150">
            <a:solidFill>
              <a:srgbClr val="FFC000"/>
            </a:solidFill>
            <a:prstDash val="sysDot"/>
            <a:tailEnd type="triangle"/>
          </a:ln>
        </p:spPr>
        <p:style>
          <a:lnRef idx="1">
            <a:schemeClr val="dk1"/>
          </a:lnRef>
          <a:fillRef idx="0">
            <a:schemeClr val="dk1"/>
          </a:fillRef>
          <a:effectRef idx="0">
            <a:schemeClr val="dk1"/>
          </a:effectRef>
          <a:fontRef idx="minor">
            <a:schemeClr val="tx1"/>
          </a:fontRef>
        </p:style>
      </p:cxnSp>
      <p:sp>
        <p:nvSpPr>
          <p:cNvPr id="80" name="矢印: 右 79">
            <a:extLst>
              <a:ext uri="{FF2B5EF4-FFF2-40B4-BE49-F238E27FC236}">
                <a16:creationId xmlns:a16="http://schemas.microsoft.com/office/drawing/2014/main" id="{297C0E3B-7C3D-4504-830A-67FCC141FA8B}"/>
              </a:ext>
            </a:extLst>
          </p:cNvPr>
          <p:cNvSpPr/>
          <p:nvPr/>
        </p:nvSpPr>
        <p:spPr>
          <a:xfrm>
            <a:off x="2857647" y="5834767"/>
            <a:ext cx="1465502" cy="396056"/>
          </a:xfrm>
          <a:prstGeom prst="rightArrow">
            <a:avLst/>
          </a:prstGeom>
          <a:solidFill>
            <a:srgbClr val="00B050"/>
          </a:solidFill>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chemeClr val="bg1"/>
                </a:solidFill>
              </a:rPr>
              <a:t>5</a:t>
            </a:r>
            <a:r>
              <a:rPr kumimoji="1" lang="ja-JP" altLang="en-US" dirty="0">
                <a:solidFill>
                  <a:schemeClr val="bg1"/>
                </a:solidFill>
              </a:rPr>
              <a:t>年</a:t>
            </a:r>
          </a:p>
        </p:txBody>
      </p:sp>
      <p:sp>
        <p:nvSpPr>
          <p:cNvPr id="84" name="矢印: 右 83">
            <a:extLst>
              <a:ext uri="{FF2B5EF4-FFF2-40B4-BE49-F238E27FC236}">
                <a16:creationId xmlns:a16="http://schemas.microsoft.com/office/drawing/2014/main" id="{66F60060-1DEC-48E5-A7B9-1F0026ACA023}"/>
              </a:ext>
            </a:extLst>
          </p:cNvPr>
          <p:cNvSpPr/>
          <p:nvPr/>
        </p:nvSpPr>
        <p:spPr>
          <a:xfrm>
            <a:off x="3611098" y="5030194"/>
            <a:ext cx="1465502" cy="396056"/>
          </a:xfrm>
          <a:prstGeom prst="rightArrow">
            <a:avLst/>
          </a:prstGeom>
          <a:solidFill>
            <a:srgbClr val="FFC000"/>
          </a:solidFill>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chemeClr val="bg1"/>
                </a:solidFill>
              </a:rPr>
              <a:t>5</a:t>
            </a:r>
            <a:r>
              <a:rPr kumimoji="1" lang="ja-JP" altLang="en-US" dirty="0">
                <a:solidFill>
                  <a:schemeClr val="bg1"/>
                </a:solidFill>
              </a:rPr>
              <a:t>年</a:t>
            </a:r>
          </a:p>
        </p:txBody>
      </p:sp>
      <p:sp>
        <p:nvSpPr>
          <p:cNvPr id="87" name="矢印: 右 86">
            <a:extLst>
              <a:ext uri="{FF2B5EF4-FFF2-40B4-BE49-F238E27FC236}">
                <a16:creationId xmlns:a16="http://schemas.microsoft.com/office/drawing/2014/main" id="{7EF3F887-686D-4124-AF11-A28610A9ED7A}"/>
              </a:ext>
            </a:extLst>
          </p:cNvPr>
          <p:cNvSpPr/>
          <p:nvPr/>
        </p:nvSpPr>
        <p:spPr>
          <a:xfrm>
            <a:off x="7243555" y="5834767"/>
            <a:ext cx="1674034" cy="396056"/>
          </a:xfrm>
          <a:prstGeom prst="rightArrow">
            <a:avLst/>
          </a:prstGeom>
          <a:solidFill>
            <a:srgbClr val="00B050"/>
          </a:solidFill>
          <a:ln w="28575">
            <a:solidFill>
              <a:srgbClr val="00B05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bg1"/>
              </a:solidFill>
            </a:endParaRPr>
          </a:p>
        </p:txBody>
      </p:sp>
      <p:sp>
        <p:nvSpPr>
          <p:cNvPr id="88" name="矢印: 右 87">
            <a:extLst>
              <a:ext uri="{FF2B5EF4-FFF2-40B4-BE49-F238E27FC236}">
                <a16:creationId xmlns:a16="http://schemas.microsoft.com/office/drawing/2014/main" id="{B5408174-1ED4-4C30-8AE2-A41C1FEBDF71}"/>
              </a:ext>
            </a:extLst>
          </p:cNvPr>
          <p:cNvSpPr/>
          <p:nvPr/>
        </p:nvSpPr>
        <p:spPr>
          <a:xfrm>
            <a:off x="8001387" y="5030194"/>
            <a:ext cx="916202" cy="396056"/>
          </a:xfrm>
          <a:prstGeom prst="rightArrow">
            <a:avLst/>
          </a:prstGeom>
          <a:solidFill>
            <a:srgbClr val="FFC000"/>
          </a:solidFill>
          <a:ln w="28575">
            <a:solidFill>
              <a:srgbClr val="FFC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bg1"/>
              </a:solidFill>
            </a:endParaRPr>
          </a:p>
        </p:txBody>
      </p:sp>
      <p:sp>
        <p:nvSpPr>
          <p:cNvPr id="76" name="正方形/長方形 75">
            <a:extLst>
              <a:ext uri="{FF2B5EF4-FFF2-40B4-BE49-F238E27FC236}">
                <a16:creationId xmlns:a16="http://schemas.microsoft.com/office/drawing/2014/main" id="{26A640AE-BCC1-4DEA-A9B6-95645B8183E8}"/>
              </a:ext>
            </a:extLst>
          </p:cNvPr>
          <p:cNvSpPr/>
          <p:nvPr/>
        </p:nvSpPr>
        <p:spPr>
          <a:xfrm>
            <a:off x="5120282" y="4993084"/>
            <a:ext cx="688700" cy="461666"/>
          </a:xfrm>
          <a:prstGeom prst="rect">
            <a:avLst/>
          </a:prstGeom>
          <a:solidFill>
            <a:schemeClr val="bg1"/>
          </a:solidFill>
          <a:ln w="38100">
            <a:solidFill>
              <a:srgbClr val="FFC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rgbClr val="FFC000"/>
                </a:solidFill>
              </a:rPr>
              <a:t>調査</a:t>
            </a:r>
          </a:p>
        </p:txBody>
      </p:sp>
      <p:sp>
        <p:nvSpPr>
          <p:cNvPr id="78" name="正方形/長方形 77">
            <a:extLst>
              <a:ext uri="{FF2B5EF4-FFF2-40B4-BE49-F238E27FC236}">
                <a16:creationId xmlns:a16="http://schemas.microsoft.com/office/drawing/2014/main" id="{85DB6754-BBD7-4D52-A046-D8DE5CCCFBD8}"/>
              </a:ext>
            </a:extLst>
          </p:cNvPr>
          <p:cNvSpPr/>
          <p:nvPr/>
        </p:nvSpPr>
        <p:spPr>
          <a:xfrm>
            <a:off x="4352925" y="5801962"/>
            <a:ext cx="688700" cy="461666"/>
          </a:xfrm>
          <a:prstGeom prst="rect">
            <a:avLst/>
          </a:prstGeom>
          <a:solidFill>
            <a:schemeClr val="bg1"/>
          </a:solidFill>
          <a:ln w="38100">
            <a:solidFill>
              <a:srgbClr val="00B05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rgbClr val="00B050"/>
                </a:solidFill>
              </a:rPr>
              <a:t>調査</a:t>
            </a:r>
          </a:p>
        </p:txBody>
      </p:sp>
      <p:sp>
        <p:nvSpPr>
          <p:cNvPr id="79" name="矢印: 右 78">
            <a:extLst>
              <a:ext uri="{FF2B5EF4-FFF2-40B4-BE49-F238E27FC236}">
                <a16:creationId xmlns:a16="http://schemas.microsoft.com/office/drawing/2014/main" id="{B608BEF6-476F-4150-A912-A8AA2305550A}"/>
              </a:ext>
            </a:extLst>
          </p:cNvPr>
          <p:cNvSpPr/>
          <p:nvPr/>
        </p:nvSpPr>
        <p:spPr>
          <a:xfrm>
            <a:off x="5056653" y="5834767"/>
            <a:ext cx="1465502" cy="396056"/>
          </a:xfrm>
          <a:prstGeom prst="rightArrow">
            <a:avLst/>
          </a:prstGeom>
          <a:solidFill>
            <a:srgbClr val="00B050"/>
          </a:solidFill>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chemeClr val="bg1"/>
                </a:solidFill>
              </a:rPr>
              <a:t>5</a:t>
            </a:r>
            <a:r>
              <a:rPr kumimoji="1" lang="ja-JP" altLang="en-US" dirty="0">
                <a:solidFill>
                  <a:schemeClr val="bg1"/>
                </a:solidFill>
              </a:rPr>
              <a:t>年</a:t>
            </a:r>
          </a:p>
        </p:txBody>
      </p:sp>
      <p:sp>
        <p:nvSpPr>
          <p:cNvPr id="81" name="矢印: 右 80">
            <a:extLst>
              <a:ext uri="{FF2B5EF4-FFF2-40B4-BE49-F238E27FC236}">
                <a16:creationId xmlns:a16="http://schemas.microsoft.com/office/drawing/2014/main" id="{F135222E-17C6-43BB-928C-50E301B85739}"/>
              </a:ext>
            </a:extLst>
          </p:cNvPr>
          <p:cNvSpPr/>
          <p:nvPr/>
        </p:nvSpPr>
        <p:spPr>
          <a:xfrm>
            <a:off x="5810104" y="5025889"/>
            <a:ext cx="1465502" cy="396056"/>
          </a:xfrm>
          <a:prstGeom prst="rightArrow">
            <a:avLst/>
          </a:prstGeom>
          <a:solidFill>
            <a:srgbClr val="FFC000"/>
          </a:solidFill>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chemeClr val="bg1"/>
                </a:solidFill>
              </a:rPr>
              <a:t>5</a:t>
            </a:r>
            <a:r>
              <a:rPr kumimoji="1" lang="ja-JP" altLang="en-US" dirty="0">
                <a:solidFill>
                  <a:schemeClr val="bg1"/>
                </a:solidFill>
              </a:rPr>
              <a:t>年</a:t>
            </a:r>
          </a:p>
        </p:txBody>
      </p:sp>
      <p:sp>
        <p:nvSpPr>
          <p:cNvPr id="89" name="正方形/長方形 88">
            <a:extLst>
              <a:ext uri="{FF2B5EF4-FFF2-40B4-BE49-F238E27FC236}">
                <a16:creationId xmlns:a16="http://schemas.microsoft.com/office/drawing/2014/main" id="{6301FC2C-3235-4247-B8F2-2FA49EF52916}"/>
              </a:ext>
            </a:extLst>
          </p:cNvPr>
          <p:cNvSpPr/>
          <p:nvPr/>
        </p:nvSpPr>
        <p:spPr>
          <a:xfrm>
            <a:off x="7312686" y="4994858"/>
            <a:ext cx="688700" cy="461666"/>
          </a:xfrm>
          <a:prstGeom prst="rect">
            <a:avLst/>
          </a:prstGeom>
          <a:solidFill>
            <a:schemeClr val="bg1"/>
          </a:solidFill>
          <a:ln w="38100">
            <a:solidFill>
              <a:srgbClr val="FFC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rgbClr val="FFC000"/>
                </a:solidFill>
              </a:rPr>
              <a:t>調査</a:t>
            </a:r>
          </a:p>
        </p:txBody>
      </p:sp>
      <p:sp>
        <p:nvSpPr>
          <p:cNvPr id="90" name="正方形/長方形 89">
            <a:extLst>
              <a:ext uri="{FF2B5EF4-FFF2-40B4-BE49-F238E27FC236}">
                <a16:creationId xmlns:a16="http://schemas.microsoft.com/office/drawing/2014/main" id="{A4E8DFA5-18C0-4117-9237-D688FFB478FC}"/>
              </a:ext>
            </a:extLst>
          </p:cNvPr>
          <p:cNvSpPr/>
          <p:nvPr/>
        </p:nvSpPr>
        <p:spPr>
          <a:xfrm>
            <a:off x="6554854" y="5801962"/>
            <a:ext cx="688700" cy="461666"/>
          </a:xfrm>
          <a:prstGeom prst="rect">
            <a:avLst/>
          </a:prstGeom>
          <a:solidFill>
            <a:schemeClr val="bg1"/>
          </a:solidFill>
          <a:ln w="38100">
            <a:solidFill>
              <a:srgbClr val="00B05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rgbClr val="00B050"/>
                </a:solidFill>
              </a:rPr>
              <a:t>調査</a:t>
            </a:r>
          </a:p>
        </p:txBody>
      </p:sp>
      <p:grpSp>
        <p:nvGrpSpPr>
          <p:cNvPr id="93" name="グループ化 92">
            <a:extLst>
              <a:ext uri="{FF2B5EF4-FFF2-40B4-BE49-F238E27FC236}">
                <a16:creationId xmlns:a16="http://schemas.microsoft.com/office/drawing/2014/main" id="{C1E05A4E-C903-47C5-85FA-44D46CBCACD9}"/>
              </a:ext>
            </a:extLst>
          </p:cNvPr>
          <p:cNvGrpSpPr/>
          <p:nvPr/>
        </p:nvGrpSpPr>
        <p:grpSpPr>
          <a:xfrm>
            <a:off x="7096280" y="2634879"/>
            <a:ext cx="1280704" cy="1118739"/>
            <a:chOff x="4823372" y="2540328"/>
            <a:chExt cx="1280704" cy="1118739"/>
          </a:xfrm>
        </p:grpSpPr>
        <p:sp>
          <p:nvSpPr>
            <p:cNvPr id="94" name="テキスト ボックス 93">
              <a:extLst>
                <a:ext uri="{FF2B5EF4-FFF2-40B4-BE49-F238E27FC236}">
                  <a16:creationId xmlns:a16="http://schemas.microsoft.com/office/drawing/2014/main" id="{E7C15C01-C568-47C1-BF1F-0DCFD0EC5096}"/>
                </a:ext>
              </a:extLst>
            </p:cNvPr>
            <p:cNvSpPr txBox="1"/>
            <p:nvPr/>
          </p:nvSpPr>
          <p:spPr>
            <a:xfrm>
              <a:off x="4823372" y="2540328"/>
              <a:ext cx="1280704" cy="523220"/>
            </a:xfrm>
            <a:prstGeom prst="rect">
              <a:avLst/>
            </a:prstGeom>
            <a:noFill/>
            <a:ln>
              <a:noFill/>
            </a:ln>
          </p:spPr>
          <p:txBody>
            <a:bodyPr wrap="square" rtlCol="0">
              <a:spAutoFit/>
            </a:bodyPr>
            <a:lstStyle/>
            <a:p>
              <a:r>
                <a:rPr kumimoji="1" lang="ja-JP" altLang="en-US" sz="1400" b="1" dirty="0"/>
                <a:t>定期的適合</a:t>
              </a:r>
              <a:endParaRPr kumimoji="1" lang="en-US" altLang="ja-JP" sz="1400" b="1" dirty="0"/>
            </a:p>
            <a:p>
              <a:r>
                <a:rPr kumimoji="1" lang="ja-JP" altLang="en-US" sz="1400" b="1" dirty="0"/>
                <a:t>性</a:t>
              </a:r>
              <a:r>
                <a:rPr lang="ja-JP" altLang="en-US" sz="1400" b="1" dirty="0"/>
                <a:t>調査申請</a:t>
              </a:r>
              <a:endParaRPr kumimoji="1" lang="ja-JP" altLang="en-US" sz="1400" b="1" dirty="0"/>
            </a:p>
          </p:txBody>
        </p:sp>
        <p:sp>
          <p:nvSpPr>
            <p:cNvPr id="95" name="正方形/長方形 94">
              <a:extLst>
                <a:ext uri="{FF2B5EF4-FFF2-40B4-BE49-F238E27FC236}">
                  <a16:creationId xmlns:a16="http://schemas.microsoft.com/office/drawing/2014/main" id="{02BF5D28-09EB-4413-93F9-EA1F1BD7FA60}"/>
                </a:ext>
              </a:extLst>
            </p:cNvPr>
            <p:cNvSpPr/>
            <p:nvPr/>
          </p:nvSpPr>
          <p:spPr>
            <a:xfrm>
              <a:off x="5071771" y="3047067"/>
              <a:ext cx="612000" cy="612000"/>
            </a:xfrm>
            <a:prstGeom prst="rect">
              <a:avLst/>
            </a:prstGeom>
            <a:solidFill>
              <a:schemeClr val="accent2">
                <a:lumMod val="20000"/>
                <a:lumOff val="80000"/>
              </a:schemeClr>
            </a:solidFill>
            <a:ln w="38100">
              <a:solidFill>
                <a:srgbClr val="FFC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solidFill>
                    <a:srgbClr val="FFC000"/>
                  </a:solidFill>
                </a:rPr>
                <a:t>定</a:t>
              </a:r>
            </a:p>
          </p:txBody>
        </p:sp>
      </p:grpSp>
      <p:cxnSp>
        <p:nvCxnSpPr>
          <p:cNvPr id="96" name="直線矢印コネクタ 95">
            <a:extLst>
              <a:ext uri="{FF2B5EF4-FFF2-40B4-BE49-F238E27FC236}">
                <a16:creationId xmlns:a16="http://schemas.microsoft.com/office/drawing/2014/main" id="{24140084-7F3D-4326-B4B6-A66312799403}"/>
              </a:ext>
            </a:extLst>
          </p:cNvPr>
          <p:cNvCxnSpPr>
            <a:cxnSpLocks/>
            <a:stCxn id="52" idx="2"/>
            <a:endCxn id="76" idx="0"/>
          </p:cNvCxnSpPr>
          <p:nvPr/>
        </p:nvCxnSpPr>
        <p:spPr>
          <a:xfrm>
            <a:off x="5434921" y="3753618"/>
            <a:ext cx="0" cy="1239466"/>
          </a:xfrm>
          <a:prstGeom prst="straightConnector1">
            <a:avLst/>
          </a:prstGeom>
          <a:ln w="57150">
            <a:solidFill>
              <a:srgbClr val="FFC000"/>
            </a:solidFill>
            <a:prstDash val="sysDot"/>
            <a:tailEnd type="triangle"/>
          </a:ln>
        </p:spPr>
        <p:style>
          <a:lnRef idx="1">
            <a:schemeClr val="dk1"/>
          </a:lnRef>
          <a:fillRef idx="0">
            <a:schemeClr val="dk1"/>
          </a:fillRef>
          <a:effectRef idx="0">
            <a:schemeClr val="dk1"/>
          </a:effectRef>
          <a:fontRef idx="minor">
            <a:schemeClr val="tx1"/>
          </a:fontRef>
        </p:style>
      </p:cxnSp>
      <p:cxnSp>
        <p:nvCxnSpPr>
          <p:cNvPr id="97" name="直線矢印コネクタ 96">
            <a:extLst>
              <a:ext uri="{FF2B5EF4-FFF2-40B4-BE49-F238E27FC236}">
                <a16:creationId xmlns:a16="http://schemas.microsoft.com/office/drawing/2014/main" id="{53DFC3FC-21E7-453E-BA1C-91942D8EBBB0}"/>
              </a:ext>
            </a:extLst>
          </p:cNvPr>
          <p:cNvCxnSpPr>
            <a:cxnSpLocks/>
            <a:stCxn id="95" idx="2"/>
            <a:endCxn id="89" idx="0"/>
          </p:cNvCxnSpPr>
          <p:nvPr/>
        </p:nvCxnSpPr>
        <p:spPr>
          <a:xfrm>
            <a:off x="7650679" y="3753618"/>
            <a:ext cx="0" cy="1241240"/>
          </a:xfrm>
          <a:prstGeom prst="straightConnector1">
            <a:avLst/>
          </a:prstGeom>
          <a:ln w="57150">
            <a:solidFill>
              <a:srgbClr val="FFC000"/>
            </a:solidFill>
            <a:prstDash val="sysDot"/>
            <a:tailEnd type="triangle"/>
          </a:ln>
        </p:spPr>
        <p:style>
          <a:lnRef idx="1">
            <a:schemeClr val="dk1"/>
          </a:lnRef>
          <a:fillRef idx="0">
            <a:schemeClr val="dk1"/>
          </a:fillRef>
          <a:effectRef idx="0">
            <a:schemeClr val="dk1"/>
          </a:effectRef>
          <a:fontRef idx="minor">
            <a:schemeClr val="tx1"/>
          </a:fontRef>
        </p:style>
      </p:cxnSp>
      <p:grpSp>
        <p:nvGrpSpPr>
          <p:cNvPr id="100" name="グループ化 99">
            <a:extLst>
              <a:ext uri="{FF2B5EF4-FFF2-40B4-BE49-F238E27FC236}">
                <a16:creationId xmlns:a16="http://schemas.microsoft.com/office/drawing/2014/main" id="{910F5E99-5E79-4452-B429-4DAACDEFD870}"/>
              </a:ext>
            </a:extLst>
          </p:cNvPr>
          <p:cNvGrpSpPr/>
          <p:nvPr/>
        </p:nvGrpSpPr>
        <p:grpSpPr>
          <a:xfrm>
            <a:off x="4132513" y="1292811"/>
            <a:ext cx="1280704" cy="1118739"/>
            <a:chOff x="4823372" y="2540328"/>
            <a:chExt cx="1280704" cy="1118739"/>
          </a:xfrm>
        </p:grpSpPr>
        <p:sp>
          <p:nvSpPr>
            <p:cNvPr id="101" name="テキスト ボックス 100">
              <a:extLst>
                <a:ext uri="{FF2B5EF4-FFF2-40B4-BE49-F238E27FC236}">
                  <a16:creationId xmlns:a16="http://schemas.microsoft.com/office/drawing/2014/main" id="{72F5DBCA-6CDF-4560-A1CD-4F8D860B693D}"/>
                </a:ext>
              </a:extLst>
            </p:cNvPr>
            <p:cNvSpPr txBox="1"/>
            <p:nvPr/>
          </p:nvSpPr>
          <p:spPr>
            <a:xfrm>
              <a:off x="4823372" y="2540328"/>
              <a:ext cx="1280704" cy="523220"/>
            </a:xfrm>
            <a:prstGeom prst="rect">
              <a:avLst/>
            </a:prstGeom>
            <a:noFill/>
            <a:ln>
              <a:noFill/>
            </a:ln>
          </p:spPr>
          <p:txBody>
            <a:bodyPr wrap="square" rtlCol="0">
              <a:spAutoFit/>
            </a:bodyPr>
            <a:lstStyle/>
            <a:p>
              <a:r>
                <a:rPr kumimoji="1" lang="ja-JP" altLang="en-US" sz="1400" b="1" dirty="0"/>
                <a:t>定期的適合</a:t>
              </a:r>
              <a:endParaRPr kumimoji="1" lang="en-US" altLang="ja-JP" sz="1400" b="1" dirty="0"/>
            </a:p>
            <a:p>
              <a:r>
                <a:rPr kumimoji="1" lang="ja-JP" altLang="en-US" sz="1400" b="1" dirty="0"/>
                <a:t>性</a:t>
              </a:r>
              <a:r>
                <a:rPr lang="ja-JP" altLang="en-US" sz="1400" b="1" dirty="0"/>
                <a:t>調査申請</a:t>
              </a:r>
              <a:endParaRPr kumimoji="1" lang="ja-JP" altLang="en-US" sz="1400" b="1" dirty="0"/>
            </a:p>
          </p:txBody>
        </p:sp>
        <p:sp>
          <p:nvSpPr>
            <p:cNvPr id="102" name="正方形/長方形 101">
              <a:extLst>
                <a:ext uri="{FF2B5EF4-FFF2-40B4-BE49-F238E27FC236}">
                  <a16:creationId xmlns:a16="http://schemas.microsoft.com/office/drawing/2014/main" id="{9BB816CA-9C9C-4181-A788-9348BA9A2BF4}"/>
                </a:ext>
              </a:extLst>
            </p:cNvPr>
            <p:cNvSpPr/>
            <p:nvPr/>
          </p:nvSpPr>
          <p:spPr>
            <a:xfrm>
              <a:off x="5071771" y="3047067"/>
              <a:ext cx="612000" cy="612000"/>
            </a:xfrm>
            <a:prstGeom prst="rect">
              <a:avLst/>
            </a:prstGeom>
            <a:solidFill>
              <a:schemeClr val="accent2">
                <a:lumMod val="20000"/>
                <a:lumOff val="80000"/>
              </a:schemeClr>
            </a:solidFill>
            <a:ln w="38100">
              <a:solidFill>
                <a:srgbClr val="00B05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solidFill>
                    <a:srgbClr val="00B050"/>
                  </a:solidFill>
                </a:rPr>
                <a:t>定</a:t>
              </a:r>
            </a:p>
          </p:txBody>
        </p:sp>
      </p:grpSp>
      <p:grpSp>
        <p:nvGrpSpPr>
          <p:cNvPr id="103" name="グループ化 102">
            <a:extLst>
              <a:ext uri="{FF2B5EF4-FFF2-40B4-BE49-F238E27FC236}">
                <a16:creationId xmlns:a16="http://schemas.microsoft.com/office/drawing/2014/main" id="{33C5809D-0411-4A99-9E90-ED4FD89DF356}"/>
              </a:ext>
            </a:extLst>
          </p:cNvPr>
          <p:cNvGrpSpPr/>
          <p:nvPr/>
        </p:nvGrpSpPr>
        <p:grpSpPr>
          <a:xfrm>
            <a:off x="6318659" y="1292811"/>
            <a:ext cx="1280704" cy="1118739"/>
            <a:chOff x="4823372" y="2540328"/>
            <a:chExt cx="1280704" cy="1118739"/>
          </a:xfrm>
        </p:grpSpPr>
        <p:sp>
          <p:nvSpPr>
            <p:cNvPr id="104" name="テキスト ボックス 103">
              <a:extLst>
                <a:ext uri="{FF2B5EF4-FFF2-40B4-BE49-F238E27FC236}">
                  <a16:creationId xmlns:a16="http://schemas.microsoft.com/office/drawing/2014/main" id="{79B4C944-B443-4D4B-86C1-656F8A94687C}"/>
                </a:ext>
              </a:extLst>
            </p:cNvPr>
            <p:cNvSpPr txBox="1"/>
            <p:nvPr/>
          </p:nvSpPr>
          <p:spPr>
            <a:xfrm>
              <a:off x="4823372" y="2540328"/>
              <a:ext cx="1280704" cy="523220"/>
            </a:xfrm>
            <a:prstGeom prst="rect">
              <a:avLst/>
            </a:prstGeom>
            <a:noFill/>
            <a:ln>
              <a:noFill/>
            </a:ln>
          </p:spPr>
          <p:txBody>
            <a:bodyPr wrap="square" rtlCol="0">
              <a:spAutoFit/>
            </a:bodyPr>
            <a:lstStyle/>
            <a:p>
              <a:r>
                <a:rPr kumimoji="1" lang="ja-JP" altLang="en-US" sz="1400" b="1" dirty="0"/>
                <a:t>定期的適合</a:t>
              </a:r>
              <a:endParaRPr kumimoji="1" lang="en-US" altLang="ja-JP" sz="1400" b="1" dirty="0"/>
            </a:p>
            <a:p>
              <a:r>
                <a:rPr kumimoji="1" lang="ja-JP" altLang="en-US" sz="1400" b="1" dirty="0"/>
                <a:t>性</a:t>
              </a:r>
              <a:r>
                <a:rPr lang="ja-JP" altLang="en-US" sz="1400" b="1" dirty="0"/>
                <a:t>調査申請</a:t>
              </a:r>
              <a:endParaRPr kumimoji="1" lang="ja-JP" altLang="en-US" sz="1400" b="1" dirty="0"/>
            </a:p>
          </p:txBody>
        </p:sp>
        <p:sp>
          <p:nvSpPr>
            <p:cNvPr id="105" name="正方形/長方形 104">
              <a:extLst>
                <a:ext uri="{FF2B5EF4-FFF2-40B4-BE49-F238E27FC236}">
                  <a16:creationId xmlns:a16="http://schemas.microsoft.com/office/drawing/2014/main" id="{40E14506-FC56-4BAA-84BD-DF24EE289A40}"/>
                </a:ext>
              </a:extLst>
            </p:cNvPr>
            <p:cNvSpPr/>
            <p:nvPr/>
          </p:nvSpPr>
          <p:spPr>
            <a:xfrm>
              <a:off x="5071771" y="3047067"/>
              <a:ext cx="612000" cy="612000"/>
            </a:xfrm>
            <a:prstGeom prst="rect">
              <a:avLst/>
            </a:prstGeom>
            <a:solidFill>
              <a:schemeClr val="accent2">
                <a:lumMod val="20000"/>
                <a:lumOff val="80000"/>
              </a:schemeClr>
            </a:solidFill>
            <a:ln w="38100">
              <a:solidFill>
                <a:srgbClr val="00B05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solidFill>
                    <a:srgbClr val="00B050"/>
                  </a:solidFill>
                </a:rPr>
                <a:t>定</a:t>
              </a:r>
            </a:p>
          </p:txBody>
        </p:sp>
      </p:grpSp>
      <p:sp>
        <p:nvSpPr>
          <p:cNvPr id="53" name="タイトル 1">
            <a:extLst>
              <a:ext uri="{FF2B5EF4-FFF2-40B4-BE49-F238E27FC236}">
                <a16:creationId xmlns:a16="http://schemas.microsoft.com/office/drawing/2014/main" id="{9D33FF6D-6412-48B8-A414-DCEB3018FED3}"/>
              </a:ext>
            </a:extLst>
          </p:cNvPr>
          <p:cNvSpPr txBox="1">
            <a:spLocks/>
          </p:cNvSpPr>
          <p:nvPr/>
        </p:nvSpPr>
        <p:spPr>
          <a:xfrm>
            <a:off x="318782" y="94073"/>
            <a:ext cx="8033970" cy="54228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lvl="1">
              <a:spcBef>
                <a:spcPct val="0"/>
              </a:spcBef>
            </a:pPr>
            <a:r>
              <a:rPr lang="en-US" altLang="ja-JP" sz="2400" dirty="0">
                <a:latin typeface="+mn-ea"/>
              </a:rPr>
              <a:t>GMP</a:t>
            </a:r>
            <a:r>
              <a:rPr lang="ja-JP" altLang="en-US" sz="2400" dirty="0">
                <a:latin typeface="+mn-ea"/>
              </a:rPr>
              <a:t>適合性調査等の運用</a:t>
            </a:r>
            <a:endParaRPr lang="ja-JP" altLang="ja-JP" sz="2400" dirty="0">
              <a:latin typeface="+mn-ea"/>
            </a:endParaRPr>
          </a:p>
        </p:txBody>
      </p:sp>
      <p:grpSp>
        <p:nvGrpSpPr>
          <p:cNvPr id="54" name="グループ化 53">
            <a:extLst>
              <a:ext uri="{FF2B5EF4-FFF2-40B4-BE49-F238E27FC236}">
                <a16:creationId xmlns:a16="http://schemas.microsoft.com/office/drawing/2014/main" id="{C0A13B1A-D49E-44B6-903C-34E6730CF142}"/>
              </a:ext>
            </a:extLst>
          </p:cNvPr>
          <p:cNvGrpSpPr/>
          <p:nvPr/>
        </p:nvGrpSpPr>
        <p:grpSpPr>
          <a:xfrm>
            <a:off x="318782" y="675523"/>
            <a:ext cx="8659853" cy="482073"/>
            <a:chOff x="318782" y="893637"/>
            <a:chExt cx="8659853" cy="482073"/>
          </a:xfrm>
        </p:grpSpPr>
        <p:sp>
          <p:nvSpPr>
            <p:cNvPr id="55" name="テキスト ボックス 54">
              <a:extLst>
                <a:ext uri="{FF2B5EF4-FFF2-40B4-BE49-F238E27FC236}">
                  <a16:creationId xmlns:a16="http://schemas.microsoft.com/office/drawing/2014/main" id="{BDA8989C-676C-48DA-A103-7CE1B1F0E117}"/>
                </a:ext>
              </a:extLst>
            </p:cNvPr>
            <p:cNvSpPr txBox="1"/>
            <p:nvPr/>
          </p:nvSpPr>
          <p:spPr>
            <a:xfrm>
              <a:off x="318782" y="914045"/>
              <a:ext cx="8659853" cy="461665"/>
            </a:xfrm>
            <a:prstGeom prst="rect">
              <a:avLst/>
            </a:prstGeom>
            <a:noFill/>
          </p:spPr>
          <p:txBody>
            <a:bodyPr wrap="square" rtlCol="0">
              <a:spAutoFit/>
            </a:bodyPr>
            <a:lstStyle/>
            <a:p>
              <a:r>
                <a:rPr lang="ja-JP" altLang="en-US" sz="2400" b="1" dirty="0">
                  <a:latin typeface="+mn-ea"/>
                </a:rPr>
                <a:t>定期的適合性調査申請（従来の申請）を利用する場合</a:t>
              </a:r>
              <a:endParaRPr kumimoji="1" lang="en-US" altLang="ja-JP" sz="2400" b="1" dirty="0">
                <a:latin typeface="+mn-ea"/>
              </a:endParaRPr>
            </a:p>
          </p:txBody>
        </p:sp>
        <p:sp>
          <p:nvSpPr>
            <p:cNvPr id="58" name="正方形/長方形 57">
              <a:extLst>
                <a:ext uri="{FF2B5EF4-FFF2-40B4-BE49-F238E27FC236}">
                  <a16:creationId xmlns:a16="http://schemas.microsoft.com/office/drawing/2014/main" id="{BE7079A0-28EB-4CCA-A79F-86471D0593FD}"/>
                </a:ext>
              </a:extLst>
            </p:cNvPr>
            <p:cNvSpPr/>
            <p:nvPr/>
          </p:nvSpPr>
          <p:spPr>
            <a:xfrm>
              <a:off x="378384" y="893637"/>
              <a:ext cx="7037484" cy="480420"/>
            </a:xfrm>
            <a:prstGeom prst="rect">
              <a:avLst/>
            </a:prstGeom>
            <a:no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90427547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20223</TotalTime>
  <Words>2691</Words>
  <Application>Microsoft Office PowerPoint</Application>
  <PresentationFormat>画面に合わせる (4:3)</PresentationFormat>
  <Paragraphs>382</Paragraphs>
  <Slides>17</Slides>
  <Notes>17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ＭＳ Ｐゴシック</vt:lpstr>
      <vt:lpstr>ＭＳ ゴシック</vt:lpstr>
      <vt:lpstr>ＭＳゴシック</vt:lpstr>
      <vt:lpstr>宋体</vt:lpstr>
      <vt:lpstr>Arial</vt:lpstr>
      <vt:lpstr>Calibri</vt:lpstr>
      <vt:lpstr>Calibri Light</vt:lpstr>
      <vt:lpstr>Office テーマ</vt:lpstr>
      <vt:lpstr>GMP適合性調査等の見直し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検討グループメンバー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GMP適合性調査等の見直し</dc:title>
  <dc:creator>横山 和史</dc:creator>
  <cp:lastModifiedBy>横山 和史</cp:lastModifiedBy>
  <cp:revision>1187</cp:revision>
  <cp:lastPrinted>2020-08-03T07:08:48Z</cp:lastPrinted>
  <dcterms:created xsi:type="dcterms:W3CDTF">2014-08-29T07:59:44Z</dcterms:created>
  <dcterms:modified xsi:type="dcterms:W3CDTF">2021-09-07T07:27:34Z</dcterms:modified>
</cp:coreProperties>
</file>