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notesMasterIdLst>
    <p:notesMasterId r:id="rId59"/>
  </p:notesMasterIdLst>
  <p:handoutMasterIdLst>
    <p:handoutMasterId r:id="rId60"/>
  </p:handoutMasterIdLst>
  <p:sldIdLst>
    <p:sldId id="337" r:id="rId2"/>
    <p:sldId id="1022" r:id="rId3"/>
    <p:sldId id="970" r:id="rId4"/>
    <p:sldId id="417" r:id="rId5"/>
    <p:sldId id="968" r:id="rId6"/>
    <p:sldId id="1019" r:id="rId7"/>
    <p:sldId id="969" r:id="rId8"/>
    <p:sldId id="971" r:id="rId9"/>
    <p:sldId id="972" r:id="rId10"/>
    <p:sldId id="973" r:id="rId11"/>
    <p:sldId id="974" r:id="rId12"/>
    <p:sldId id="975" r:id="rId13"/>
    <p:sldId id="963" r:id="rId14"/>
    <p:sldId id="983" r:id="rId15"/>
    <p:sldId id="984" r:id="rId16"/>
    <p:sldId id="985" r:id="rId17"/>
    <p:sldId id="986" r:id="rId18"/>
    <p:sldId id="987" r:id="rId19"/>
    <p:sldId id="988" r:id="rId20"/>
    <p:sldId id="989" r:id="rId21"/>
    <p:sldId id="990" r:id="rId22"/>
    <p:sldId id="976" r:id="rId23"/>
    <p:sldId id="1021" r:id="rId24"/>
    <p:sldId id="991" r:id="rId25"/>
    <p:sldId id="992" r:id="rId26"/>
    <p:sldId id="993" r:id="rId27"/>
    <p:sldId id="1018" r:id="rId28"/>
    <p:sldId id="994" r:id="rId29"/>
    <p:sldId id="965" r:id="rId30"/>
    <p:sldId id="995" r:id="rId31"/>
    <p:sldId id="997" r:id="rId32"/>
    <p:sldId id="998" r:id="rId33"/>
    <p:sldId id="999" r:id="rId34"/>
    <p:sldId id="1000" r:id="rId35"/>
    <p:sldId id="1001" r:id="rId36"/>
    <p:sldId id="1002" r:id="rId37"/>
    <p:sldId id="1003" r:id="rId38"/>
    <p:sldId id="1004" r:id="rId39"/>
    <p:sldId id="966" r:id="rId40"/>
    <p:sldId id="1007" r:id="rId41"/>
    <p:sldId id="1008" r:id="rId42"/>
    <p:sldId id="1009" r:id="rId43"/>
    <p:sldId id="1010" r:id="rId44"/>
    <p:sldId id="1011" r:id="rId45"/>
    <p:sldId id="1012" r:id="rId46"/>
    <p:sldId id="1013" r:id="rId47"/>
    <p:sldId id="1014" r:id="rId48"/>
    <p:sldId id="1015" r:id="rId49"/>
    <p:sldId id="967" r:id="rId50"/>
    <p:sldId id="977" r:id="rId51"/>
    <p:sldId id="978" r:id="rId52"/>
    <p:sldId id="982" r:id="rId53"/>
    <p:sldId id="979" r:id="rId54"/>
    <p:sldId id="980" r:id="rId55"/>
    <p:sldId id="981" r:id="rId56"/>
    <p:sldId id="1020" r:id="rId57"/>
    <p:sldId id="1017" r:id="rId58"/>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M9LiGizE9UnRZNh+SJBR7Q==" hashData="pHexdDEAKY/c1x6D8FwloUAhON+6P9TKXOfxPHv6kDGzz5VSm6z5gybLXJS4/hb6WMycXDVQYgXS6rNcNXdICg=="/>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84" userDrawn="1">
          <p15:clr>
            <a:srgbClr val="A4A3A4"/>
          </p15:clr>
        </p15:guide>
        <p15:guide id="2" pos="2099" userDrawn="1">
          <p15:clr>
            <a:srgbClr val="A4A3A4"/>
          </p15:clr>
        </p15:guide>
        <p15:guide id="3" orient="horz" pos="3107" userDrawn="1">
          <p15:clr>
            <a:srgbClr val="A4A3A4"/>
          </p15:clr>
        </p15:guide>
        <p15:guide id="4" pos="212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00FF"/>
    <a:srgbClr val="FFFFFF"/>
    <a:srgbClr val="000000"/>
    <a:srgbClr val="CCFF99"/>
    <a:srgbClr val="9900FF"/>
    <a:srgbClr val="EEA0CD"/>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76" autoAdjust="0"/>
    <p:restoredTop sz="94353" autoAdjust="0"/>
  </p:normalViewPr>
  <p:slideViewPr>
    <p:cSldViewPr snapToGrid="0">
      <p:cViewPr varScale="1">
        <p:scale>
          <a:sx n="73" d="100"/>
          <a:sy n="73" d="100"/>
        </p:scale>
        <p:origin x="63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5" d="100"/>
        <a:sy n="125" d="100"/>
      </p:scale>
      <p:origin x="0" y="-37690"/>
    </p:cViewPr>
  </p:sorterViewPr>
  <p:notesViewPr>
    <p:cSldViewPr snapToGrid="0">
      <p:cViewPr>
        <p:scale>
          <a:sx n="140" d="100"/>
          <a:sy n="140" d="100"/>
        </p:scale>
        <p:origin x="1555" y="-2491"/>
      </p:cViewPr>
      <p:guideLst>
        <p:guide orient="horz" pos="3084"/>
        <p:guide pos="2099"/>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C2CDD2-F400-4078-A795-C3E1DD8E9436}" type="doc">
      <dgm:prSet loTypeId="urn:microsoft.com/office/officeart/2005/8/layout/process1" loCatId="process" qsTypeId="urn:microsoft.com/office/officeart/2005/8/quickstyle/simple4" qsCatId="simple" csTypeId="urn:microsoft.com/office/officeart/2005/8/colors/accent1_2" csCatId="accent1" phldr="1"/>
      <dgm:spPr/>
    </dgm:pt>
    <dgm:pt modelId="{340970D4-AADA-4D9A-AC01-D1CB2D66C999}">
      <dgm:prSet phldrT="[テキスト]"/>
      <dgm:spPr/>
      <dgm:t>
        <a:bodyPr/>
        <a:lstStyle/>
        <a:p>
          <a:r>
            <a:rPr kumimoji="1" lang="ja-JP" altLang="en-US" dirty="0"/>
            <a:t>社内規程</a:t>
          </a:r>
        </a:p>
      </dgm:t>
    </dgm:pt>
    <dgm:pt modelId="{DE284FDB-A973-4787-9C0D-9CBA552282A2}" type="parTrans" cxnId="{AC111049-6F5B-47E3-8DF5-3A02C873A554}">
      <dgm:prSet/>
      <dgm:spPr/>
      <dgm:t>
        <a:bodyPr/>
        <a:lstStyle/>
        <a:p>
          <a:endParaRPr kumimoji="1" lang="ja-JP" altLang="en-US"/>
        </a:p>
      </dgm:t>
    </dgm:pt>
    <dgm:pt modelId="{9AC8D92D-2B9A-41D6-AD6C-22CD011EBFBA}" type="sibTrans" cxnId="{AC111049-6F5B-47E3-8DF5-3A02C873A554}">
      <dgm:prSet/>
      <dgm:spPr/>
      <dgm:t>
        <a:bodyPr/>
        <a:lstStyle/>
        <a:p>
          <a:endParaRPr kumimoji="1" lang="ja-JP" altLang="en-US"/>
        </a:p>
      </dgm:t>
    </dgm:pt>
    <dgm:pt modelId="{7D4A49F9-A1CB-4D76-B4BB-ABE0ED610587}">
      <dgm:prSet phldrT="[テキスト]"/>
      <dgm:spPr/>
      <dgm:t>
        <a:bodyPr/>
        <a:lstStyle/>
        <a:p>
          <a:r>
            <a:rPr kumimoji="1" lang="ja-JP" altLang="en-US" dirty="0"/>
            <a:t>教育訓練</a:t>
          </a:r>
        </a:p>
      </dgm:t>
    </dgm:pt>
    <dgm:pt modelId="{84B3BA6B-0EC1-42C6-847A-205E67F8A2AA}" type="parTrans" cxnId="{4F7D9006-E67F-4498-8A17-D307BCE2956F}">
      <dgm:prSet/>
      <dgm:spPr/>
      <dgm:t>
        <a:bodyPr/>
        <a:lstStyle/>
        <a:p>
          <a:endParaRPr kumimoji="1" lang="ja-JP" altLang="en-US"/>
        </a:p>
      </dgm:t>
    </dgm:pt>
    <dgm:pt modelId="{AF83F0CD-9CA1-4D19-BAF7-E3B1BF0CECAA}" type="sibTrans" cxnId="{4F7D9006-E67F-4498-8A17-D307BCE2956F}">
      <dgm:prSet/>
      <dgm:spPr/>
      <dgm:t>
        <a:bodyPr/>
        <a:lstStyle/>
        <a:p>
          <a:endParaRPr kumimoji="1" lang="ja-JP" altLang="en-US"/>
        </a:p>
      </dgm:t>
    </dgm:pt>
    <dgm:pt modelId="{7A8429D3-FD94-477E-B258-3D585F0D3CD9}">
      <dgm:prSet phldrT="[テキスト]"/>
      <dgm:spPr/>
      <dgm:t>
        <a:bodyPr/>
        <a:lstStyle/>
        <a:p>
          <a:r>
            <a:rPr kumimoji="1" lang="ja-JP" altLang="en-US" dirty="0"/>
            <a:t>業務記録</a:t>
          </a:r>
        </a:p>
      </dgm:t>
    </dgm:pt>
    <dgm:pt modelId="{2AFBDCA8-0BFA-497A-B4FD-EF34D627DC48}" type="parTrans" cxnId="{2F4E1CD9-F216-4BED-909A-4738AFA9CF17}">
      <dgm:prSet/>
      <dgm:spPr/>
      <dgm:t>
        <a:bodyPr/>
        <a:lstStyle/>
        <a:p>
          <a:endParaRPr kumimoji="1" lang="ja-JP" altLang="en-US"/>
        </a:p>
      </dgm:t>
    </dgm:pt>
    <dgm:pt modelId="{C8596A4D-A8CF-4F38-BF1D-94A9630A5A28}" type="sibTrans" cxnId="{2F4E1CD9-F216-4BED-909A-4738AFA9CF17}">
      <dgm:prSet/>
      <dgm:spPr/>
      <dgm:t>
        <a:bodyPr/>
        <a:lstStyle/>
        <a:p>
          <a:endParaRPr kumimoji="1" lang="ja-JP" altLang="en-US"/>
        </a:p>
      </dgm:t>
    </dgm:pt>
    <dgm:pt modelId="{A408EF1D-48BD-409F-9F04-7EED641B4767}">
      <dgm:prSet phldrT="[テキスト]"/>
      <dgm:spPr/>
      <dgm:t>
        <a:bodyPr/>
        <a:lstStyle/>
        <a:p>
          <a:r>
            <a:rPr kumimoji="1" lang="ja-JP" altLang="en-US" dirty="0"/>
            <a:t>モニタリング</a:t>
          </a:r>
        </a:p>
      </dgm:t>
    </dgm:pt>
    <dgm:pt modelId="{04B682E7-44DD-4085-80AE-2E0C545DB1CD}" type="parTrans" cxnId="{1F3107D1-7768-492E-896E-16A1AEEFBACE}">
      <dgm:prSet/>
      <dgm:spPr/>
      <dgm:t>
        <a:bodyPr/>
        <a:lstStyle/>
        <a:p>
          <a:endParaRPr kumimoji="1" lang="ja-JP" altLang="en-US"/>
        </a:p>
      </dgm:t>
    </dgm:pt>
    <dgm:pt modelId="{08969EAC-B124-41EB-A96F-F5AC956F9049}" type="sibTrans" cxnId="{1F3107D1-7768-492E-896E-16A1AEEFBACE}">
      <dgm:prSet/>
      <dgm:spPr/>
      <dgm:t>
        <a:bodyPr/>
        <a:lstStyle/>
        <a:p>
          <a:endParaRPr kumimoji="1" lang="ja-JP" altLang="en-US"/>
        </a:p>
      </dgm:t>
    </dgm:pt>
    <dgm:pt modelId="{28E2235D-7BF3-4066-87D7-2F939918EF83}" type="pres">
      <dgm:prSet presAssocID="{88C2CDD2-F400-4078-A795-C3E1DD8E9436}" presName="Name0" presStyleCnt="0">
        <dgm:presLayoutVars>
          <dgm:dir/>
          <dgm:resizeHandles val="exact"/>
        </dgm:presLayoutVars>
      </dgm:prSet>
      <dgm:spPr/>
    </dgm:pt>
    <dgm:pt modelId="{16B7F612-6AF7-47C9-85BF-CD5B3AFE11EA}" type="pres">
      <dgm:prSet presAssocID="{340970D4-AADA-4D9A-AC01-D1CB2D66C999}" presName="node" presStyleLbl="node1" presStyleIdx="0" presStyleCnt="4">
        <dgm:presLayoutVars>
          <dgm:bulletEnabled val="1"/>
        </dgm:presLayoutVars>
      </dgm:prSet>
      <dgm:spPr/>
    </dgm:pt>
    <dgm:pt modelId="{D10D05BE-F492-4759-9F2E-38C265A2DE98}" type="pres">
      <dgm:prSet presAssocID="{9AC8D92D-2B9A-41D6-AD6C-22CD011EBFBA}" presName="sibTrans" presStyleLbl="sibTrans2D1" presStyleIdx="0" presStyleCnt="3"/>
      <dgm:spPr/>
    </dgm:pt>
    <dgm:pt modelId="{61998549-5444-4F62-AE60-C5BEAB513BE7}" type="pres">
      <dgm:prSet presAssocID="{9AC8D92D-2B9A-41D6-AD6C-22CD011EBFBA}" presName="connectorText" presStyleLbl="sibTrans2D1" presStyleIdx="0" presStyleCnt="3"/>
      <dgm:spPr/>
    </dgm:pt>
    <dgm:pt modelId="{82DA7830-A355-4F2C-958E-8D7F6ACA7659}" type="pres">
      <dgm:prSet presAssocID="{7D4A49F9-A1CB-4D76-B4BB-ABE0ED610587}" presName="node" presStyleLbl="node1" presStyleIdx="1" presStyleCnt="4">
        <dgm:presLayoutVars>
          <dgm:bulletEnabled val="1"/>
        </dgm:presLayoutVars>
      </dgm:prSet>
      <dgm:spPr/>
    </dgm:pt>
    <dgm:pt modelId="{068F83B9-5C59-46C1-B8C3-074BB77716EE}" type="pres">
      <dgm:prSet presAssocID="{AF83F0CD-9CA1-4D19-BAF7-E3B1BF0CECAA}" presName="sibTrans" presStyleLbl="sibTrans2D1" presStyleIdx="1" presStyleCnt="3"/>
      <dgm:spPr/>
    </dgm:pt>
    <dgm:pt modelId="{F72200B4-9EF8-487C-8D8B-3DFE9B93F3C7}" type="pres">
      <dgm:prSet presAssocID="{AF83F0CD-9CA1-4D19-BAF7-E3B1BF0CECAA}" presName="connectorText" presStyleLbl="sibTrans2D1" presStyleIdx="1" presStyleCnt="3"/>
      <dgm:spPr/>
    </dgm:pt>
    <dgm:pt modelId="{20F0EE12-3C8F-45E7-B6BF-7AA08EE49183}" type="pres">
      <dgm:prSet presAssocID="{7A8429D3-FD94-477E-B258-3D585F0D3CD9}" presName="node" presStyleLbl="node1" presStyleIdx="2" presStyleCnt="4">
        <dgm:presLayoutVars>
          <dgm:bulletEnabled val="1"/>
        </dgm:presLayoutVars>
      </dgm:prSet>
      <dgm:spPr/>
    </dgm:pt>
    <dgm:pt modelId="{049718EF-28BB-453D-9FF5-1771A43207EF}" type="pres">
      <dgm:prSet presAssocID="{C8596A4D-A8CF-4F38-BF1D-94A9630A5A28}" presName="sibTrans" presStyleLbl="sibTrans2D1" presStyleIdx="2" presStyleCnt="3"/>
      <dgm:spPr/>
    </dgm:pt>
    <dgm:pt modelId="{B3A9B892-6986-41A9-A7DC-3F51E3DE4033}" type="pres">
      <dgm:prSet presAssocID="{C8596A4D-A8CF-4F38-BF1D-94A9630A5A28}" presName="connectorText" presStyleLbl="sibTrans2D1" presStyleIdx="2" presStyleCnt="3"/>
      <dgm:spPr/>
    </dgm:pt>
    <dgm:pt modelId="{6F8097BC-E5AB-4F6E-AC74-5E9E7E087338}" type="pres">
      <dgm:prSet presAssocID="{A408EF1D-48BD-409F-9F04-7EED641B4767}" presName="node" presStyleLbl="node1" presStyleIdx="3" presStyleCnt="4" custScaleX="117757">
        <dgm:presLayoutVars>
          <dgm:bulletEnabled val="1"/>
        </dgm:presLayoutVars>
      </dgm:prSet>
      <dgm:spPr/>
    </dgm:pt>
  </dgm:ptLst>
  <dgm:cxnLst>
    <dgm:cxn modelId="{4F7D9006-E67F-4498-8A17-D307BCE2956F}" srcId="{88C2CDD2-F400-4078-A795-C3E1DD8E9436}" destId="{7D4A49F9-A1CB-4D76-B4BB-ABE0ED610587}" srcOrd="1" destOrd="0" parTransId="{84B3BA6B-0EC1-42C6-847A-205E67F8A2AA}" sibTransId="{AF83F0CD-9CA1-4D19-BAF7-E3B1BF0CECAA}"/>
    <dgm:cxn modelId="{3476405B-3257-4BA1-BE37-EDD4AEE1812E}" type="presOf" srcId="{AF83F0CD-9CA1-4D19-BAF7-E3B1BF0CECAA}" destId="{F72200B4-9EF8-487C-8D8B-3DFE9B93F3C7}" srcOrd="1" destOrd="0" presId="urn:microsoft.com/office/officeart/2005/8/layout/process1"/>
    <dgm:cxn modelId="{AC111049-6F5B-47E3-8DF5-3A02C873A554}" srcId="{88C2CDD2-F400-4078-A795-C3E1DD8E9436}" destId="{340970D4-AADA-4D9A-AC01-D1CB2D66C999}" srcOrd="0" destOrd="0" parTransId="{DE284FDB-A973-4787-9C0D-9CBA552282A2}" sibTransId="{9AC8D92D-2B9A-41D6-AD6C-22CD011EBFBA}"/>
    <dgm:cxn modelId="{9A984F69-A1E9-4085-B757-763B94A0B5F6}" type="presOf" srcId="{7D4A49F9-A1CB-4D76-B4BB-ABE0ED610587}" destId="{82DA7830-A355-4F2C-958E-8D7F6ACA7659}" srcOrd="0" destOrd="0" presId="urn:microsoft.com/office/officeart/2005/8/layout/process1"/>
    <dgm:cxn modelId="{5246D849-F4E2-44DA-8B77-A5D1541ACD77}" type="presOf" srcId="{AF83F0CD-9CA1-4D19-BAF7-E3B1BF0CECAA}" destId="{068F83B9-5C59-46C1-B8C3-074BB77716EE}" srcOrd="0" destOrd="0" presId="urn:microsoft.com/office/officeart/2005/8/layout/process1"/>
    <dgm:cxn modelId="{626DC64B-2C66-42C4-B66E-694108AB9223}" type="presOf" srcId="{340970D4-AADA-4D9A-AC01-D1CB2D66C999}" destId="{16B7F612-6AF7-47C9-85BF-CD5B3AFE11EA}" srcOrd="0" destOrd="0" presId="urn:microsoft.com/office/officeart/2005/8/layout/process1"/>
    <dgm:cxn modelId="{D39F4E55-77ED-4C2C-883E-B27B36F85EA6}" type="presOf" srcId="{C8596A4D-A8CF-4F38-BF1D-94A9630A5A28}" destId="{049718EF-28BB-453D-9FF5-1771A43207EF}" srcOrd="0" destOrd="0" presId="urn:microsoft.com/office/officeart/2005/8/layout/process1"/>
    <dgm:cxn modelId="{1F392677-009F-48C5-9816-8B0A3BAFB3E2}" type="presOf" srcId="{C8596A4D-A8CF-4F38-BF1D-94A9630A5A28}" destId="{B3A9B892-6986-41A9-A7DC-3F51E3DE4033}" srcOrd="1" destOrd="0" presId="urn:microsoft.com/office/officeart/2005/8/layout/process1"/>
    <dgm:cxn modelId="{51BA9A9F-CD4E-4B43-A292-A31E58D99B79}" type="presOf" srcId="{7A8429D3-FD94-477E-B258-3D585F0D3CD9}" destId="{20F0EE12-3C8F-45E7-B6BF-7AA08EE49183}" srcOrd="0" destOrd="0" presId="urn:microsoft.com/office/officeart/2005/8/layout/process1"/>
    <dgm:cxn modelId="{FBE28DA0-8904-4A7C-8BBC-69B8FCE499B1}" type="presOf" srcId="{9AC8D92D-2B9A-41D6-AD6C-22CD011EBFBA}" destId="{D10D05BE-F492-4759-9F2E-38C265A2DE98}" srcOrd="0" destOrd="0" presId="urn:microsoft.com/office/officeart/2005/8/layout/process1"/>
    <dgm:cxn modelId="{553C6BAE-F9EF-47DD-8655-7F7389D45CC0}" type="presOf" srcId="{88C2CDD2-F400-4078-A795-C3E1DD8E9436}" destId="{28E2235D-7BF3-4066-87D7-2F939918EF83}" srcOrd="0" destOrd="0" presId="urn:microsoft.com/office/officeart/2005/8/layout/process1"/>
    <dgm:cxn modelId="{F04AB8BA-07FC-465B-9C36-26CFF41AB4C1}" type="presOf" srcId="{9AC8D92D-2B9A-41D6-AD6C-22CD011EBFBA}" destId="{61998549-5444-4F62-AE60-C5BEAB513BE7}" srcOrd="1" destOrd="0" presId="urn:microsoft.com/office/officeart/2005/8/layout/process1"/>
    <dgm:cxn modelId="{1F3107D1-7768-492E-896E-16A1AEEFBACE}" srcId="{88C2CDD2-F400-4078-A795-C3E1DD8E9436}" destId="{A408EF1D-48BD-409F-9F04-7EED641B4767}" srcOrd="3" destOrd="0" parTransId="{04B682E7-44DD-4085-80AE-2E0C545DB1CD}" sibTransId="{08969EAC-B124-41EB-A96F-F5AC956F9049}"/>
    <dgm:cxn modelId="{ABC78BD5-461A-40D8-AED3-C56B53ED8C3C}" type="presOf" srcId="{A408EF1D-48BD-409F-9F04-7EED641B4767}" destId="{6F8097BC-E5AB-4F6E-AC74-5E9E7E087338}" srcOrd="0" destOrd="0" presId="urn:microsoft.com/office/officeart/2005/8/layout/process1"/>
    <dgm:cxn modelId="{2F4E1CD9-F216-4BED-909A-4738AFA9CF17}" srcId="{88C2CDD2-F400-4078-A795-C3E1DD8E9436}" destId="{7A8429D3-FD94-477E-B258-3D585F0D3CD9}" srcOrd="2" destOrd="0" parTransId="{2AFBDCA8-0BFA-497A-B4FD-EF34D627DC48}" sibTransId="{C8596A4D-A8CF-4F38-BF1D-94A9630A5A28}"/>
    <dgm:cxn modelId="{2C4D6FCC-5642-4063-8A8A-D808355BF2E7}" type="presParOf" srcId="{28E2235D-7BF3-4066-87D7-2F939918EF83}" destId="{16B7F612-6AF7-47C9-85BF-CD5B3AFE11EA}" srcOrd="0" destOrd="0" presId="urn:microsoft.com/office/officeart/2005/8/layout/process1"/>
    <dgm:cxn modelId="{7999F8F7-39C1-42FD-B5B1-78A66A3DEC7D}" type="presParOf" srcId="{28E2235D-7BF3-4066-87D7-2F939918EF83}" destId="{D10D05BE-F492-4759-9F2E-38C265A2DE98}" srcOrd="1" destOrd="0" presId="urn:microsoft.com/office/officeart/2005/8/layout/process1"/>
    <dgm:cxn modelId="{6366B6AB-7D6B-41C9-9E52-39E793537BE7}" type="presParOf" srcId="{D10D05BE-F492-4759-9F2E-38C265A2DE98}" destId="{61998549-5444-4F62-AE60-C5BEAB513BE7}" srcOrd="0" destOrd="0" presId="urn:microsoft.com/office/officeart/2005/8/layout/process1"/>
    <dgm:cxn modelId="{406B43C8-28BB-47D4-8772-4D3B64140B2B}" type="presParOf" srcId="{28E2235D-7BF3-4066-87D7-2F939918EF83}" destId="{82DA7830-A355-4F2C-958E-8D7F6ACA7659}" srcOrd="2" destOrd="0" presId="urn:microsoft.com/office/officeart/2005/8/layout/process1"/>
    <dgm:cxn modelId="{059ACA4A-51BC-439D-B353-A2E28338E08F}" type="presParOf" srcId="{28E2235D-7BF3-4066-87D7-2F939918EF83}" destId="{068F83B9-5C59-46C1-B8C3-074BB77716EE}" srcOrd="3" destOrd="0" presId="urn:microsoft.com/office/officeart/2005/8/layout/process1"/>
    <dgm:cxn modelId="{E12168A1-F2DA-41EE-9B55-81183BB85A58}" type="presParOf" srcId="{068F83B9-5C59-46C1-B8C3-074BB77716EE}" destId="{F72200B4-9EF8-487C-8D8B-3DFE9B93F3C7}" srcOrd="0" destOrd="0" presId="urn:microsoft.com/office/officeart/2005/8/layout/process1"/>
    <dgm:cxn modelId="{D5402A52-430C-4969-B2B4-8375EF0F14B3}" type="presParOf" srcId="{28E2235D-7BF3-4066-87D7-2F939918EF83}" destId="{20F0EE12-3C8F-45E7-B6BF-7AA08EE49183}" srcOrd="4" destOrd="0" presId="urn:microsoft.com/office/officeart/2005/8/layout/process1"/>
    <dgm:cxn modelId="{A23DF92A-9DFF-48CF-B831-426AD4D19AF7}" type="presParOf" srcId="{28E2235D-7BF3-4066-87D7-2F939918EF83}" destId="{049718EF-28BB-453D-9FF5-1771A43207EF}" srcOrd="5" destOrd="0" presId="urn:microsoft.com/office/officeart/2005/8/layout/process1"/>
    <dgm:cxn modelId="{845368D3-C4AA-452D-A0DE-7AEEDE23CE4A}" type="presParOf" srcId="{049718EF-28BB-453D-9FF5-1771A43207EF}" destId="{B3A9B892-6986-41A9-A7DC-3F51E3DE4033}" srcOrd="0" destOrd="0" presId="urn:microsoft.com/office/officeart/2005/8/layout/process1"/>
    <dgm:cxn modelId="{6FA01794-25A0-411C-A749-95D0DC27AD89}" type="presParOf" srcId="{28E2235D-7BF3-4066-87D7-2F939918EF83}" destId="{6F8097BC-E5AB-4F6E-AC74-5E9E7E087338}"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B7F612-6AF7-47C9-85BF-CD5B3AFE11EA}">
      <dsp:nvSpPr>
        <dsp:cNvPr id="0" name=""/>
        <dsp:cNvSpPr/>
      </dsp:nvSpPr>
      <dsp:spPr>
        <a:xfrm>
          <a:off x="3064" y="187081"/>
          <a:ext cx="1271094" cy="762656"/>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kumimoji="1" lang="ja-JP" altLang="en-US" sz="1900" kern="1200" dirty="0"/>
            <a:t>社内規程</a:t>
          </a:r>
        </a:p>
      </dsp:txBody>
      <dsp:txXfrm>
        <a:off x="25401" y="209418"/>
        <a:ext cx="1226420" cy="717982"/>
      </dsp:txXfrm>
    </dsp:sp>
    <dsp:sp modelId="{D10D05BE-F492-4759-9F2E-38C265A2DE98}">
      <dsp:nvSpPr>
        <dsp:cNvPr id="0" name=""/>
        <dsp:cNvSpPr/>
      </dsp:nvSpPr>
      <dsp:spPr>
        <a:xfrm>
          <a:off x="1401267" y="410794"/>
          <a:ext cx="269471" cy="315231"/>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kumimoji="1" lang="ja-JP" altLang="en-US" sz="1300" kern="1200"/>
        </a:p>
      </dsp:txBody>
      <dsp:txXfrm>
        <a:off x="1401267" y="473840"/>
        <a:ext cx="188630" cy="189139"/>
      </dsp:txXfrm>
    </dsp:sp>
    <dsp:sp modelId="{82DA7830-A355-4F2C-958E-8D7F6ACA7659}">
      <dsp:nvSpPr>
        <dsp:cNvPr id="0" name=""/>
        <dsp:cNvSpPr/>
      </dsp:nvSpPr>
      <dsp:spPr>
        <a:xfrm>
          <a:off x="1782596" y="187081"/>
          <a:ext cx="1271094" cy="762656"/>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kumimoji="1" lang="ja-JP" altLang="en-US" sz="1900" kern="1200" dirty="0"/>
            <a:t>教育訓練</a:t>
          </a:r>
        </a:p>
      </dsp:txBody>
      <dsp:txXfrm>
        <a:off x="1804933" y="209418"/>
        <a:ext cx="1226420" cy="717982"/>
      </dsp:txXfrm>
    </dsp:sp>
    <dsp:sp modelId="{068F83B9-5C59-46C1-B8C3-074BB77716EE}">
      <dsp:nvSpPr>
        <dsp:cNvPr id="0" name=""/>
        <dsp:cNvSpPr/>
      </dsp:nvSpPr>
      <dsp:spPr>
        <a:xfrm>
          <a:off x="3180799" y="410794"/>
          <a:ext cx="269471" cy="315231"/>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kumimoji="1" lang="ja-JP" altLang="en-US" sz="1300" kern="1200"/>
        </a:p>
      </dsp:txBody>
      <dsp:txXfrm>
        <a:off x="3180799" y="473840"/>
        <a:ext cx="188630" cy="189139"/>
      </dsp:txXfrm>
    </dsp:sp>
    <dsp:sp modelId="{20F0EE12-3C8F-45E7-B6BF-7AA08EE49183}">
      <dsp:nvSpPr>
        <dsp:cNvPr id="0" name=""/>
        <dsp:cNvSpPr/>
      </dsp:nvSpPr>
      <dsp:spPr>
        <a:xfrm>
          <a:off x="3562127" y="187081"/>
          <a:ext cx="1271094" cy="762656"/>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kumimoji="1" lang="ja-JP" altLang="en-US" sz="1900" kern="1200" dirty="0"/>
            <a:t>業務記録</a:t>
          </a:r>
        </a:p>
      </dsp:txBody>
      <dsp:txXfrm>
        <a:off x="3584464" y="209418"/>
        <a:ext cx="1226420" cy="717982"/>
      </dsp:txXfrm>
    </dsp:sp>
    <dsp:sp modelId="{049718EF-28BB-453D-9FF5-1771A43207EF}">
      <dsp:nvSpPr>
        <dsp:cNvPr id="0" name=""/>
        <dsp:cNvSpPr/>
      </dsp:nvSpPr>
      <dsp:spPr>
        <a:xfrm>
          <a:off x="4960331" y="410794"/>
          <a:ext cx="269471" cy="315231"/>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kumimoji="1" lang="ja-JP" altLang="en-US" sz="1300" kern="1200"/>
        </a:p>
      </dsp:txBody>
      <dsp:txXfrm>
        <a:off x="4960331" y="473840"/>
        <a:ext cx="188630" cy="189139"/>
      </dsp:txXfrm>
    </dsp:sp>
    <dsp:sp modelId="{6F8097BC-E5AB-4F6E-AC74-5E9E7E087338}">
      <dsp:nvSpPr>
        <dsp:cNvPr id="0" name=""/>
        <dsp:cNvSpPr/>
      </dsp:nvSpPr>
      <dsp:spPr>
        <a:xfrm>
          <a:off x="5341659" y="187081"/>
          <a:ext cx="1496802" cy="762656"/>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kumimoji="1" lang="ja-JP" altLang="en-US" sz="1900" kern="1200" dirty="0"/>
            <a:t>モニタリング</a:t>
          </a:r>
        </a:p>
      </dsp:txBody>
      <dsp:txXfrm>
        <a:off x="5363996" y="209418"/>
        <a:ext cx="1452128" cy="71798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18621" cy="494813"/>
          </a:xfrm>
          <a:prstGeom prst="rect">
            <a:avLst/>
          </a:prstGeom>
        </p:spPr>
        <p:txBody>
          <a:bodyPr vert="horz" lIns="90629" tIns="45313" rIns="90629" bIns="45313" rtlCol="0"/>
          <a:lstStyle>
            <a:lvl1pPr algn="l">
              <a:defRPr sz="1200"/>
            </a:lvl1pPr>
          </a:lstStyle>
          <a:p>
            <a:r>
              <a:rPr kumimoji="1" lang="ja-JP" altLang="en-US" dirty="0"/>
              <a:t>日本医薬品原薬工業会</a:t>
            </a:r>
            <a:endParaRPr kumimoji="1" lang="en-US" altLang="ja-JP" dirty="0"/>
          </a:p>
          <a:p>
            <a:r>
              <a:rPr kumimoji="1" lang="ja-JP" altLang="en-US" dirty="0"/>
              <a:t>研修・懇談会</a:t>
            </a:r>
          </a:p>
        </p:txBody>
      </p:sp>
      <p:sp>
        <p:nvSpPr>
          <p:cNvPr id="3" name="日付プレースホルダー 2"/>
          <p:cNvSpPr>
            <a:spLocks noGrp="1"/>
          </p:cNvSpPr>
          <p:nvPr>
            <p:ph type="dt" sz="quarter" idx="1"/>
          </p:nvPr>
        </p:nvSpPr>
        <p:spPr>
          <a:xfrm>
            <a:off x="3815574" y="2"/>
            <a:ext cx="2918621" cy="494813"/>
          </a:xfrm>
          <a:prstGeom prst="rect">
            <a:avLst/>
          </a:prstGeom>
        </p:spPr>
        <p:txBody>
          <a:bodyPr vert="horz" lIns="90629" tIns="45313" rIns="90629" bIns="45313" rtlCol="0"/>
          <a:lstStyle>
            <a:lvl1pPr algn="r">
              <a:defRPr sz="1200"/>
            </a:lvl1pPr>
          </a:lstStyle>
          <a:p>
            <a:r>
              <a:rPr lang="ja-JP" altLang="en-US" sz="1400" dirty="0"/>
              <a:t>平成</a:t>
            </a:r>
            <a:r>
              <a:rPr lang="en-US" altLang="ja-JP" sz="1400" dirty="0"/>
              <a:t>26</a:t>
            </a:r>
            <a:r>
              <a:rPr lang="ja-JP" altLang="en-US" sz="1400" dirty="0"/>
              <a:t>年</a:t>
            </a:r>
            <a:r>
              <a:rPr lang="en-US" altLang="ja-JP" sz="1400" dirty="0"/>
              <a:t>10</a:t>
            </a:r>
            <a:r>
              <a:rPr lang="ja-JP" altLang="en-US" sz="1400" dirty="0"/>
              <a:t>月</a:t>
            </a:r>
            <a:r>
              <a:rPr lang="en-US" altLang="ja-JP" sz="1400" dirty="0"/>
              <a:t>24</a:t>
            </a:r>
            <a:r>
              <a:rPr lang="ja-JP" altLang="en-US" sz="1400" dirty="0"/>
              <a:t>日</a:t>
            </a:r>
          </a:p>
        </p:txBody>
      </p:sp>
      <p:sp>
        <p:nvSpPr>
          <p:cNvPr id="4" name="フッター プレースホルダー 3"/>
          <p:cNvSpPr>
            <a:spLocks noGrp="1"/>
          </p:cNvSpPr>
          <p:nvPr>
            <p:ph type="ftr" sz="quarter" idx="2"/>
          </p:nvPr>
        </p:nvSpPr>
        <p:spPr>
          <a:xfrm>
            <a:off x="2" y="9371502"/>
            <a:ext cx="2918621" cy="494813"/>
          </a:xfrm>
          <a:prstGeom prst="rect">
            <a:avLst/>
          </a:prstGeom>
        </p:spPr>
        <p:txBody>
          <a:bodyPr vert="horz" lIns="90629" tIns="45313" rIns="90629" bIns="4531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4" y="9371502"/>
            <a:ext cx="2918621" cy="494813"/>
          </a:xfrm>
          <a:prstGeom prst="rect">
            <a:avLst/>
          </a:prstGeom>
        </p:spPr>
        <p:txBody>
          <a:bodyPr vert="horz" lIns="90629" tIns="45313" rIns="90629" bIns="45313" rtlCol="0" anchor="b"/>
          <a:lstStyle>
            <a:lvl1pPr algn="r">
              <a:defRPr sz="1200"/>
            </a:lvl1pPr>
          </a:lstStyle>
          <a:p>
            <a:fld id="{CB94F530-B9C6-41E9-9EEC-CBA063CC4724}" type="slidenum">
              <a:rPr lang="ja-JP" altLang="en-US" sz="1400"/>
              <a:pPr/>
              <a:t>‹#›</a:t>
            </a:fld>
            <a:endParaRPr lang="ja-JP" altLang="en-US" sz="1400" dirty="0"/>
          </a:p>
        </p:txBody>
      </p:sp>
    </p:spTree>
    <p:extLst>
      <p:ext uri="{BB962C8B-B14F-4D97-AF65-F5344CB8AC3E}">
        <p14:creationId xmlns:p14="http://schemas.microsoft.com/office/powerpoint/2010/main" val="22522563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2918830" cy="495029"/>
          </a:xfrm>
          <a:prstGeom prst="rect">
            <a:avLst/>
          </a:prstGeom>
        </p:spPr>
        <p:txBody>
          <a:bodyPr vert="horz" lIns="90629" tIns="45313" rIns="90629" bIns="453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6" y="2"/>
            <a:ext cx="2918830" cy="495029"/>
          </a:xfrm>
          <a:prstGeom prst="rect">
            <a:avLst/>
          </a:prstGeom>
        </p:spPr>
        <p:txBody>
          <a:bodyPr vert="horz" lIns="90629" tIns="45313" rIns="90629" bIns="45313" rtlCol="0"/>
          <a:lstStyle>
            <a:lvl1pPr algn="r">
              <a:defRPr sz="1200"/>
            </a:lvl1pPr>
          </a:lstStyle>
          <a:p>
            <a:fld id="{B5E96EC3-043A-415F-B638-7BB184B3F041}" type="datetimeFigureOut">
              <a:rPr kumimoji="1" lang="ja-JP" altLang="en-US" smtClean="0"/>
              <a:pPr/>
              <a:t>2021/6/4</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29" tIns="45313" rIns="90629" bIns="45313"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29" tIns="45313" rIns="90629" bIns="453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371286"/>
            <a:ext cx="2918830" cy="495028"/>
          </a:xfrm>
          <a:prstGeom prst="rect">
            <a:avLst/>
          </a:prstGeom>
        </p:spPr>
        <p:txBody>
          <a:bodyPr vert="horz" lIns="90629" tIns="45313" rIns="90629" bIns="453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6" y="9371286"/>
            <a:ext cx="2918830" cy="495028"/>
          </a:xfrm>
          <a:prstGeom prst="rect">
            <a:avLst/>
          </a:prstGeom>
        </p:spPr>
        <p:txBody>
          <a:bodyPr vert="horz" lIns="90629" tIns="45313" rIns="90629" bIns="45313" rtlCol="0" anchor="b"/>
          <a:lstStyle>
            <a:lvl1pPr algn="r">
              <a:defRPr sz="1200"/>
            </a:lvl1pPr>
          </a:lstStyle>
          <a:p>
            <a:fld id="{08B73509-68A2-4D0A-90E7-A880FCD027A8}" type="slidenum">
              <a:rPr kumimoji="1" lang="ja-JP" altLang="en-US" smtClean="0"/>
              <a:pPr/>
              <a:t>‹#›</a:t>
            </a:fld>
            <a:endParaRPr kumimoji="1" lang="ja-JP" altLang="en-US"/>
          </a:p>
        </p:txBody>
      </p:sp>
    </p:spTree>
    <p:extLst>
      <p:ext uri="{BB962C8B-B14F-4D97-AF65-F5344CB8AC3E}">
        <p14:creationId xmlns:p14="http://schemas.microsoft.com/office/powerpoint/2010/main" val="28354613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6175" y="1231900"/>
            <a:ext cx="4433888" cy="33258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1</a:t>
            </a:fld>
            <a:endParaRPr kumimoji="1" lang="ja-JP" altLang="en-US"/>
          </a:p>
        </p:txBody>
      </p:sp>
    </p:spTree>
    <p:extLst>
      <p:ext uri="{BB962C8B-B14F-4D97-AF65-F5344CB8AC3E}">
        <p14:creationId xmlns:p14="http://schemas.microsoft.com/office/powerpoint/2010/main" val="33346249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11</a:t>
            </a:fld>
            <a:endParaRPr kumimoji="1" lang="ja-JP" altLang="en-US"/>
          </a:p>
        </p:txBody>
      </p:sp>
    </p:spTree>
    <p:extLst>
      <p:ext uri="{BB962C8B-B14F-4D97-AF65-F5344CB8AC3E}">
        <p14:creationId xmlns:p14="http://schemas.microsoft.com/office/powerpoint/2010/main" val="12906961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12</a:t>
            </a:fld>
            <a:endParaRPr kumimoji="1" lang="ja-JP" altLang="en-US"/>
          </a:p>
        </p:txBody>
      </p:sp>
    </p:spTree>
    <p:extLst>
      <p:ext uri="{BB962C8B-B14F-4D97-AF65-F5344CB8AC3E}">
        <p14:creationId xmlns:p14="http://schemas.microsoft.com/office/powerpoint/2010/main" val="30617748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13</a:t>
            </a:fld>
            <a:endParaRPr kumimoji="1" lang="ja-JP" altLang="en-US"/>
          </a:p>
        </p:txBody>
      </p:sp>
    </p:spTree>
    <p:extLst>
      <p:ext uri="{BB962C8B-B14F-4D97-AF65-F5344CB8AC3E}">
        <p14:creationId xmlns:p14="http://schemas.microsoft.com/office/powerpoint/2010/main" val="6750422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14</a:t>
            </a:fld>
            <a:endParaRPr kumimoji="1" lang="ja-JP" altLang="en-US"/>
          </a:p>
        </p:txBody>
      </p:sp>
    </p:spTree>
    <p:extLst>
      <p:ext uri="{BB962C8B-B14F-4D97-AF65-F5344CB8AC3E}">
        <p14:creationId xmlns:p14="http://schemas.microsoft.com/office/powerpoint/2010/main" val="21392606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15</a:t>
            </a:fld>
            <a:endParaRPr kumimoji="1" lang="ja-JP" altLang="en-US"/>
          </a:p>
        </p:txBody>
      </p:sp>
    </p:spTree>
    <p:extLst>
      <p:ext uri="{BB962C8B-B14F-4D97-AF65-F5344CB8AC3E}">
        <p14:creationId xmlns:p14="http://schemas.microsoft.com/office/powerpoint/2010/main" val="26861686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16</a:t>
            </a:fld>
            <a:endParaRPr kumimoji="1" lang="ja-JP" altLang="en-US"/>
          </a:p>
        </p:txBody>
      </p:sp>
    </p:spTree>
    <p:extLst>
      <p:ext uri="{BB962C8B-B14F-4D97-AF65-F5344CB8AC3E}">
        <p14:creationId xmlns:p14="http://schemas.microsoft.com/office/powerpoint/2010/main" val="29318243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17</a:t>
            </a:fld>
            <a:endParaRPr kumimoji="1" lang="ja-JP" altLang="en-US"/>
          </a:p>
        </p:txBody>
      </p:sp>
    </p:spTree>
    <p:extLst>
      <p:ext uri="{BB962C8B-B14F-4D97-AF65-F5344CB8AC3E}">
        <p14:creationId xmlns:p14="http://schemas.microsoft.com/office/powerpoint/2010/main" val="41530481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18</a:t>
            </a:fld>
            <a:endParaRPr kumimoji="1" lang="ja-JP" altLang="en-US"/>
          </a:p>
        </p:txBody>
      </p:sp>
    </p:spTree>
    <p:extLst>
      <p:ext uri="{BB962C8B-B14F-4D97-AF65-F5344CB8AC3E}">
        <p14:creationId xmlns:p14="http://schemas.microsoft.com/office/powerpoint/2010/main" val="37408041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19</a:t>
            </a:fld>
            <a:endParaRPr kumimoji="1" lang="ja-JP" altLang="en-US"/>
          </a:p>
        </p:txBody>
      </p:sp>
    </p:spTree>
    <p:extLst>
      <p:ext uri="{BB962C8B-B14F-4D97-AF65-F5344CB8AC3E}">
        <p14:creationId xmlns:p14="http://schemas.microsoft.com/office/powerpoint/2010/main" val="20592640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20</a:t>
            </a:fld>
            <a:endParaRPr kumimoji="1" lang="ja-JP" altLang="en-US"/>
          </a:p>
        </p:txBody>
      </p:sp>
    </p:spTree>
    <p:extLst>
      <p:ext uri="{BB962C8B-B14F-4D97-AF65-F5344CB8AC3E}">
        <p14:creationId xmlns:p14="http://schemas.microsoft.com/office/powerpoint/2010/main" val="3087547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3</a:t>
            </a:fld>
            <a:endParaRPr kumimoji="1" lang="ja-JP" altLang="en-US"/>
          </a:p>
        </p:txBody>
      </p:sp>
    </p:spTree>
    <p:extLst>
      <p:ext uri="{BB962C8B-B14F-4D97-AF65-F5344CB8AC3E}">
        <p14:creationId xmlns:p14="http://schemas.microsoft.com/office/powerpoint/2010/main" val="4386314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21</a:t>
            </a:fld>
            <a:endParaRPr kumimoji="1" lang="ja-JP" altLang="en-US"/>
          </a:p>
        </p:txBody>
      </p:sp>
    </p:spTree>
    <p:extLst>
      <p:ext uri="{BB962C8B-B14F-4D97-AF65-F5344CB8AC3E}">
        <p14:creationId xmlns:p14="http://schemas.microsoft.com/office/powerpoint/2010/main" val="26316546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22</a:t>
            </a:fld>
            <a:endParaRPr kumimoji="1" lang="ja-JP" altLang="en-US"/>
          </a:p>
        </p:txBody>
      </p:sp>
    </p:spTree>
    <p:extLst>
      <p:ext uri="{BB962C8B-B14F-4D97-AF65-F5344CB8AC3E}">
        <p14:creationId xmlns:p14="http://schemas.microsoft.com/office/powerpoint/2010/main" val="28534060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23</a:t>
            </a:fld>
            <a:endParaRPr kumimoji="1" lang="ja-JP" altLang="en-US"/>
          </a:p>
        </p:txBody>
      </p:sp>
    </p:spTree>
    <p:extLst>
      <p:ext uri="{BB962C8B-B14F-4D97-AF65-F5344CB8AC3E}">
        <p14:creationId xmlns:p14="http://schemas.microsoft.com/office/powerpoint/2010/main" val="1710894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24</a:t>
            </a:fld>
            <a:endParaRPr kumimoji="1" lang="ja-JP" altLang="en-US"/>
          </a:p>
        </p:txBody>
      </p:sp>
    </p:spTree>
    <p:extLst>
      <p:ext uri="{BB962C8B-B14F-4D97-AF65-F5344CB8AC3E}">
        <p14:creationId xmlns:p14="http://schemas.microsoft.com/office/powerpoint/2010/main" val="37059178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25</a:t>
            </a:fld>
            <a:endParaRPr kumimoji="1" lang="ja-JP" altLang="en-US"/>
          </a:p>
        </p:txBody>
      </p:sp>
    </p:spTree>
    <p:extLst>
      <p:ext uri="{BB962C8B-B14F-4D97-AF65-F5344CB8AC3E}">
        <p14:creationId xmlns:p14="http://schemas.microsoft.com/office/powerpoint/2010/main" val="41407609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29</a:t>
            </a:fld>
            <a:endParaRPr kumimoji="1" lang="ja-JP" altLang="en-US"/>
          </a:p>
        </p:txBody>
      </p:sp>
    </p:spTree>
    <p:extLst>
      <p:ext uri="{BB962C8B-B14F-4D97-AF65-F5344CB8AC3E}">
        <p14:creationId xmlns:p14="http://schemas.microsoft.com/office/powerpoint/2010/main" val="30130321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本トピックに関する関連法令を、スライドにピックアップしましたので確認ください。</a:t>
            </a:r>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30</a:t>
            </a:fld>
            <a:endParaRPr kumimoji="1" lang="ja-JP" altLang="en-US"/>
          </a:p>
        </p:txBody>
      </p:sp>
    </p:spTree>
    <p:extLst>
      <p:ext uri="{BB962C8B-B14F-4D97-AF65-F5344CB8AC3E}">
        <p14:creationId xmlns:p14="http://schemas.microsoft.com/office/powerpoint/2010/main" val="36095635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ガイドライン第一、基本的考え方には、許可等業者は生命関連製品を取り扱う事業者として、高い倫理観を持ち、薬事に関する法令を遵守して業務を行う責務があること、近年発生している許可等業者による薬機法違反は、業者役員の法令順守意識の欠如や、法令順守に関する体制が構築されていないことが原因と考えられること、こうした法令違反の発生を防止するため、許可等業者が主体的に行動し、法令違反について責任を負うものとして「責任役員」を薬機法上に位置付けたことが記載されてい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31</a:t>
            </a:fld>
            <a:endParaRPr kumimoji="1" lang="ja-JP" altLang="en-US"/>
          </a:p>
        </p:txBody>
      </p:sp>
    </p:spTree>
    <p:extLst>
      <p:ext uri="{BB962C8B-B14F-4D97-AF65-F5344CB8AC3E}">
        <p14:creationId xmlns:p14="http://schemas.microsoft.com/office/powerpoint/2010/main" val="29758557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責任役員は、薬事に関する法令の遵守に責任を有する者であるため、「薬機法の許可に係る業務を担当する」かどうかではなく「薬事に関する法令に関する業務を担当するか」どうかにより、その該当性を判断します。</a:t>
            </a:r>
            <a:endParaRPr kumimoji="1" lang="en-US" altLang="ja-JP" dirty="0"/>
          </a:p>
          <a:p>
            <a:r>
              <a:rPr kumimoji="1" lang="ja-JP" altLang="en-US" dirty="0"/>
              <a:t>薬事に関する法令に関する業務とは、医薬品等に係る申請・届出、製造販売、製造管理・品質管理・製造販売後安全管理及び広告等、薬機法の規制対象となる事項に係る業務並びにその他の薬事に関する法令の規制対象となる事項に係る業務となります。</a:t>
            </a:r>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33</a:t>
            </a:fld>
            <a:endParaRPr kumimoji="1" lang="ja-JP" altLang="en-US"/>
          </a:p>
        </p:txBody>
      </p:sp>
    </p:spTree>
    <p:extLst>
      <p:ext uri="{BB962C8B-B14F-4D97-AF65-F5344CB8AC3E}">
        <p14:creationId xmlns:p14="http://schemas.microsoft.com/office/powerpoint/2010/main" val="35221898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製造業社等において、各役員が分掌する業務の範囲を決定した結果、その分掌する業務の範囲に、薬事に関する法令に関する業務（薬事法令を遵守する業務）を含む役員は、すべて「責任役員」に該当する。</a:t>
            </a:r>
          </a:p>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35</a:t>
            </a:fld>
            <a:endParaRPr kumimoji="1" lang="ja-JP" altLang="en-US"/>
          </a:p>
        </p:txBody>
      </p:sp>
    </p:spTree>
    <p:extLst>
      <p:ext uri="{BB962C8B-B14F-4D97-AF65-F5344CB8AC3E}">
        <p14:creationId xmlns:p14="http://schemas.microsoft.com/office/powerpoint/2010/main" val="16769854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4</a:t>
            </a:fld>
            <a:endParaRPr kumimoji="1" lang="ja-JP" altLang="en-US"/>
          </a:p>
        </p:txBody>
      </p:sp>
    </p:spTree>
    <p:extLst>
      <p:ext uri="{BB962C8B-B14F-4D97-AF65-F5344CB8AC3E}">
        <p14:creationId xmlns:p14="http://schemas.microsoft.com/office/powerpoint/2010/main" val="33346249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06445">
              <a:defRPr/>
            </a:pPr>
            <a:r>
              <a:rPr kumimoji="1" lang="ja-JP" altLang="en-US" dirty="0">
                <a:latin typeface="+mn-ea"/>
              </a:rPr>
              <a:t>例えば、株式会社の取締役は、会社に対する善管注意義務（会社法</a:t>
            </a:r>
            <a:r>
              <a:rPr kumimoji="1" lang="en-US" altLang="ja-JP" dirty="0">
                <a:latin typeface="+mn-ea"/>
              </a:rPr>
              <a:t>330</a:t>
            </a:r>
            <a:r>
              <a:rPr kumimoji="1" lang="ja-JP" altLang="en-US" dirty="0">
                <a:latin typeface="+mn-ea"/>
              </a:rPr>
              <a:t>条、民法</a:t>
            </a:r>
            <a:r>
              <a:rPr kumimoji="1" lang="en-US" altLang="ja-JP" dirty="0">
                <a:latin typeface="+mn-ea"/>
              </a:rPr>
              <a:t>644</a:t>
            </a:r>
            <a:r>
              <a:rPr kumimoji="1" lang="ja-JP" altLang="en-US" dirty="0">
                <a:latin typeface="+mn-ea"/>
              </a:rPr>
              <a:t>条）に基づき法令を遵守する義務を負うと考えられており、取締役が法令違反をし、他の取締役に対する監視義務を怠り又は内部統制システムの構築を怠る等により会社に損害が生じた場合は、任務懈怠責任（会社法</a:t>
            </a:r>
            <a:r>
              <a:rPr kumimoji="1" lang="en-US" altLang="ja-JP" dirty="0">
                <a:latin typeface="+mn-ea"/>
              </a:rPr>
              <a:t>423</a:t>
            </a:r>
            <a:r>
              <a:rPr kumimoji="1" lang="ja-JP" altLang="en-US" dirty="0">
                <a:latin typeface="+mn-ea"/>
              </a:rPr>
              <a:t>条）等の法的責任を負いうる立場にあ</a:t>
            </a:r>
            <a:r>
              <a:rPr lang="ja-JP" altLang="en-US" dirty="0">
                <a:latin typeface="+mn-ea"/>
              </a:rPr>
              <a:t>る</a:t>
            </a:r>
            <a:r>
              <a:rPr kumimoji="1" lang="ja-JP" altLang="en-US" dirty="0">
                <a:latin typeface="+mn-ea"/>
              </a:rPr>
              <a:t>。 </a:t>
            </a:r>
          </a:p>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38</a:t>
            </a:fld>
            <a:endParaRPr kumimoji="1" lang="ja-JP" altLang="en-US"/>
          </a:p>
        </p:txBody>
      </p:sp>
    </p:spTree>
    <p:extLst>
      <p:ext uri="{BB962C8B-B14F-4D97-AF65-F5344CB8AC3E}">
        <p14:creationId xmlns:p14="http://schemas.microsoft.com/office/powerpoint/2010/main" val="35605700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39</a:t>
            </a:fld>
            <a:endParaRPr kumimoji="1" lang="ja-JP" altLang="en-US"/>
          </a:p>
        </p:txBody>
      </p:sp>
    </p:spTree>
    <p:extLst>
      <p:ext uri="{BB962C8B-B14F-4D97-AF65-F5344CB8AC3E}">
        <p14:creationId xmlns:p14="http://schemas.microsoft.com/office/powerpoint/2010/main" val="42948029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Q4-1</a:t>
            </a:r>
            <a:r>
              <a:rPr kumimoji="1" lang="ja-JP" altLang="en-US" dirty="0"/>
              <a:t>は記載不要と判断。</a:t>
            </a:r>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40</a:t>
            </a:fld>
            <a:endParaRPr kumimoji="1" lang="ja-JP" altLang="en-US"/>
          </a:p>
        </p:txBody>
      </p:sp>
    </p:spTree>
    <p:extLst>
      <p:ext uri="{BB962C8B-B14F-4D97-AF65-F5344CB8AC3E}">
        <p14:creationId xmlns:p14="http://schemas.microsoft.com/office/powerpoint/2010/main" val="25480962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49</a:t>
            </a:fld>
            <a:endParaRPr kumimoji="1" lang="ja-JP" altLang="en-US"/>
          </a:p>
        </p:txBody>
      </p:sp>
    </p:spTree>
    <p:extLst>
      <p:ext uri="{BB962C8B-B14F-4D97-AF65-F5344CB8AC3E}">
        <p14:creationId xmlns:p14="http://schemas.microsoft.com/office/powerpoint/2010/main" val="353746500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50</a:t>
            </a:fld>
            <a:endParaRPr kumimoji="1" lang="ja-JP" altLang="en-US"/>
          </a:p>
        </p:txBody>
      </p:sp>
    </p:spTree>
    <p:extLst>
      <p:ext uri="{BB962C8B-B14F-4D97-AF65-F5344CB8AC3E}">
        <p14:creationId xmlns:p14="http://schemas.microsoft.com/office/powerpoint/2010/main" val="330983667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51</a:t>
            </a:fld>
            <a:endParaRPr kumimoji="1" lang="ja-JP" altLang="en-US"/>
          </a:p>
        </p:txBody>
      </p:sp>
    </p:spTree>
    <p:extLst>
      <p:ext uri="{BB962C8B-B14F-4D97-AF65-F5344CB8AC3E}">
        <p14:creationId xmlns:p14="http://schemas.microsoft.com/office/powerpoint/2010/main" val="353200478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53</a:t>
            </a:fld>
            <a:endParaRPr kumimoji="1" lang="ja-JP" altLang="en-US"/>
          </a:p>
        </p:txBody>
      </p:sp>
    </p:spTree>
    <p:extLst>
      <p:ext uri="{BB962C8B-B14F-4D97-AF65-F5344CB8AC3E}">
        <p14:creationId xmlns:p14="http://schemas.microsoft.com/office/powerpoint/2010/main" val="118925267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54</a:t>
            </a:fld>
            <a:endParaRPr kumimoji="1" lang="ja-JP" altLang="en-US"/>
          </a:p>
        </p:txBody>
      </p:sp>
    </p:spTree>
    <p:extLst>
      <p:ext uri="{BB962C8B-B14F-4D97-AF65-F5344CB8AC3E}">
        <p14:creationId xmlns:p14="http://schemas.microsoft.com/office/powerpoint/2010/main" val="95049531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55</a:t>
            </a:fld>
            <a:endParaRPr kumimoji="1" lang="ja-JP" altLang="en-US"/>
          </a:p>
        </p:txBody>
      </p:sp>
    </p:spTree>
    <p:extLst>
      <p:ext uri="{BB962C8B-B14F-4D97-AF65-F5344CB8AC3E}">
        <p14:creationId xmlns:p14="http://schemas.microsoft.com/office/powerpoint/2010/main" val="221449605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56</a:t>
            </a:fld>
            <a:endParaRPr kumimoji="1" lang="ja-JP" altLang="en-US"/>
          </a:p>
        </p:txBody>
      </p:sp>
    </p:spTree>
    <p:extLst>
      <p:ext uri="{BB962C8B-B14F-4D97-AF65-F5344CB8AC3E}">
        <p14:creationId xmlns:p14="http://schemas.microsoft.com/office/powerpoint/2010/main" val="241530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5</a:t>
            </a:fld>
            <a:endParaRPr kumimoji="1" lang="ja-JP" altLang="en-US"/>
          </a:p>
        </p:txBody>
      </p:sp>
    </p:spTree>
    <p:extLst>
      <p:ext uri="{BB962C8B-B14F-4D97-AF65-F5344CB8AC3E}">
        <p14:creationId xmlns:p14="http://schemas.microsoft.com/office/powerpoint/2010/main" val="35182301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6</a:t>
            </a:fld>
            <a:endParaRPr kumimoji="1" lang="ja-JP" altLang="en-US"/>
          </a:p>
        </p:txBody>
      </p:sp>
    </p:spTree>
    <p:extLst>
      <p:ext uri="{BB962C8B-B14F-4D97-AF65-F5344CB8AC3E}">
        <p14:creationId xmlns:p14="http://schemas.microsoft.com/office/powerpoint/2010/main" val="36482948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7</a:t>
            </a:fld>
            <a:endParaRPr kumimoji="1" lang="ja-JP" altLang="en-US"/>
          </a:p>
        </p:txBody>
      </p:sp>
    </p:spTree>
    <p:extLst>
      <p:ext uri="{BB962C8B-B14F-4D97-AF65-F5344CB8AC3E}">
        <p14:creationId xmlns:p14="http://schemas.microsoft.com/office/powerpoint/2010/main" val="7730457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8</a:t>
            </a:fld>
            <a:endParaRPr kumimoji="1" lang="ja-JP" altLang="en-US"/>
          </a:p>
        </p:txBody>
      </p:sp>
    </p:spTree>
    <p:extLst>
      <p:ext uri="{BB962C8B-B14F-4D97-AF65-F5344CB8AC3E}">
        <p14:creationId xmlns:p14="http://schemas.microsoft.com/office/powerpoint/2010/main" val="3814740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9</a:t>
            </a:fld>
            <a:endParaRPr kumimoji="1" lang="ja-JP" altLang="en-US"/>
          </a:p>
        </p:txBody>
      </p:sp>
    </p:spTree>
    <p:extLst>
      <p:ext uri="{BB962C8B-B14F-4D97-AF65-F5344CB8AC3E}">
        <p14:creationId xmlns:p14="http://schemas.microsoft.com/office/powerpoint/2010/main" val="40791597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10</a:t>
            </a:fld>
            <a:endParaRPr kumimoji="1" lang="ja-JP" altLang="en-US"/>
          </a:p>
        </p:txBody>
      </p:sp>
    </p:spTree>
    <p:extLst>
      <p:ext uri="{BB962C8B-B14F-4D97-AF65-F5344CB8AC3E}">
        <p14:creationId xmlns:p14="http://schemas.microsoft.com/office/powerpoint/2010/main" val="1912906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6" name="Date Placeholder 3"/>
          <p:cNvSpPr>
            <a:spLocks noGrp="1"/>
          </p:cNvSpPr>
          <p:nvPr>
            <p:ph type="dt" sz="half" idx="2"/>
          </p:nvPr>
        </p:nvSpPr>
        <p:spPr>
          <a:xfrm>
            <a:off x="628650" y="6424591"/>
            <a:ext cx="2057400" cy="365125"/>
          </a:xfrm>
          <a:prstGeom prst="rect">
            <a:avLst/>
          </a:prstGeom>
        </p:spPr>
        <p:txBody>
          <a:bodyPr vert="horz" lIns="91440" tIns="45720" rIns="91440" bIns="45720" rtlCol="0" anchor="ctr"/>
          <a:lstStyle>
            <a:lvl1pPr algn="l">
              <a:defRPr sz="1200">
                <a:solidFill>
                  <a:schemeClr val="tx1"/>
                </a:solidFill>
              </a:defRPr>
            </a:lvl1pPr>
          </a:lstStyle>
          <a:p>
            <a:r>
              <a:rPr lang="en-US" altLang="ja-JP"/>
              <a:t>2020/mm/dd</a:t>
            </a:r>
            <a:endParaRPr lang="ja-JP" altLang="en-US" dirty="0"/>
          </a:p>
        </p:txBody>
      </p:sp>
      <p:sp>
        <p:nvSpPr>
          <p:cNvPr id="8" name="Footer Placeholder 4"/>
          <p:cNvSpPr>
            <a:spLocks noGrp="1"/>
          </p:cNvSpPr>
          <p:nvPr>
            <p:ph type="ftr" sz="quarter" idx="3"/>
          </p:nvPr>
        </p:nvSpPr>
        <p:spPr>
          <a:xfrm>
            <a:off x="3028950" y="6424591"/>
            <a:ext cx="3086100" cy="365125"/>
          </a:xfrm>
          <a:prstGeom prst="rect">
            <a:avLst/>
          </a:prstGeom>
        </p:spPr>
        <p:txBody>
          <a:bodyPr vert="horz" lIns="91440" tIns="45720" rIns="91440" bIns="45720" rtlCol="0" anchor="ctr"/>
          <a:lstStyle>
            <a:lvl1pPr algn="ctr">
              <a:defRPr sz="1200">
                <a:solidFill>
                  <a:schemeClr val="tx1"/>
                </a:solidFill>
                <a:latin typeface="ＭＳ Ｐゴシック" panose="020B0600070205080204" pitchFamily="50" charset="-128"/>
                <a:ea typeface="ＭＳ Ｐゴシック" panose="020B0600070205080204" pitchFamily="50" charset="-128"/>
              </a:defRPr>
            </a:lvl1pPr>
          </a:lstStyle>
          <a:p>
            <a:r>
              <a:rPr lang="zh-TW" altLang="en-US"/>
              <a:t>第</a:t>
            </a:r>
            <a:r>
              <a:rPr lang="en-US" altLang="zh-TW"/>
              <a:t>19</a:t>
            </a:r>
            <a:r>
              <a:rPr lang="zh-TW" altLang="en-US"/>
              <a:t>回原薬工研修懇談会</a:t>
            </a:r>
            <a:endParaRPr lang="ja-JP" altLang="en-US" dirty="0"/>
          </a:p>
        </p:txBody>
      </p:sp>
    </p:spTree>
    <p:extLst>
      <p:ext uri="{BB962C8B-B14F-4D97-AF65-F5344CB8AC3E}">
        <p14:creationId xmlns:p14="http://schemas.microsoft.com/office/powerpoint/2010/main" val="1789086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pic>
        <p:nvPicPr>
          <p:cNvPr id="7" name="図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62750" y="6381750"/>
            <a:ext cx="2381250" cy="476250"/>
          </a:xfrm>
          <a:prstGeom prst="rect">
            <a:avLst/>
          </a:prstGeom>
        </p:spPr>
      </p:pic>
      <p:sp>
        <p:nvSpPr>
          <p:cNvPr id="11" name="Footer Placeholder 4"/>
          <p:cNvSpPr>
            <a:spLocks noGrp="1"/>
          </p:cNvSpPr>
          <p:nvPr>
            <p:ph type="ftr" sz="quarter" idx="3"/>
          </p:nvPr>
        </p:nvSpPr>
        <p:spPr>
          <a:xfrm>
            <a:off x="3028950" y="6424591"/>
            <a:ext cx="3086100" cy="365125"/>
          </a:xfrm>
          <a:prstGeom prst="rect">
            <a:avLst/>
          </a:prstGeom>
        </p:spPr>
        <p:txBody>
          <a:bodyPr vert="horz" lIns="91440" tIns="45720" rIns="91440" bIns="45720" rtlCol="0" anchor="ctr"/>
          <a:lstStyle>
            <a:lvl1pPr algn="ctr">
              <a:defRPr sz="1200">
                <a:solidFill>
                  <a:schemeClr val="tx1"/>
                </a:solidFill>
                <a:latin typeface="ＭＳ Ｐゴシック" panose="020B0600070205080204" pitchFamily="50" charset="-128"/>
                <a:ea typeface="ＭＳ Ｐゴシック" panose="020B0600070205080204" pitchFamily="50" charset="-128"/>
              </a:defRPr>
            </a:lvl1pPr>
          </a:lstStyle>
          <a:p>
            <a:r>
              <a:rPr lang="ja-JP" altLang="en-US" dirty="0"/>
              <a:t>製造業者における法令遵守体制の整備</a:t>
            </a:r>
          </a:p>
        </p:txBody>
      </p:sp>
    </p:spTree>
    <p:extLst>
      <p:ext uri="{BB962C8B-B14F-4D97-AF65-F5344CB8AC3E}">
        <p14:creationId xmlns:p14="http://schemas.microsoft.com/office/powerpoint/2010/main" val="33572027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pic>
        <p:nvPicPr>
          <p:cNvPr id="7" name="図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762750" y="6381750"/>
            <a:ext cx="2381250" cy="476250"/>
          </a:xfrm>
          <a:prstGeom prst="rect">
            <a:avLst/>
          </a:prstGeom>
        </p:spPr>
      </p:pic>
      <p:sp>
        <p:nvSpPr>
          <p:cNvPr id="8" name="Slide Number Placeholder 5"/>
          <p:cNvSpPr txBox="1">
            <a:spLocks/>
          </p:cNvSpPr>
          <p:nvPr userDrawn="1"/>
        </p:nvSpPr>
        <p:spPr>
          <a:xfrm>
            <a:off x="7123176" y="115096"/>
            <a:ext cx="1886712" cy="365125"/>
          </a:xfrm>
          <a:prstGeom prst="rect">
            <a:avLst/>
          </a:prstGeom>
        </p:spPr>
        <p:txBody>
          <a:bodyPr/>
          <a:lstStyle>
            <a:defPPr>
              <a:defRPr lang="ja-JP"/>
            </a:defPPr>
            <a:lvl1pPr marL="0" algn="l" defTabSz="914400" rtl="0" eaLnBrk="1" latinLnBrk="0" hangingPunct="1">
              <a:defRPr kumimoji="1" sz="24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76A9EDAB-EB55-416E-BB9B-5BF59034A88E}" type="slidenum">
              <a:rPr lang="ja-JP" altLang="en-US" smtClean="0"/>
              <a:pPr algn="r"/>
              <a:t>‹#›</a:t>
            </a:fld>
            <a:endParaRPr lang="ja-JP" altLang="en-US" dirty="0"/>
          </a:p>
        </p:txBody>
      </p:sp>
    </p:spTree>
    <p:extLst>
      <p:ext uri="{BB962C8B-B14F-4D97-AF65-F5344CB8AC3E}">
        <p14:creationId xmlns:p14="http://schemas.microsoft.com/office/powerpoint/2010/main" val="2432554684"/>
      </p:ext>
    </p:extLst>
  </p:cSld>
  <p:clrMap bg1="lt1" tx1="dk1" bg2="lt2" tx2="dk2" accent1="accent1" accent2="accent2" accent3="accent3" accent4="accent4" accent5="accent5" accent6="accent6" hlink="hlink" folHlink="folHlink"/>
  <p:sldLayoutIdLst>
    <p:sldLayoutId id="2147483697" r:id="rId1"/>
    <p:sldLayoutId id="2147483698" r:id="rId2"/>
  </p:sldLayoutIdLst>
  <p:hf sldNum="0" hdr="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1465793"/>
            <a:ext cx="7845499" cy="1325563"/>
          </a:xfrm>
        </p:spPr>
        <p:txBody>
          <a:bodyPr>
            <a:normAutofit/>
          </a:bodyPr>
          <a:lstStyle/>
          <a:p>
            <a:pPr algn="ctr"/>
            <a:r>
              <a:rPr lang="ja-JP" altLang="en-US" sz="3600" dirty="0">
                <a:latin typeface="+mj-ea"/>
              </a:rPr>
              <a:t>製造業者における法令遵守体制の整備</a:t>
            </a:r>
            <a:endParaRPr lang="ja-JP" altLang="en-US" sz="3600" dirty="0">
              <a:latin typeface="+mj-ea"/>
              <a:cs typeface="メイリオ" panose="020B0604030504040204" pitchFamily="50" charset="-128"/>
            </a:endParaRPr>
          </a:p>
        </p:txBody>
      </p:sp>
      <p:sp>
        <p:nvSpPr>
          <p:cNvPr id="3" name="サブタイトル 2"/>
          <p:cNvSpPr>
            <a:spLocks noGrp="1"/>
          </p:cNvSpPr>
          <p:nvPr>
            <p:ph idx="1"/>
          </p:nvPr>
        </p:nvSpPr>
        <p:spPr>
          <a:xfrm>
            <a:off x="628650" y="4145492"/>
            <a:ext cx="7886700" cy="1764242"/>
          </a:xfrm>
        </p:spPr>
        <p:txBody>
          <a:bodyPr>
            <a:normAutofit/>
          </a:bodyPr>
          <a:lstStyle/>
          <a:p>
            <a:pPr marL="0" indent="0" algn="ctr">
              <a:buNone/>
            </a:pPr>
            <a:r>
              <a:rPr lang="ja-JP" altLang="en-US" dirty="0">
                <a:latin typeface="+mn-ea"/>
              </a:rPr>
              <a:t>日本医薬品原薬工業会　法規委員会　第</a:t>
            </a:r>
            <a:r>
              <a:rPr lang="en-US" altLang="ja-JP" dirty="0">
                <a:latin typeface="+mn-ea"/>
              </a:rPr>
              <a:t>3</a:t>
            </a:r>
            <a:r>
              <a:rPr lang="ja-JP" altLang="en-US" dirty="0">
                <a:latin typeface="+mn-ea"/>
              </a:rPr>
              <a:t>グループ</a:t>
            </a:r>
            <a:endParaRPr lang="en-US" altLang="ja-JP" dirty="0">
              <a:latin typeface="+mn-ea"/>
            </a:endParaRPr>
          </a:p>
        </p:txBody>
      </p:sp>
      <p:sp>
        <p:nvSpPr>
          <p:cNvPr id="7" name="フッター プレースホルダー 6"/>
          <p:cNvSpPr>
            <a:spLocks noGrp="1"/>
          </p:cNvSpPr>
          <p:nvPr>
            <p:ph type="ftr" sz="quarter" idx="3"/>
          </p:nvPr>
        </p:nvSpPr>
        <p:spPr/>
        <p:txBody>
          <a:bodyPr/>
          <a:lstStyle/>
          <a:p>
            <a:r>
              <a:rPr kumimoji="1" lang="ja-JP" altLang="en-US" dirty="0"/>
              <a:t>製造業者における法令遵守体制の整備</a:t>
            </a:r>
          </a:p>
        </p:txBody>
      </p:sp>
    </p:spTree>
    <p:extLst>
      <p:ext uri="{BB962C8B-B14F-4D97-AF65-F5344CB8AC3E}">
        <p14:creationId xmlns:p14="http://schemas.microsoft.com/office/powerpoint/2010/main" val="2707939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DD169D7-C0B6-4A49-994F-305629D0A7F6}"/>
              </a:ext>
            </a:extLst>
          </p:cNvPr>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6" name="テキスト ボックス 5">
            <a:extLst>
              <a:ext uri="{FF2B5EF4-FFF2-40B4-BE49-F238E27FC236}">
                <a16:creationId xmlns:a16="http://schemas.microsoft.com/office/drawing/2014/main" id="{4CBA2E98-8A24-40FF-A02A-8024A561657C}"/>
              </a:ext>
            </a:extLst>
          </p:cNvPr>
          <p:cNvSpPr txBox="1"/>
          <p:nvPr/>
        </p:nvSpPr>
        <p:spPr>
          <a:xfrm>
            <a:off x="2431830" y="186874"/>
            <a:ext cx="4280338" cy="1107996"/>
          </a:xfrm>
          <a:prstGeom prst="rect">
            <a:avLst/>
          </a:prstGeom>
          <a:noFill/>
        </p:spPr>
        <p:txBody>
          <a:bodyPr wrap="none" rtlCol="0">
            <a:spAutoFit/>
          </a:bodyPr>
          <a:lstStyle/>
          <a:p>
            <a:pPr algn="ctr"/>
            <a:r>
              <a:rPr lang="ja-JP" altLang="en-US" sz="4000" b="1" dirty="0">
                <a:latin typeface="+mn-ea"/>
              </a:rPr>
              <a:t>ガイドラインの対象</a:t>
            </a:r>
            <a:endParaRPr lang="en-US" altLang="ja-JP" sz="4000" b="1" dirty="0">
              <a:latin typeface="+mn-ea"/>
            </a:endParaRPr>
          </a:p>
          <a:p>
            <a:pPr algn="ctr"/>
            <a:r>
              <a:rPr lang="ja-JP" altLang="en-US" sz="2600" dirty="0">
                <a:latin typeface="+mn-ea"/>
              </a:rPr>
              <a:t>（</a:t>
            </a:r>
            <a:r>
              <a:rPr lang="en-US" altLang="ja-JP" sz="2600" dirty="0">
                <a:latin typeface="+mn-ea"/>
              </a:rPr>
              <a:t>Q&amp;A 1-5</a:t>
            </a:r>
            <a:r>
              <a:rPr lang="ja-JP" altLang="en-US" sz="2600" dirty="0" err="1">
                <a:latin typeface="+mn-ea"/>
              </a:rPr>
              <a:t>、</a:t>
            </a:r>
            <a:r>
              <a:rPr lang="en-US" altLang="ja-JP" sz="2600" dirty="0">
                <a:latin typeface="+mn-ea"/>
              </a:rPr>
              <a:t>1-6</a:t>
            </a:r>
            <a:r>
              <a:rPr lang="ja-JP" altLang="en-US" sz="2600" dirty="0">
                <a:latin typeface="+mn-ea"/>
              </a:rPr>
              <a:t>）</a:t>
            </a:r>
          </a:p>
        </p:txBody>
      </p:sp>
      <p:graphicFrame>
        <p:nvGraphicFramePr>
          <p:cNvPr id="3" name="表 2">
            <a:extLst>
              <a:ext uri="{FF2B5EF4-FFF2-40B4-BE49-F238E27FC236}">
                <a16:creationId xmlns:a16="http://schemas.microsoft.com/office/drawing/2014/main" id="{9934E319-BBD4-4B28-9981-592A6ADA3315}"/>
              </a:ext>
            </a:extLst>
          </p:cNvPr>
          <p:cNvGraphicFramePr>
            <a:graphicFrameLocks noGrp="1"/>
          </p:cNvGraphicFramePr>
          <p:nvPr>
            <p:extLst>
              <p:ext uri="{D42A27DB-BD31-4B8C-83A1-F6EECF244321}">
                <p14:modId xmlns:p14="http://schemas.microsoft.com/office/powerpoint/2010/main" val="478305471"/>
              </p:ext>
            </p:extLst>
          </p:nvPr>
        </p:nvGraphicFramePr>
        <p:xfrm>
          <a:off x="389393" y="1966087"/>
          <a:ext cx="7162651" cy="1188720"/>
        </p:xfrm>
        <a:graphic>
          <a:graphicData uri="http://schemas.openxmlformats.org/drawingml/2006/table">
            <a:tbl>
              <a:tblPr firstRow="1" bandRow="1">
                <a:tableStyleId>{2D5ABB26-0587-4C30-8999-92F81FD0307C}</a:tableStyleId>
              </a:tblPr>
              <a:tblGrid>
                <a:gridCol w="1225651">
                  <a:extLst>
                    <a:ext uri="{9D8B030D-6E8A-4147-A177-3AD203B41FA5}">
                      <a16:colId xmlns:a16="http://schemas.microsoft.com/office/drawing/2014/main" val="3565591482"/>
                    </a:ext>
                  </a:extLst>
                </a:gridCol>
                <a:gridCol w="475013">
                  <a:extLst>
                    <a:ext uri="{9D8B030D-6E8A-4147-A177-3AD203B41FA5}">
                      <a16:colId xmlns:a16="http://schemas.microsoft.com/office/drawing/2014/main" val="1343416885"/>
                    </a:ext>
                  </a:extLst>
                </a:gridCol>
                <a:gridCol w="5461987">
                  <a:extLst>
                    <a:ext uri="{9D8B030D-6E8A-4147-A177-3AD203B41FA5}">
                      <a16:colId xmlns:a16="http://schemas.microsoft.com/office/drawing/2014/main" val="1353366176"/>
                    </a:ext>
                  </a:extLst>
                </a:gridCol>
              </a:tblGrid>
              <a:tr h="370840">
                <a:tc>
                  <a:txBody>
                    <a:bodyPr/>
                    <a:lstStyle/>
                    <a:p>
                      <a:r>
                        <a:rPr kumimoji="1" lang="ja-JP" altLang="en-US" sz="2600" dirty="0"/>
                        <a:t>対象</a:t>
                      </a:r>
                    </a:p>
                  </a:txBody>
                  <a:tcPr/>
                </a:tc>
                <a:tc>
                  <a:txBody>
                    <a:bodyPr/>
                    <a:lstStyle/>
                    <a:p>
                      <a:r>
                        <a:rPr kumimoji="1" lang="ja-JP" altLang="en-US" sz="2600" dirty="0"/>
                        <a:t>：</a:t>
                      </a:r>
                    </a:p>
                  </a:txBody>
                  <a:tcPr/>
                </a:tc>
                <a:tc>
                  <a:txBody>
                    <a:bodyPr/>
                    <a:lstStyle/>
                    <a:p>
                      <a:r>
                        <a:rPr kumimoji="1" lang="ja-JP" altLang="en-US" sz="2600" dirty="0"/>
                        <a:t>製造業者（輸出用の医薬品等も含む）</a:t>
                      </a:r>
                    </a:p>
                  </a:txBody>
                  <a:tcPr/>
                </a:tc>
                <a:extLst>
                  <a:ext uri="{0D108BD9-81ED-4DB2-BD59-A6C34878D82A}">
                    <a16:rowId xmlns:a16="http://schemas.microsoft.com/office/drawing/2014/main" val="3848497405"/>
                  </a:ext>
                </a:extLst>
              </a:tr>
              <a:tr h="0">
                <a:tc>
                  <a:txBody>
                    <a:bodyPr/>
                    <a:lstStyle/>
                    <a:p>
                      <a:endParaRPr kumimoji="1" lang="ja-JP" altLang="en-US" sz="800" dirty="0"/>
                    </a:p>
                  </a:txBody>
                  <a:tcPr/>
                </a:tc>
                <a:tc>
                  <a:txBody>
                    <a:bodyPr/>
                    <a:lstStyle/>
                    <a:p>
                      <a:endParaRPr kumimoji="1" lang="ja-JP" altLang="en-US" sz="800" dirty="0"/>
                    </a:p>
                  </a:txBody>
                  <a:tcPr/>
                </a:tc>
                <a:tc>
                  <a:txBody>
                    <a:bodyPr/>
                    <a:lstStyle/>
                    <a:p>
                      <a:endParaRPr kumimoji="1" lang="ja-JP" altLang="en-US" sz="800" dirty="0"/>
                    </a:p>
                  </a:txBody>
                  <a:tcPr/>
                </a:tc>
                <a:extLst>
                  <a:ext uri="{0D108BD9-81ED-4DB2-BD59-A6C34878D82A}">
                    <a16:rowId xmlns:a16="http://schemas.microsoft.com/office/drawing/2014/main" val="3168521822"/>
                  </a:ext>
                </a:extLst>
              </a:tr>
              <a:tr h="370840">
                <a:tc>
                  <a:txBody>
                    <a:bodyPr/>
                    <a:lstStyle/>
                    <a:p>
                      <a:r>
                        <a:rPr kumimoji="1" lang="ja-JP" altLang="en-US" sz="2600" dirty="0"/>
                        <a:t>対象外</a:t>
                      </a:r>
                    </a:p>
                  </a:txBody>
                  <a:tcPr/>
                </a:tc>
                <a:tc>
                  <a:txBody>
                    <a:bodyPr/>
                    <a:lstStyle/>
                    <a:p>
                      <a:r>
                        <a:rPr kumimoji="1" lang="ja-JP" altLang="en-US" sz="2600" dirty="0"/>
                        <a:t>：</a:t>
                      </a:r>
                    </a:p>
                  </a:txBody>
                  <a:tcPr/>
                </a:tc>
                <a:tc>
                  <a:txBody>
                    <a:bodyPr/>
                    <a:lstStyle/>
                    <a:p>
                      <a:r>
                        <a:rPr kumimoji="1" lang="ja-JP" altLang="en-US" sz="2600" dirty="0"/>
                        <a:t>外国製造業者</a:t>
                      </a:r>
                    </a:p>
                  </a:txBody>
                  <a:tcPr/>
                </a:tc>
                <a:extLst>
                  <a:ext uri="{0D108BD9-81ED-4DB2-BD59-A6C34878D82A}">
                    <a16:rowId xmlns:a16="http://schemas.microsoft.com/office/drawing/2014/main" val="1842241696"/>
                  </a:ext>
                </a:extLst>
              </a:tr>
            </a:tbl>
          </a:graphicData>
        </a:graphic>
      </p:graphicFrame>
      <p:sp>
        <p:nvSpPr>
          <p:cNvPr id="5" name="テキスト ボックス 4">
            <a:extLst>
              <a:ext uri="{FF2B5EF4-FFF2-40B4-BE49-F238E27FC236}">
                <a16:creationId xmlns:a16="http://schemas.microsoft.com/office/drawing/2014/main" id="{19A36550-1DE4-4F20-953F-E0220AA7D117}"/>
              </a:ext>
            </a:extLst>
          </p:cNvPr>
          <p:cNvSpPr txBox="1"/>
          <p:nvPr/>
        </p:nvSpPr>
        <p:spPr>
          <a:xfrm>
            <a:off x="135010" y="1287385"/>
            <a:ext cx="1620957" cy="523220"/>
          </a:xfrm>
          <a:prstGeom prst="rect">
            <a:avLst/>
          </a:prstGeom>
          <a:noFill/>
        </p:spPr>
        <p:txBody>
          <a:bodyPr wrap="none" rtlCol="0">
            <a:spAutoFit/>
          </a:bodyPr>
          <a:lstStyle/>
          <a:p>
            <a:r>
              <a:rPr kumimoji="1" lang="ja-JP" altLang="en-US" sz="2800" u="sng" dirty="0"/>
              <a:t>許可業者</a:t>
            </a:r>
          </a:p>
        </p:txBody>
      </p:sp>
      <p:sp>
        <p:nvSpPr>
          <p:cNvPr id="8" name="テキスト ボックス 7">
            <a:extLst>
              <a:ext uri="{FF2B5EF4-FFF2-40B4-BE49-F238E27FC236}">
                <a16:creationId xmlns:a16="http://schemas.microsoft.com/office/drawing/2014/main" id="{3C9C044A-FF99-4924-9C2A-649E2F7011A5}"/>
              </a:ext>
            </a:extLst>
          </p:cNvPr>
          <p:cNvSpPr txBox="1"/>
          <p:nvPr/>
        </p:nvSpPr>
        <p:spPr>
          <a:xfrm>
            <a:off x="126990" y="3424330"/>
            <a:ext cx="902811" cy="523220"/>
          </a:xfrm>
          <a:prstGeom prst="rect">
            <a:avLst/>
          </a:prstGeom>
          <a:noFill/>
        </p:spPr>
        <p:txBody>
          <a:bodyPr wrap="none" rtlCol="0">
            <a:spAutoFit/>
          </a:bodyPr>
          <a:lstStyle/>
          <a:p>
            <a:r>
              <a:rPr lang="ja-JP" altLang="en-US" sz="2800" u="sng" dirty="0"/>
              <a:t>業務</a:t>
            </a:r>
            <a:endParaRPr kumimoji="1" lang="ja-JP" altLang="en-US" sz="2800" u="sng" dirty="0"/>
          </a:p>
        </p:txBody>
      </p:sp>
      <p:graphicFrame>
        <p:nvGraphicFramePr>
          <p:cNvPr id="9" name="表 8">
            <a:extLst>
              <a:ext uri="{FF2B5EF4-FFF2-40B4-BE49-F238E27FC236}">
                <a16:creationId xmlns:a16="http://schemas.microsoft.com/office/drawing/2014/main" id="{5B29CB29-55F1-453C-BD0F-1FFFC24275A0}"/>
              </a:ext>
            </a:extLst>
          </p:cNvPr>
          <p:cNvGraphicFramePr>
            <a:graphicFrameLocks noGrp="1"/>
          </p:cNvGraphicFramePr>
          <p:nvPr>
            <p:extLst>
              <p:ext uri="{D42A27DB-BD31-4B8C-83A1-F6EECF244321}">
                <p14:modId xmlns:p14="http://schemas.microsoft.com/office/powerpoint/2010/main" val="3547782300"/>
              </p:ext>
            </p:extLst>
          </p:nvPr>
        </p:nvGraphicFramePr>
        <p:xfrm>
          <a:off x="389393" y="4098841"/>
          <a:ext cx="8618684" cy="1981200"/>
        </p:xfrm>
        <a:graphic>
          <a:graphicData uri="http://schemas.openxmlformats.org/drawingml/2006/table">
            <a:tbl>
              <a:tblPr firstRow="1" bandRow="1">
                <a:tableStyleId>{2D5ABB26-0587-4C30-8999-92F81FD0307C}</a:tableStyleId>
              </a:tblPr>
              <a:tblGrid>
                <a:gridCol w="1183241">
                  <a:extLst>
                    <a:ext uri="{9D8B030D-6E8A-4147-A177-3AD203B41FA5}">
                      <a16:colId xmlns:a16="http://schemas.microsoft.com/office/drawing/2014/main" val="3565591482"/>
                    </a:ext>
                  </a:extLst>
                </a:gridCol>
                <a:gridCol w="467637">
                  <a:extLst>
                    <a:ext uri="{9D8B030D-6E8A-4147-A177-3AD203B41FA5}">
                      <a16:colId xmlns:a16="http://schemas.microsoft.com/office/drawing/2014/main" val="1343416885"/>
                    </a:ext>
                  </a:extLst>
                </a:gridCol>
                <a:gridCol w="6967806">
                  <a:extLst>
                    <a:ext uri="{9D8B030D-6E8A-4147-A177-3AD203B41FA5}">
                      <a16:colId xmlns:a16="http://schemas.microsoft.com/office/drawing/2014/main" val="1353366176"/>
                    </a:ext>
                  </a:extLst>
                </a:gridCol>
              </a:tblGrid>
              <a:tr h="370840">
                <a:tc>
                  <a:txBody>
                    <a:bodyPr/>
                    <a:lstStyle/>
                    <a:p>
                      <a:r>
                        <a:rPr kumimoji="1" lang="ja-JP" altLang="en-US" sz="2600" dirty="0"/>
                        <a:t>対象</a:t>
                      </a:r>
                    </a:p>
                  </a:txBody>
                  <a:tcPr/>
                </a:tc>
                <a:tc>
                  <a:txBody>
                    <a:bodyPr/>
                    <a:lstStyle/>
                    <a:p>
                      <a:r>
                        <a:rPr kumimoji="1" lang="ja-JP" altLang="en-US" sz="2600" dirty="0"/>
                        <a:t>：</a:t>
                      </a:r>
                    </a:p>
                  </a:txBody>
                  <a:tcPr/>
                </a:tc>
                <a:tc>
                  <a:txBody>
                    <a:bodyPr/>
                    <a:lstStyle/>
                    <a:p>
                      <a:r>
                        <a:rPr kumimoji="1" lang="ja-JP" altLang="en-US" sz="2600" dirty="0"/>
                        <a:t>製造業者による医薬品等の製造に関する業務</a:t>
                      </a:r>
                      <a:endParaRPr kumimoji="1" lang="en-US" altLang="ja-JP" sz="2600" dirty="0"/>
                    </a:p>
                  </a:txBody>
                  <a:tcPr/>
                </a:tc>
                <a:extLst>
                  <a:ext uri="{0D108BD9-81ED-4DB2-BD59-A6C34878D82A}">
                    <a16:rowId xmlns:a16="http://schemas.microsoft.com/office/drawing/2014/main" val="3848497405"/>
                  </a:ext>
                </a:extLst>
              </a:tr>
              <a:tr h="0">
                <a:tc>
                  <a:txBody>
                    <a:bodyPr/>
                    <a:lstStyle/>
                    <a:p>
                      <a:endParaRPr kumimoji="1" lang="ja-JP" altLang="en-US" sz="800" dirty="0"/>
                    </a:p>
                  </a:txBody>
                  <a:tcPr/>
                </a:tc>
                <a:tc>
                  <a:txBody>
                    <a:bodyPr/>
                    <a:lstStyle/>
                    <a:p>
                      <a:endParaRPr kumimoji="1" lang="ja-JP" altLang="en-US" sz="800" dirty="0"/>
                    </a:p>
                  </a:txBody>
                  <a:tcPr/>
                </a:tc>
                <a:tc>
                  <a:txBody>
                    <a:bodyPr/>
                    <a:lstStyle/>
                    <a:p>
                      <a:endParaRPr kumimoji="1" lang="ja-JP" altLang="en-US" sz="800" dirty="0"/>
                    </a:p>
                  </a:txBody>
                  <a:tcPr/>
                </a:tc>
                <a:extLst>
                  <a:ext uri="{0D108BD9-81ED-4DB2-BD59-A6C34878D82A}">
                    <a16:rowId xmlns:a16="http://schemas.microsoft.com/office/drawing/2014/main" val="968464935"/>
                  </a:ext>
                </a:extLst>
              </a:tr>
              <a:tr h="370840">
                <a:tc>
                  <a:txBody>
                    <a:bodyPr/>
                    <a:lstStyle/>
                    <a:p>
                      <a:r>
                        <a:rPr kumimoji="1" lang="ja-JP" altLang="en-US" sz="2600" dirty="0"/>
                        <a:t>対象外</a:t>
                      </a:r>
                    </a:p>
                  </a:txBody>
                  <a:tcPr/>
                </a:tc>
                <a:tc>
                  <a:txBody>
                    <a:bodyPr/>
                    <a:lstStyle/>
                    <a:p>
                      <a:r>
                        <a:rPr kumimoji="1" lang="ja-JP" altLang="en-US" sz="2600" dirty="0"/>
                        <a:t>：</a:t>
                      </a:r>
                    </a:p>
                  </a:txBody>
                  <a:tcPr/>
                </a:tc>
                <a:tc>
                  <a:txBody>
                    <a:bodyPr/>
                    <a:lstStyle/>
                    <a:p>
                      <a:r>
                        <a:rPr kumimoji="1" lang="ja-JP" altLang="en-US" sz="2600" dirty="0"/>
                        <a:t>製造業者による医薬品等の製造に関しない業務</a:t>
                      </a:r>
                      <a:endParaRPr kumimoji="1" lang="en-US" altLang="ja-JP" sz="2600" dirty="0"/>
                    </a:p>
                    <a:p>
                      <a:r>
                        <a:rPr kumimoji="1" lang="ja-JP" altLang="en-US" sz="2600" dirty="0"/>
                        <a:t>（外国製造業者認定に関する手続きの代行、原薬等国内管理人としての業務等）</a:t>
                      </a:r>
                    </a:p>
                  </a:txBody>
                  <a:tcPr/>
                </a:tc>
                <a:extLst>
                  <a:ext uri="{0D108BD9-81ED-4DB2-BD59-A6C34878D82A}">
                    <a16:rowId xmlns:a16="http://schemas.microsoft.com/office/drawing/2014/main" val="1842241696"/>
                  </a:ext>
                </a:extLst>
              </a:tr>
            </a:tbl>
          </a:graphicData>
        </a:graphic>
      </p:graphicFrame>
    </p:spTree>
    <p:extLst>
      <p:ext uri="{BB962C8B-B14F-4D97-AF65-F5344CB8AC3E}">
        <p14:creationId xmlns:p14="http://schemas.microsoft.com/office/powerpoint/2010/main" val="1385175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DD169D7-C0B6-4A49-994F-305629D0A7F6}"/>
              </a:ext>
            </a:extLst>
          </p:cNvPr>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10" name="テキスト ボックス 9">
            <a:extLst>
              <a:ext uri="{FF2B5EF4-FFF2-40B4-BE49-F238E27FC236}">
                <a16:creationId xmlns:a16="http://schemas.microsoft.com/office/drawing/2014/main" id="{C81D019C-0879-4871-A0E6-44F4C0A39F6D}"/>
              </a:ext>
            </a:extLst>
          </p:cNvPr>
          <p:cNvSpPr txBox="1"/>
          <p:nvPr/>
        </p:nvSpPr>
        <p:spPr>
          <a:xfrm>
            <a:off x="964281" y="217070"/>
            <a:ext cx="7215437" cy="1107996"/>
          </a:xfrm>
          <a:prstGeom prst="rect">
            <a:avLst/>
          </a:prstGeom>
          <a:noFill/>
        </p:spPr>
        <p:txBody>
          <a:bodyPr wrap="none" rtlCol="0">
            <a:spAutoFit/>
          </a:bodyPr>
          <a:lstStyle/>
          <a:p>
            <a:pPr algn="ctr"/>
            <a:r>
              <a:rPr lang="ja-JP" altLang="en-US" sz="4000" b="1" dirty="0">
                <a:latin typeface="+mn-ea"/>
              </a:rPr>
              <a:t>ガイドラインにおける表現の意味</a:t>
            </a:r>
            <a:endParaRPr lang="en-US" altLang="ja-JP" sz="4000" b="1" dirty="0">
              <a:latin typeface="+mn-ea"/>
            </a:endParaRPr>
          </a:p>
          <a:p>
            <a:pPr algn="ctr"/>
            <a:r>
              <a:rPr lang="ja-JP" altLang="en-US" sz="2600" dirty="0">
                <a:latin typeface="+mn-ea"/>
              </a:rPr>
              <a:t>（</a:t>
            </a:r>
            <a:r>
              <a:rPr lang="en-US" altLang="ja-JP" sz="2600" dirty="0">
                <a:latin typeface="+mn-ea"/>
              </a:rPr>
              <a:t>Q&amp;A 1-2</a:t>
            </a:r>
            <a:r>
              <a:rPr lang="ja-JP" altLang="en-US" sz="2600" dirty="0">
                <a:latin typeface="+mn-ea"/>
              </a:rPr>
              <a:t>）</a:t>
            </a:r>
          </a:p>
        </p:txBody>
      </p:sp>
      <p:graphicFrame>
        <p:nvGraphicFramePr>
          <p:cNvPr id="11" name="表 10">
            <a:extLst>
              <a:ext uri="{FF2B5EF4-FFF2-40B4-BE49-F238E27FC236}">
                <a16:creationId xmlns:a16="http://schemas.microsoft.com/office/drawing/2014/main" id="{AE710DED-B866-4D52-8BA7-5539761BA5CA}"/>
              </a:ext>
            </a:extLst>
          </p:cNvPr>
          <p:cNvGraphicFramePr>
            <a:graphicFrameLocks noGrp="1"/>
          </p:cNvGraphicFramePr>
          <p:nvPr>
            <p:extLst>
              <p:ext uri="{D42A27DB-BD31-4B8C-83A1-F6EECF244321}">
                <p14:modId xmlns:p14="http://schemas.microsoft.com/office/powerpoint/2010/main" val="3257333781"/>
              </p:ext>
            </p:extLst>
          </p:nvPr>
        </p:nvGraphicFramePr>
        <p:xfrm>
          <a:off x="1524000" y="1816288"/>
          <a:ext cx="6096000" cy="4535616"/>
        </p:xfrm>
        <a:graphic>
          <a:graphicData uri="http://schemas.openxmlformats.org/drawingml/2006/table">
            <a:tbl>
              <a:tblPr firstRow="1" bandRow="1">
                <a:tableStyleId>{2D5ABB26-0587-4C30-8999-92F81FD0307C}</a:tableStyleId>
              </a:tblPr>
              <a:tblGrid>
                <a:gridCol w="1652339">
                  <a:extLst>
                    <a:ext uri="{9D8B030D-6E8A-4147-A177-3AD203B41FA5}">
                      <a16:colId xmlns:a16="http://schemas.microsoft.com/office/drawing/2014/main" val="3565591482"/>
                    </a:ext>
                  </a:extLst>
                </a:gridCol>
                <a:gridCol w="561473">
                  <a:extLst>
                    <a:ext uri="{9D8B030D-6E8A-4147-A177-3AD203B41FA5}">
                      <a16:colId xmlns:a16="http://schemas.microsoft.com/office/drawing/2014/main" val="1343416885"/>
                    </a:ext>
                  </a:extLst>
                </a:gridCol>
                <a:gridCol w="3882188">
                  <a:extLst>
                    <a:ext uri="{9D8B030D-6E8A-4147-A177-3AD203B41FA5}">
                      <a16:colId xmlns:a16="http://schemas.microsoft.com/office/drawing/2014/main" val="1353366176"/>
                    </a:ext>
                  </a:extLst>
                </a:gridCol>
              </a:tblGrid>
              <a:tr h="815656">
                <a:tc>
                  <a:txBody>
                    <a:bodyPr/>
                    <a:lstStyle/>
                    <a:p>
                      <a:pPr>
                        <a:lnSpc>
                          <a:spcPct val="150000"/>
                        </a:lnSpc>
                      </a:pPr>
                      <a:r>
                        <a:rPr kumimoji="1" lang="ja-JP" altLang="en-US" sz="2800" dirty="0"/>
                        <a:t>遵守事項</a:t>
                      </a:r>
                    </a:p>
                  </a:txBody>
                  <a:tcPr/>
                </a:tc>
                <a:tc>
                  <a:txBody>
                    <a:bodyPr/>
                    <a:lstStyle/>
                    <a:p>
                      <a:pPr>
                        <a:lnSpc>
                          <a:spcPct val="150000"/>
                        </a:lnSpc>
                      </a:pPr>
                      <a:r>
                        <a:rPr kumimoji="1" lang="ja-JP" altLang="en-US" sz="2800" dirty="0"/>
                        <a:t>：</a:t>
                      </a:r>
                    </a:p>
                  </a:txBody>
                  <a:tcPr/>
                </a:tc>
                <a:tc>
                  <a:txBody>
                    <a:bodyPr/>
                    <a:lstStyle/>
                    <a:p>
                      <a:pPr>
                        <a:lnSpc>
                          <a:spcPct val="150000"/>
                        </a:lnSpc>
                      </a:pPr>
                      <a:r>
                        <a:rPr kumimoji="1" lang="ja-JP" altLang="en-US" sz="2800" dirty="0"/>
                        <a:t>「・・・なければならない」</a:t>
                      </a:r>
                      <a:endParaRPr kumimoji="1" lang="en-US" altLang="ja-JP" sz="2800" dirty="0"/>
                    </a:p>
                    <a:p>
                      <a:pPr>
                        <a:lnSpc>
                          <a:spcPct val="150000"/>
                        </a:lnSpc>
                      </a:pPr>
                      <a:r>
                        <a:rPr kumimoji="1" lang="ja-JP" altLang="en-US" sz="2800" dirty="0"/>
                        <a:t>「・・・必要がある」</a:t>
                      </a:r>
                      <a:endParaRPr kumimoji="1" lang="en-US" altLang="ja-JP" sz="2800" dirty="0"/>
                    </a:p>
                    <a:p>
                      <a:pPr>
                        <a:lnSpc>
                          <a:spcPct val="150000"/>
                        </a:lnSpc>
                      </a:pPr>
                      <a:r>
                        <a:rPr kumimoji="1" lang="ja-JP" altLang="en-US" sz="2800" dirty="0"/>
                        <a:t>「・・・求められる」</a:t>
                      </a:r>
                      <a:endParaRPr kumimoji="1" lang="en-US" altLang="ja-JP" sz="2800" dirty="0"/>
                    </a:p>
                  </a:txBody>
                  <a:tcPr/>
                </a:tc>
                <a:extLst>
                  <a:ext uri="{0D108BD9-81ED-4DB2-BD59-A6C34878D82A}">
                    <a16:rowId xmlns:a16="http://schemas.microsoft.com/office/drawing/2014/main" val="3848497405"/>
                  </a:ext>
                </a:extLst>
              </a:tr>
              <a:tr h="370840">
                <a:tc>
                  <a:txBody>
                    <a:bodyPr/>
                    <a:lstStyle/>
                    <a:p>
                      <a:pPr>
                        <a:lnSpc>
                          <a:spcPct val="150000"/>
                        </a:lnSpc>
                      </a:pPr>
                      <a:r>
                        <a:rPr kumimoji="1" lang="ja-JP" altLang="en-US" sz="2800" dirty="0"/>
                        <a:t>例示</a:t>
                      </a:r>
                    </a:p>
                  </a:txBody>
                  <a:tcPr/>
                </a:tc>
                <a:tc>
                  <a:txBody>
                    <a:bodyPr/>
                    <a:lstStyle/>
                    <a:p>
                      <a:pPr>
                        <a:lnSpc>
                          <a:spcPct val="150000"/>
                        </a:lnSpc>
                      </a:pPr>
                      <a:r>
                        <a:rPr kumimoji="1" lang="ja-JP" altLang="en-US" sz="2800" dirty="0"/>
                        <a:t>：</a:t>
                      </a:r>
                    </a:p>
                  </a:txBody>
                  <a:tcPr/>
                </a:tc>
                <a:tc>
                  <a:txBody>
                    <a:bodyPr/>
                    <a:lstStyle/>
                    <a:p>
                      <a:pPr>
                        <a:lnSpc>
                          <a:spcPct val="150000"/>
                        </a:lnSpc>
                      </a:pPr>
                      <a:r>
                        <a:rPr kumimoji="1" lang="ja-JP" altLang="en-US" sz="2800" dirty="0"/>
                        <a:t>「・・・が考えられる」</a:t>
                      </a:r>
                    </a:p>
                  </a:txBody>
                  <a:tcPr/>
                </a:tc>
                <a:extLst>
                  <a:ext uri="{0D108BD9-81ED-4DB2-BD59-A6C34878D82A}">
                    <a16:rowId xmlns:a16="http://schemas.microsoft.com/office/drawing/2014/main" val="1842241696"/>
                  </a:ext>
                </a:extLst>
              </a:tr>
              <a:tr h="370840">
                <a:tc>
                  <a:txBody>
                    <a:bodyPr/>
                    <a:lstStyle/>
                    <a:p>
                      <a:pPr>
                        <a:lnSpc>
                          <a:spcPct val="150000"/>
                        </a:lnSpc>
                      </a:pPr>
                      <a:r>
                        <a:rPr kumimoji="1" lang="ja-JP" altLang="en-US" sz="2800" dirty="0"/>
                        <a:t>推奨事項</a:t>
                      </a:r>
                    </a:p>
                  </a:txBody>
                  <a:tcPr/>
                </a:tc>
                <a:tc>
                  <a:txBody>
                    <a:bodyPr/>
                    <a:lstStyle/>
                    <a:p>
                      <a:pPr>
                        <a:lnSpc>
                          <a:spcPct val="150000"/>
                        </a:lnSpc>
                      </a:pPr>
                      <a:r>
                        <a:rPr kumimoji="1" lang="ja-JP" altLang="en-US" sz="2800" dirty="0"/>
                        <a:t>：</a:t>
                      </a:r>
                    </a:p>
                  </a:txBody>
                  <a:tcPr/>
                </a:tc>
                <a:tc>
                  <a:txBody>
                    <a:bodyPr/>
                    <a:lstStyle/>
                    <a:p>
                      <a:pPr>
                        <a:lnSpc>
                          <a:spcPct val="150000"/>
                        </a:lnSpc>
                      </a:pPr>
                      <a:r>
                        <a:rPr kumimoji="1" lang="ja-JP" altLang="en-US" sz="2800" dirty="0"/>
                        <a:t>「・・・重要である」</a:t>
                      </a:r>
                      <a:endParaRPr kumimoji="1" lang="en-US" altLang="ja-JP" sz="2800" dirty="0"/>
                    </a:p>
                    <a:p>
                      <a:pPr>
                        <a:lnSpc>
                          <a:spcPct val="150000"/>
                        </a:lnSpc>
                      </a:pPr>
                      <a:r>
                        <a:rPr kumimoji="1" lang="ja-JP" altLang="en-US" sz="2800" dirty="0"/>
                        <a:t>「・・・有用である」</a:t>
                      </a:r>
                      <a:endParaRPr kumimoji="1" lang="en-US" altLang="ja-JP" sz="2800" dirty="0"/>
                    </a:p>
                    <a:p>
                      <a:pPr>
                        <a:lnSpc>
                          <a:spcPct val="150000"/>
                        </a:lnSpc>
                      </a:pPr>
                      <a:r>
                        <a:rPr kumimoji="1" lang="ja-JP" altLang="en-US" sz="2800" dirty="0"/>
                        <a:t>「・・・望ましい」</a:t>
                      </a:r>
                    </a:p>
                  </a:txBody>
                  <a:tcPr/>
                </a:tc>
                <a:extLst>
                  <a:ext uri="{0D108BD9-81ED-4DB2-BD59-A6C34878D82A}">
                    <a16:rowId xmlns:a16="http://schemas.microsoft.com/office/drawing/2014/main" val="1806751499"/>
                  </a:ext>
                </a:extLst>
              </a:tr>
            </a:tbl>
          </a:graphicData>
        </a:graphic>
      </p:graphicFrame>
      <p:sp>
        <p:nvSpPr>
          <p:cNvPr id="12" name="テキスト ボックス 11">
            <a:extLst>
              <a:ext uri="{FF2B5EF4-FFF2-40B4-BE49-F238E27FC236}">
                <a16:creationId xmlns:a16="http://schemas.microsoft.com/office/drawing/2014/main" id="{DDB5F58B-B405-4549-977E-32FF44A6EED9}"/>
              </a:ext>
            </a:extLst>
          </p:cNvPr>
          <p:cNvSpPr txBox="1"/>
          <p:nvPr/>
        </p:nvSpPr>
        <p:spPr>
          <a:xfrm>
            <a:off x="545095" y="1345337"/>
            <a:ext cx="8053808" cy="523220"/>
          </a:xfrm>
          <a:prstGeom prst="rect">
            <a:avLst/>
          </a:prstGeom>
          <a:noFill/>
        </p:spPr>
        <p:txBody>
          <a:bodyPr wrap="none" rtlCol="0">
            <a:spAutoFit/>
          </a:bodyPr>
          <a:lstStyle/>
          <a:p>
            <a:r>
              <a:rPr lang="ja-JP" altLang="en-US" sz="2800" dirty="0"/>
              <a:t>ガイドラインではそれぞれ以下の表現を用いている。</a:t>
            </a:r>
            <a:endParaRPr kumimoji="1" lang="ja-JP" altLang="en-US" sz="2800" dirty="0"/>
          </a:p>
        </p:txBody>
      </p:sp>
    </p:spTree>
    <p:extLst>
      <p:ext uri="{BB962C8B-B14F-4D97-AF65-F5344CB8AC3E}">
        <p14:creationId xmlns:p14="http://schemas.microsoft.com/office/powerpoint/2010/main" val="2259717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DD169D7-C0B6-4A49-994F-305629D0A7F6}"/>
              </a:ext>
            </a:extLst>
          </p:cNvPr>
          <p:cNvSpPr>
            <a:spLocks noGrp="1"/>
          </p:cNvSpPr>
          <p:nvPr>
            <p:ph type="ftr" sz="quarter" idx="3"/>
          </p:nvPr>
        </p:nvSpPr>
        <p:spPr/>
        <p:txBody>
          <a:bodyPr/>
          <a:lstStyle/>
          <a:p>
            <a:r>
              <a:rPr lang="ja-JP" altLang="en-US" dirty="0"/>
              <a:t>製造業者における法令遵守体制の整備</a:t>
            </a:r>
          </a:p>
        </p:txBody>
      </p:sp>
      <p:sp>
        <p:nvSpPr>
          <p:cNvPr id="10" name="テキスト ボックス 9">
            <a:extLst>
              <a:ext uri="{FF2B5EF4-FFF2-40B4-BE49-F238E27FC236}">
                <a16:creationId xmlns:a16="http://schemas.microsoft.com/office/drawing/2014/main" id="{C81D019C-0879-4871-A0E6-44F4C0A39F6D}"/>
              </a:ext>
            </a:extLst>
          </p:cNvPr>
          <p:cNvSpPr txBox="1"/>
          <p:nvPr/>
        </p:nvSpPr>
        <p:spPr>
          <a:xfrm>
            <a:off x="656740" y="171230"/>
            <a:ext cx="7824578" cy="707886"/>
          </a:xfrm>
          <a:prstGeom prst="rect">
            <a:avLst/>
          </a:prstGeom>
          <a:noFill/>
        </p:spPr>
        <p:txBody>
          <a:bodyPr wrap="none" rtlCol="0">
            <a:spAutoFit/>
          </a:bodyPr>
          <a:lstStyle/>
          <a:p>
            <a:pPr algn="ctr"/>
            <a:r>
              <a:rPr kumimoji="1" lang="ja-JP" altLang="en-US" sz="4000" b="1" dirty="0">
                <a:latin typeface="+mn-ea"/>
              </a:rPr>
              <a:t>改正薬機法が求める法令遵守体制</a:t>
            </a:r>
          </a:p>
        </p:txBody>
      </p:sp>
      <p:sp>
        <p:nvSpPr>
          <p:cNvPr id="5" name="四角形: 角を丸くする 4">
            <a:extLst>
              <a:ext uri="{FF2B5EF4-FFF2-40B4-BE49-F238E27FC236}">
                <a16:creationId xmlns:a16="http://schemas.microsoft.com/office/drawing/2014/main" id="{4FE85E30-488D-4288-8399-29251035F085}"/>
              </a:ext>
            </a:extLst>
          </p:cNvPr>
          <p:cNvSpPr/>
          <p:nvPr/>
        </p:nvSpPr>
        <p:spPr>
          <a:xfrm>
            <a:off x="453592" y="2208813"/>
            <a:ext cx="8236816" cy="3338799"/>
          </a:xfrm>
          <a:prstGeom prst="roundRect">
            <a:avLst>
              <a:gd name="adj" fmla="val 6088"/>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コネクタ: カギ線 6">
            <a:extLst>
              <a:ext uri="{FF2B5EF4-FFF2-40B4-BE49-F238E27FC236}">
                <a16:creationId xmlns:a16="http://schemas.microsoft.com/office/drawing/2014/main" id="{6DFE2BFF-97B7-441B-9651-5EA3AEEF50A7}"/>
              </a:ext>
            </a:extLst>
          </p:cNvPr>
          <p:cNvCxnSpPr>
            <a:stCxn id="18" idx="1"/>
            <a:endCxn id="14" idx="1"/>
          </p:cNvCxnSpPr>
          <p:nvPr/>
        </p:nvCxnSpPr>
        <p:spPr>
          <a:xfrm rot="10800000">
            <a:off x="2164485" y="2733966"/>
            <a:ext cx="12700" cy="2528250"/>
          </a:xfrm>
          <a:prstGeom prst="bentConnector3">
            <a:avLst>
              <a:gd name="adj1" fmla="val 5166228"/>
            </a:avLst>
          </a:prstGeom>
          <a:ln w="1270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 name="コネクタ: カギ線 7">
            <a:extLst>
              <a:ext uri="{FF2B5EF4-FFF2-40B4-BE49-F238E27FC236}">
                <a16:creationId xmlns:a16="http://schemas.microsoft.com/office/drawing/2014/main" id="{4FEED0BD-E212-4A36-AB9C-AB02C86943D9}"/>
              </a:ext>
            </a:extLst>
          </p:cNvPr>
          <p:cNvCxnSpPr>
            <a:stCxn id="14" idx="3"/>
            <a:endCxn id="18" idx="3"/>
          </p:cNvCxnSpPr>
          <p:nvPr/>
        </p:nvCxnSpPr>
        <p:spPr>
          <a:xfrm>
            <a:off x="6973992" y="2733966"/>
            <a:ext cx="12700" cy="2528250"/>
          </a:xfrm>
          <a:prstGeom prst="bentConnector3">
            <a:avLst>
              <a:gd name="adj1" fmla="val 5353244"/>
            </a:avLst>
          </a:prstGeom>
          <a:ln w="1270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 name="四角形: 角を丸くする 12">
            <a:extLst>
              <a:ext uri="{FF2B5EF4-FFF2-40B4-BE49-F238E27FC236}">
                <a16:creationId xmlns:a16="http://schemas.microsoft.com/office/drawing/2014/main" id="{75630606-6426-4E1C-918F-663621E9E2C4}"/>
              </a:ext>
            </a:extLst>
          </p:cNvPr>
          <p:cNvSpPr/>
          <p:nvPr/>
        </p:nvSpPr>
        <p:spPr>
          <a:xfrm>
            <a:off x="768996" y="3603871"/>
            <a:ext cx="1496051" cy="736050"/>
          </a:xfrm>
          <a:prstGeom prst="roundRect">
            <a:avLst>
              <a:gd name="adj" fmla="val 6944"/>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9D304A88-F194-4D27-8845-97A111859547}"/>
              </a:ext>
            </a:extLst>
          </p:cNvPr>
          <p:cNvSpPr/>
          <p:nvPr/>
        </p:nvSpPr>
        <p:spPr>
          <a:xfrm>
            <a:off x="2164485" y="2266835"/>
            <a:ext cx="4809507" cy="934262"/>
          </a:xfrm>
          <a:prstGeom prst="rect">
            <a:avLst/>
          </a:prstGeom>
          <a:solidFill>
            <a:schemeClr val="bg1"/>
          </a:solid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四角形: 角を丸くする 14">
            <a:extLst>
              <a:ext uri="{FF2B5EF4-FFF2-40B4-BE49-F238E27FC236}">
                <a16:creationId xmlns:a16="http://schemas.microsoft.com/office/drawing/2014/main" id="{59EE0326-8434-46F5-9F9C-287C5187A17C}"/>
              </a:ext>
            </a:extLst>
          </p:cNvPr>
          <p:cNvSpPr/>
          <p:nvPr/>
        </p:nvSpPr>
        <p:spPr>
          <a:xfrm>
            <a:off x="2376631" y="2743896"/>
            <a:ext cx="4389343" cy="352012"/>
          </a:xfrm>
          <a:prstGeom prst="roundRect">
            <a:avLst>
              <a:gd name="adj" fmla="val 6944"/>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矢印: 下 15">
            <a:extLst>
              <a:ext uri="{FF2B5EF4-FFF2-40B4-BE49-F238E27FC236}">
                <a16:creationId xmlns:a16="http://schemas.microsoft.com/office/drawing/2014/main" id="{5C7FD3A9-7E42-48F1-8BCC-2DF799F52856}"/>
              </a:ext>
            </a:extLst>
          </p:cNvPr>
          <p:cNvSpPr/>
          <p:nvPr/>
        </p:nvSpPr>
        <p:spPr>
          <a:xfrm>
            <a:off x="4240992" y="3210468"/>
            <a:ext cx="656492" cy="1818672"/>
          </a:xfrm>
          <a:prstGeom prst="downArrow">
            <a:avLst>
              <a:gd name="adj1" fmla="val 50000"/>
              <a:gd name="adj2" fmla="val 42262"/>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四角形: 角を丸くする 16">
            <a:extLst>
              <a:ext uri="{FF2B5EF4-FFF2-40B4-BE49-F238E27FC236}">
                <a16:creationId xmlns:a16="http://schemas.microsoft.com/office/drawing/2014/main" id="{7E0DA590-7C04-4592-99BB-C5B3224A34BC}"/>
              </a:ext>
            </a:extLst>
          </p:cNvPr>
          <p:cNvSpPr/>
          <p:nvPr/>
        </p:nvSpPr>
        <p:spPr>
          <a:xfrm>
            <a:off x="2587350" y="3307646"/>
            <a:ext cx="3963777" cy="553025"/>
          </a:xfrm>
          <a:prstGeom prst="roundRect">
            <a:avLst>
              <a:gd name="adj" fmla="val 6944"/>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96EA8DA9-467A-4A29-BE8B-8159B1257E73}"/>
              </a:ext>
            </a:extLst>
          </p:cNvPr>
          <p:cNvSpPr/>
          <p:nvPr/>
        </p:nvSpPr>
        <p:spPr>
          <a:xfrm>
            <a:off x="2164485" y="5033434"/>
            <a:ext cx="4809507" cy="457563"/>
          </a:xfrm>
          <a:prstGeom prst="rect">
            <a:avLst/>
          </a:prstGeom>
          <a:solidFill>
            <a:schemeClr val="bg1"/>
          </a:solid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E663ACD0-C63A-4563-A3D9-1C2E05AD2E21}"/>
              </a:ext>
            </a:extLst>
          </p:cNvPr>
          <p:cNvSpPr/>
          <p:nvPr/>
        </p:nvSpPr>
        <p:spPr>
          <a:xfrm>
            <a:off x="2166549" y="2880427"/>
            <a:ext cx="4809507" cy="498469"/>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51E0F91B-C387-4B74-A469-3BC09E97C438}"/>
              </a:ext>
            </a:extLst>
          </p:cNvPr>
          <p:cNvSpPr txBox="1"/>
          <p:nvPr/>
        </p:nvSpPr>
        <p:spPr>
          <a:xfrm>
            <a:off x="4013811" y="2337428"/>
            <a:ext cx="1107996" cy="369332"/>
          </a:xfrm>
          <a:prstGeom prst="rect">
            <a:avLst/>
          </a:prstGeom>
          <a:noFill/>
          <a:ln w="38100">
            <a:noFill/>
          </a:ln>
        </p:spPr>
        <p:txBody>
          <a:bodyPr wrap="none" rtlCol="0">
            <a:spAutoFit/>
          </a:bodyPr>
          <a:lstStyle/>
          <a:p>
            <a:r>
              <a:rPr kumimoji="1" lang="ja-JP" altLang="en-US" dirty="0">
                <a:effectLst>
                  <a:outerShdw blurRad="38100" dist="38100" dir="2700000" algn="tl">
                    <a:srgbClr val="000000">
                      <a:alpha val="43137"/>
                    </a:srgbClr>
                  </a:outerShdw>
                </a:effectLst>
              </a:rPr>
              <a:t>製造業者</a:t>
            </a:r>
          </a:p>
        </p:txBody>
      </p:sp>
      <p:sp>
        <p:nvSpPr>
          <p:cNvPr id="21" name="テキスト ボックス 20">
            <a:extLst>
              <a:ext uri="{FF2B5EF4-FFF2-40B4-BE49-F238E27FC236}">
                <a16:creationId xmlns:a16="http://schemas.microsoft.com/office/drawing/2014/main" id="{A7C18DCB-0DC5-4A38-8993-E28F9ED6D09F}"/>
              </a:ext>
            </a:extLst>
          </p:cNvPr>
          <p:cNvSpPr txBox="1"/>
          <p:nvPr/>
        </p:nvSpPr>
        <p:spPr>
          <a:xfrm>
            <a:off x="2422693" y="2732145"/>
            <a:ext cx="4294765" cy="369332"/>
          </a:xfrm>
          <a:prstGeom prst="rect">
            <a:avLst/>
          </a:prstGeom>
          <a:noFill/>
        </p:spPr>
        <p:txBody>
          <a:bodyPr wrap="none" rtlCol="0">
            <a:spAutoFit/>
          </a:bodyPr>
          <a:lstStyle/>
          <a:p>
            <a:r>
              <a:rPr lang="en-US" altLang="ja-JP" dirty="0">
                <a:solidFill>
                  <a:srgbClr val="FF0000"/>
                </a:solidFill>
                <a:latin typeface="+mn-ea"/>
              </a:rPr>
              <a:t>2.</a:t>
            </a:r>
            <a:r>
              <a:rPr lang="ja-JP" altLang="en-US" dirty="0">
                <a:solidFill>
                  <a:srgbClr val="FF0000"/>
                </a:solidFill>
                <a:latin typeface="+mn-ea"/>
              </a:rPr>
              <a:t>　薬事に関する業務に責任を有する役員</a:t>
            </a:r>
            <a:endParaRPr kumimoji="1" lang="ja-JP" altLang="en-US" dirty="0">
              <a:solidFill>
                <a:srgbClr val="FF0000"/>
              </a:solidFill>
              <a:latin typeface="+mn-ea"/>
            </a:endParaRPr>
          </a:p>
        </p:txBody>
      </p:sp>
      <p:sp>
        <p:nvSpPr>
          <p:cNvPr id="22" name="テキスト ボックス 21">
            <a:extLst>
              <a:ext uri="{FF2B5EF4-FFF2-40B4-BE49-F238E27FC236}">
                <a16:creationId xmlns:a16="http://schemas.microsoft.com/office/drawing/2014/main" id="{4174893E-15D4-435C-8160-E954ECA47731}"/>
              </a:ext>
            </a:extLst>
          </p:cNvPr>
          <p:cNvSpPr txBox="1"/>
          <p:nvPr/>
        </p:nvSpPr>
        <p:spPr>
          <a:xfrm>
            <a:off x="3039027" y="3386186"/>
            <a:ext cx="3059981" cy="369333"/>
          </a:xfrm>
          <a:prstGeom prst="rect">
            <a:avLst/>
          </a:prstGeom>
          <a:noFill/>
          <a:ln>
            <a:noFill/>
          </a:ln>
        </p:spPr>
        <p:txBody>
          <a:bodyPr wrap="square" rtlCol="0">
            <a:spAutoFit/>
          </a:bodyPr>
          <a:lstStyle/>
          <a:p>
            <a:r>
              <a:rPr lang="en-US" altLang="ja-JP" dirty="0">
                <a:solidFill>
                  <a:srgbClr val="FF0000"/>
                </a:solidFill>
                <a:latin typeface="+mn-ea"/>
              </a:rPr>
              <a:t>1.</a:t>
            </a:r>
            <a:r>
              <a:rPr lang="ja-JP" altLang="en-US" dirty="0">
                <a:solidFill>
                  <a:srgbClr val="FF0000"/>
                </a:solidFill>
                <a:latin typeface="+mn-ea"/>
              </a:rPr>
              <a:t>　法令遵守のため体制構築</a:t>
            </a:r>
            <a:endParaRPr lang="en-US" altLang="ja-JP" dirty="0">
              <a:solidFill>
                <a:srgbClr val="FF0000"/>
              </a:solidFill>
              <a:latin typeface="+mn-ea"/>
            </a:endParaRPr>
          </a:p>
        </p:txBody>
      </p:sp>
      <p:sp>
        <p:nvSpPr>
          <p:cNvPr id="23" name="テキスト ボックス 22">
            <a:extLst>
              <a:ext uri="{FF2B5EF4-FFF2-40B4-BE49-F238E27FC236}">
                <a16:creationId xmlns:a16="http://schemas.microsoft.com/office/drawing/2014/main" id="{51CCD1E8-48FA-49BA-BE0A-9E81F0D58E16}"/>
              </a:ext>
            </a:extLst>
          </p:cNvPr>
          <p:cNvSpPr txBox="1"/>
          <p:nvPr/>
        </p:nvSpPr>
        <p:spPr>
          <a:xfrm>
            <a:off x="2499138" y="5086969"/>
            <a:ext cx="4140200" cy="369332"/>
          </a:xfrm>
          <a:prstGeom prst="rect">
            <a:avLst/>
          </a:prstGeom>
          <a:noFill/>
          <a:ln w="38100">
            <a:noFill/>
          </a:ln>
        </p:spPr>
        <p:txBody>
          <a:bodyPr wrap="square" rtlCol="0">
            <a:spAutoFit/>
          </a:bodyPr>
          <a:lstStyle/>
          <a:p>
            <a:pPr algn="ctr"/>
            <a:r>
              <a:rPr lang="ja-JP" altLang="en-US" dirty="0">
                <a:effectLst>
                  <a:outerShdw blurRad="38100" dist="38100" dir="2700000" algn="tl">
                    <a:srgbClr val="000000">
                      <a:alpha val="43137"/>
                    </a:srgbClr>
                  </a:outerShdw>
                </a:effectLst>
              </a:rPr>
              <a:t>製造管理者</a:t>
            </a:r>
            <a:endParaRPr kumimoji="1" lang="ja-JP" altLang="en-US" dirty="0">
              <a:effectLst>
                <a:outerShdw blurRad="38100" dist="38100" dir="2700000" algn="tl">
                  <a:srgbClr val="000000">
                    <a:alpha val="43137"/>
                  </a:srgbClr>
                </a:outerShdw>
              </a:effectLst>
            </a:endParaRPr>
          </a:p>
        </p:txBody>
      </p:sp>
      <p:sp>
        <p:nvSpPr>
          <p:cNvPr id="24" name="テキスト ボックス 23">
            <a:extLst>
              <a:ext uri="{FF2B5EF4-FFF2-40B4-BE49-F238E27FC236}">
                <a16:creationId xmlns:a16="http://schemas.microsoft.com/office/drawing/2014/main" id="{151CDE19-66F1-4F62-BEC7-C2719DAB458D}"/>
              </a:ext>
            </a:extLst>
          </p:cNvPr>
          <p:cNvSpPr txBox="1"/>
          <p:nvPr/>
        </p:nvSpPr>
        <p:spPr>
          <a:xfrm>
            <a:off x="690490" y="3646866"/>
            <a:ext cx="1635384" cy="646331"/>
          </a:xfrm>
          <a:prstGeom prst="rect">
            <a:avLst/>
          </a:prstGeom>
          <a:noFill/>
        </p:spPr>
        <p:txBody>
          <a:bodyPr wrap="none" rtlCol="0">
            <a:spAutoFit/>
          </a:bodyPr>
          <a:lstStyle/>
          <a:p>
            <a:pPr algn="ctr"/>
            <a:r>
              <a:rPr kumimoji="1" lang="en-US" altLang="ja-JP" dirty="0">
                <a:solidFill>
                  <a:srgbClr val="FF0000"/>
                </a:solidFill>
                <a:latin typeface="+mn-ea"/>
              </a:rPr>
              <a:t>3.</a:t>
            </a:r>
            <a:r>
              <a:rPr kumimoji="1" lang="ja-JP" altLang="en-US" dirty="0">
                <a:solidFill>
                  <a:srgbClr val="FF0000"/>
                </a:solidFill>
                <a:latin typeface="+mn-ea"/>
              </a:rPr>
              <a:t>　書面による</a:t>
            </a:r>
            <a:endParaRPr kumimoji="1" lang="en-US" altLang="ja-JP" dirty="0">
              <a:solidFill>
                <a:srgbClr val="FF0000"/>
              </a:solidFill>
              <a:latin typeface="+mn-ea"/>
            </a:endParaRPr>
          </a:p>
          <a:p>
            <a:r>
              <a:rPr lang="ja-JP" altLang="en-US" dirty="0">
                <a:solidFill>
                  <a:srgbClr val="FF0000"/>
                </a:solidFill>
                <a:latin typeface="+mn-ea"/>
              </a:rPr>
              <a:t>　　</a:t>
            </a:r>
            <a:r>
              <a:rPr lang="en-US" altLang="ja-JP" dirty="0">
                <a:solidFill>
                  <a:srgbClr val="FF0000"/>
                </a:solidFill>
                <a:latin typeface="+mn-ea"/>
              </a:rPr>
              <a:t> </a:t>
            </a:r>
            <a:r>
              <a:rPr lang="ja-JP" altLang="en-US" dirty="0">
                <a:solidFill>
                  <a:srgbClr val="FF0000"/>
                </a:solidFill>
                <a:latin typeface="+mn-ea"/>
              </a:rPr>
              <a:t>意見申述</a:t>
            </a:r>
            <a:endParaRPr kumimoji="1" lang="en-US" altLang="ja-JP" dirty="0">
              <a:solidFill>
                <a:srgbClr val="FF0000"/>
              </a:solidFill>
              <a:latin typeface="+mn-ea"/>
            </a:endParaRPr>
          </a:p>
        </p:txBody>
      </p:sp>
      <p:sp>
        <p:nvSpPr>
          <p:cNvPr id="36" name="四角形: 角を丸くする 35">
            <a:extLst>
              <a:ext uri="{FF2B5EF4-FFF2-40B4-BE49-F238E27FC236}">
                <a16:creationId xmlns:a16="http://schemas.microsoft.com/office/drawing/2014/main" id="{00B57DB6-AB2C-4E24-8C48-34D2ED264E53}"/>
              </a:ext>
            </a:extLst>
          </p:cNvPr>
          <p:cNvSpPr/>
          <p:nvPr/>
        </p:nvSpPr>
        <p:spPr>
          <a:xfrm>
            <a:off x="2579330" y="3990058"/>
            <a:ext cx="3963777" cy="646331"/>
          </a:xfrm>
          <a:prstGeom prst="roundRect">
            <a:avLst>
              <a:gd name="adj" fmla="val 6944"/>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6CAE87A3-DD7D-46ED-BD22-8A7B05070349}"/>
              </a:ext>
            </a:extLst>
          </p:cNvPr>
          <p:cNvSpPr txBox="1"/>
          <p:nvPr/>
        </p:nvSpPr>
        <p:spPr>
          <a:xfrm>
            <a:off x="2870586" y="3981891"/>
            <a:ext cx="3454613" cy="646331"/>
          </a:xfrm>
          <a:prstGeom prst="rect">
            <a:avLst/>
          </a:prstGeom>
          <a:noFill/>
          <a:ln>
            <a:noFill/>
          </a:ln>
        </p:spPr>
        <p:txBody>
          <a:bodyPr wrap="square" rtlCol="0">
            <a:spAutoFit/>
          </a:bodyPr>
          <a:lstStyle/>
          <a:p>
            <a:r>
              <a:rPr lang="en-US" altLang="ja-JP" dirty="0">
                <a:solidFill>
                  <a:srgbClr val="FF0000"/>
                </a:solidFill>
                <a:latin typeface="+mn-ea"/>
              </a:rPr>
              <a:t>3.</a:t>
            </a:r>
            <a:r>
              <a:rPr lang="ja-JP" altLang="en-US" dirty="0">
                <a:solidFill>
                  <a:srgbClr val="FF0000"/>
                </a:solidFill>
                <a:latin typeface="+mn-ea"/>
              </a:rPr>
              <a:t>　必要な能力及び経験を有する</a:t>
            </a:r>
            <a:endParaRPr lang="en-US" altLang="ja-JP" dirty="0">
              <a:solidFill>
                <a:srgbClr val="FF0000"/>
              </a:solidFill>
              <a:latin typeface="+mn-ea"/>
            </a:endParaRPr>
          </a:p>
          <a:p>
            <a:r>
              <a:rPr lang="ja-JP" altLang="en-US" dirty="0">
                <a:solidFill>
                  <a:srgbClr val="FF0000"/>
                </a:solidFill>
                <a:latin typeface="+mn-ea"/>
              </a:rPr>
              <a:t>　　責任者の選任</a:t>
            </a:r>
            <a:endParaRPr lang="en-US" altLang="ja-JP" dirty="0">
              <a:solidFill>
                <a:srgbClr val="FF0000"/>
              </a:solidFill>
              <a:latin typeface="+mn-ea"/>
            </a:endParaRPr>
          </a:p>
        </p:txBody>
      </p:sp>
      <p:sp>
        <p:nvSpPr>
          <p:cNvPr id="37" name="四角形: 角を丸くする 36">
            <a:extLst>
              <a:ext uri="{FF2B5EF4-FFF2-40B4-BE49-F238E27FC236}">
                <a16:creationId xmlns:a16="http://schemas.microsoft.com/office/drawing/2014/main" id="{E1F3B31F-4329-4111-BD14-C7D33FC00A40}"/>
              </a:ext>
            </a:extLst>
          </p:cNvPr>
          <p:cNvSpPr/>
          <p:nvPr/>
        </p:nvSpPr>
        <p:spPr>
          <a:xfrm>
            <a:off x="6849262" y="3623768"/>
            <a:ext cx="1496051" cy="736050"/>
          </a:xfrm>
          <a:prstGeom prst="roundRect">
            <a:avLst>
              <a:gd name="adj" fmla="val 6944"/>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a:extLst>
              <a:ext uri="{FF2B5EF4-FFF2-40B4-BE49-F238E27FC236}">
                <a16:creationId xmlns:a16="http://schemas.microsoft.com/office/drawing/2014/main" id="{B372F1EF-036B-4959-B0D7-57DA53FF0FF8}"/>
              </a:ext>
            </a:extLst>
          </p:cNvPr>
          <p:cNvSpPr txBox="1"/>
          <p:nvPr/>
        </p:nvSpPr>
        <p:spPr>
          <a:xfrm>
            <a:off x="6870143" y="3678638"/>
            <a:ext cx="1436612" cy="646331"/>
          </a:xfrm>
          <a:prstGeom prst="rect">
            <a:avLst/>
          </a:prstGeom>
          <a:noFill/>
        </p:spPr>
        <p:txBody>
          <a:bodyPr wrap="none" rtlCol="0">
            <a:spAutoFit/>
          </a:bodyPr>
          <a:lstStyle/>
          <a:p>
            <a:r>
              <a:rPr kumimoji="1" lang="en-US" altLang="ja-JP" dirty="0">
                <a:solidFill>
                  <a:srgbClr val="FF0000"/>
                </a:solidFill>
                <a:latin typeface="+mn-ea"/>
              </a:rPr>
              <a:t>3.</a:t>
            </a:r>
            <a:r>
              <a:rPr kumimoji="1" lang="ja-JP" altLang="en-US" dirty="0">
                <a:solidFill>
                  <a:srgbClr val="FF0000"/>
                </a:solidFill>
                <a:latin typeface="+mn-ea"/>
              </a:rPr>
              <a:t>　</a:t>
            </a:r>
            <a:r>
              <a:rPr lang="ja-JP" altLang="en-US" dirty="0">
                <a:solidFill>
                  <a:srgbClr val="FF0000"/>
                </a:solidFill>
                <a:latin typeface="+mn-ea"/>
              </a:rPr>
              <a:t>意見尊重</a:t>
            </a:r>
            <a:endParaRPr lang="en-US" altLang="ja-JP" dirty="0">
              <a:solidFill>
                <a:srgbClr val="FF0000"/>
              </a:solidFill>
              <a:latin typeface="+mn-ea"/>
            </a:endParaRPr>
          </a:p>
          <a:p>
            <a:r>
              <a:rPr kumimoji="1" lang="ja-JP" altLang="en-US" dirty="0">
                <a:solidFill>
                  <a:srgbClr val="FF0000"/>
                </a:solidFill>
                <a:latin typeface="+mn-ea"/>
              </a:rPr>
              <a:t>　　措置義務</a:t>
            </a:r>
            <a:endParaRPr kumimoji="1" lang="en-US" altLang="ja-JP" dirty="0">
              <a:solidFill>
                <a:srgbClr val="FF0000"/>
              </a:solidFill>
              <a:latin typeface="+mn-ea"/>
            </a:endParaRPr>
          </a:p>
        </p:txBody>
      </p:sp>
      <p:sp>
        <p:nvSpPr>
          <p:cNvPr id="2" name="テキスト ボックス 1">
            <a:extLst>
              <a:ext uri="{FF2B5EF4-FFF2-40B4-BE49-F238E27FC236}">
                <a16:creationId xmlns:a16="http://schemas.microsoft.com/office/drawing/2014/main" id="{BEFCB7B6-A43B-4733-9C74-A4CE83DFC5BA}"/>
              </a:ext>
            </a:extLst>
          </p:cNvPr>
          <p:cNvSpPr txBox="1"/>
          <p:nvPr/>
        </p:nvSpPr>
        <p:spPr>
          <a:xfrm>
            <a:off x="2195632" y="928292"/>
            <a:ext cx="4905510" cy="1200329"/>
          </a:xfrm>
          <a:prstGeom prst="rect">
            <a:avLst/>
          </a:prstGeom>
          <a:noFill/>
        </p:spPr>
        <p:txBody>
          <a:bodyPr wrap="none" rtlCol="0">
            <a:spAutoFit/>
          </a:bodyPr>
          <a:lstStyle/>
          <a:p>
            <a:pPr marL="342900" indent="-342900">
              <a:buFont typeface="+mj-lt"/>
              <a:buAutoNum type="arabicPeriod"/>
            </a:pPr>
            <a:r>
              <a:rPr kumimoji="1" lang="ja-JP" altLang="en-US" dirty="0">
                <a:latin typeface="+mn-ea"/>
              </a:rPr>
              <a:t>法令遵守体制の整備</a:t>
            </a:r>
            <a:endParaRPr kumimoji="1" lang="en-US" altLang="ja-JP" dirty="0">
              <a:latin typeface="+mn-ea"/>
            </a:endParaRPr>
          </a:p>
          <a:p>
            <a:pPr marL="342900" indent="-342900">
              <a:buFont typeface="+mj-lt"/>
              <a:buAutoNum type="arabicPeriod"/>
            </a:pPr>
            <a:r>
              <a:rPr lang="ja-JP" altLang="en-US" dirty="0">
                <a:latin typeface="+mn-ea"/>
              </a:rPr>
              <a:t>責任役員の明確化</a:t>
            </a:r>
            <a:endParaRPr lang="en-US" altLang="ja-JP" dirty="0">
              <a:latin typeface="+mn-ea"/>
            </a:endParaRPr>
          </a:p>
          <a:p>
            <a:pPr marL="342900" indent="-342900">
              <a:buFont typeface="+mj-lt"/>
              <a:buAutoNum type="arabicPeriod"/>
            </a:pPr>
            <a:r>
              <a:rPr kumimoji="1" lang="ja-JP" altLang="en-US" dirty="0">
                <a:latin typeface="+mn-ea"/>
              </a:rPr>
              <a:t>製造管理者の適切な選任</a:t>
            </a:r>
            <a:endParaRPr kumimoji="1" lang="en-US" altLang="ja-JP" dirty="0">
              <a:latin typeface="+mn-ea"/>
            </a:endParaRPr>
          </a:p>
          <a:p>
            <a:r>
              <a:rPr lang="ja-JP" altLang="en-US" dirty="0">
                <a:latin typeface="+mn-ea"/>
              </a:rPr>
              <a:t>　　 製造管理者からの意見の尊重及び措置義務</a:t>
            </a:r>
            <a:endParaRPr kumimoji="1" lang="ja-JP" altLang="en-US" dirty="0">
              <a:latin typeface="+mn-ea"/>
            </a:endParaRPr>
          </a:p>
        </p:txBody>
      </p:sp>
      <p:sp>
        <p:nvSpPr>
          <p:cNvPr id="3" name="正方形/長方形 2">
            <a:extLst>
              <a:ext uri="{FF2B5EF4-FFF2-40B4-BE49-F238E27FC236}">
                <a16:creationId xmlns:a16="http://schemas.microsoft.com/office/drawing/2014/main" id="{E3B2AB0E-BDF2-4237-8836-3558329BEFEA}"/>
              </a:ext>
            </a:extLst>
          </p:cNvPr>
          <p:cNvSpPr/>
          <p:nvPr/>
        </p:nvSpPr>
        <p:spPr>
          <a:xfrm>
            <a:off x="2170074" y="885648"/>
            <a:ext cx="4810268" cy="125462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6891089" y="765583"/>
            <a:ext cx="2254143" cy="369332"/>
          </a:xfrm>
          <a:prstGeom prst="rect">
            <a:avLst/>
          </a:prstGeom>
          <a:noFill/>
        </p:spPr>
        <p:txBody>
          <a:bodyPr wrap="none" rtlCol="0">
            <a:spAutoFit/>
          </a:bodyPr>
          <a:lstStyle/>
          <a:p>
            <a:r>
              <a:rPr kumimoji="1" lang="ja-JP" altLang="en-US" dirty="0">
                <a:latin typeface="+mn-ea"/>
              </a:rPr>
              <a:t>（</a:t>
            </a:r>
            <a:r>
              <a:rPr lang="ja-JP" altLang="en-US" dirty="0">
                <a:latin typeface="+mn-ea"/>
              </a:rPr>
              <a:t>ガイドライン第</a:t>
            </a:r>
            <a:r>
              <a:rPr lang="en-US" altLang="ja-JP" dirty="0">
                <a:latin typeface="+mn-ea"/>
              </a:rPr>
              <a:t>1</a:t>
            </a:r>
            <a:r>
              <a:rPr lang="ja-JP" altLang="en-US" dirty="0">
                <a:latin typeface="+mn-ea"/>
              </a:rPr>
              <a:t>の</a:t>
            </a:r>
            <a:r>
              <a:rPr lang="en-US" altLang="ja-JP" dirty="0">
                <a:latin typeface="+mn-ea"/>
              </a:rPr>
              <a:t>3</a:t>
            </a:r>
            <a:r>
              <a:rPr kumimoji="1" lang="ja-JP" altLang="en-US" dirty="0">
                <a:latin typeface="+mn-ea"/>
              </a:rPr>
              <a:t>）</a:t>
            </a:r>
          </a:p>
        </p:txBody>
      </p:sp>
      <p:sp>
        <p:nvSpPr>
          <p:cNvPr id="12" name="テキスト ボックス 11">
            <a:extLst>
              <a:ext uri="{FF2B5EF4-FFF2-40B4-BE49-F238E27FC236}">
                <a16:creationId xmlns:a16="http://schemas.microsoft.com/office/drawing/2014/main" id="{7D2EF798-BDCF-4610-9275-0D787AB84BCC}"/>
              </a:ext>
            </a:extLst>
          </p:cNvPr>
          <p:cNvSpPr txBox="1"/>
          <p:nvPr/>
        </p:nvSpPr>
        <p:spPr>
          <a:xfrm>
            <a:off x="456882" y="2208814"/>
            <a:ext cx="1704313" cy="338554"/>
          </a:xfrm>
          <a:prstGeom prst="rect">
            <a:avLst/>
          </a:prstGeom>
          <a:noFill/>
        </p:spPr>
        <p:txBody>
          <a:bodyPr wrap="none" rtlCol="0">
            <a:spAutoFit/>
          </a:bodyPr>
          <a:lstStyle/>
          <a:p>
            <a:r>
              <a:rPr lang="ja-JP" altLang="en-US" sz="1600" u="sng" dirty="0"/>
              <a:t>改正後のイメージ</a:t>
            </a:r>
            <a:endParaRPr kumimoji="1" lang="ja-JP" altLang="en-US" sz="1600" u="sng" dirty="0"/>
          </a:p>
        </p:txBody>
      </p:sp>
      <p:sp>
        <p:nvSpPr>
          <p:cNvPr id="26" name="テキスト ボックス 25">
            <a:extLst>
              <a:ext uri="{FF2B5EF4-FFF2-40B4-BE49-F238E27FC236}">
                <a16:creationId xmlns:a16="http://schemas.microsoft.com/office/drawing/2014/main" id="{FB0C40B8-7E08-4480-AD12-0C0D2BAE53BF}"/>
              </a:ext>
            </a:extLst>
          </p:cNvPr>
          <p:cNvSpPr txBox="1"/>
          <p:nvPr/>
        </p:nvSpPr>
        <p:spPr>
          <a:xfrm>
            <a:off x="453593" y="5544827"/>
            <a:ext cx="8236816" cy="923330"/>
          </a:xfrm>
          <a:prstGeom prst="rect">
            <a:avLst/>
          </a:prstGeom>
          <a:noFill/>
        </p:spPr>
        <p:txBody>
          <a:bodyPr wrap="square" rtlCol="0">
            <a:spAutoFit/>
          </a:bodyPr>
          <a:lstStyle/>
          <a:p>
            <a:pPr marL="285750" indent="-285750">
              <a:buFont typeface="Wingdings" panose="05000000000000000000" pitchFamily="2" charset="2"/>
              <a:buChar char="ü"/>
            </a:pPr>
            <a:r>
              <a:rPr kumimoji="1" lang="ja-JP" altLang="en-US" dirty="0"/>
              <a:t>本ガイドラインは、</a:t>
            </a:r>
            <a:r>
              <a:rPr kumimoji="1" lang="ja-JP" altLang="en-US" dirty="0">
                <a:solidFill>
                  <a:srgbClr val="FF0000"/>
                </a:solidFill>
              </a:rPr>
              <a:t>法令遵守体制を構築するための取組みを検討</a:t>
            </a:r>
            <a:r>
              <a:rPr kumimoji="1" lang="ja-JP" altLang="en-US" dirty="0"/>
              <a:t>し、</a:t>
            </a:r>
            <a:r>
              <a:rPr kumimoji="1" lang="ja-JP" altLang="en-US" dirty="0">
                <a:solidFill>
                  <a:srgbClr val="FF0000"/>
                </a:solidFill>
              </a:rPr>
              <a:t>実施するに当たっての指針を示したもの</a:t>
            </a:r>
            <a:endParaRPr kumimoji="1" lang="en-US" altLang="ja-JP" dirty="0">
              <a:solidFill>
                <a:srgbClr val="FF0000"/>
              </a:solidFill>
            </a:endParaRPr>
          </a:p>
          <a:p>
            <a:pPr marL="285750" indent="-285750">
              <a:buFont typeface="Wingdings" panose="05000000000000000000" pitchFamily="2" charset="2"/>
              <a:buChar char="ü"/>
            </a:pPr>
            <a:r>
              <a:rPr kumimoji="1" lang="ja-JP" altLang="en-US" dirty="0">
                <a:solidFill>
                  <a:srgbClr val="FF0000"/>
                </a:solidFill>
              </a:rPr>
              <a:t>具体的な取組み</a:t>
            </a:r>
            <a:r>
              <a:rPr kumimoji="1" lang="ja-JP" altLang="en-US" dirty="0"/>
              <a:t>は、</a:t>
            </a:r>
            <a:r>
              <a:rPr kumimoji="1" lang="ja-JP" altLang="en-US" dirty="0">
                <a:solidFill>
                  <a:srgbClr val="FF0000"/>
                </a:solidFill>
              </a:rPr>
              <a:t>製造業者の業態や規模に応じて実施する</a:t>
            </a:r>
            <a:r>
              <a:rPr kumimoji="1" lang="ja-JP" altLang="en-US" dirty="0"/>
              <a:t>ことを想定</a:t>
            </a:r>
          </a:p>
        </p:txBody>
      </p:sp>
    </p:spTree>
    <p:extLst>
      <p:ext uri="{BB962C8B-B14F-4D97-AF65-F5344CB8AC3E}">
        <p14:creationId xmlns:p14="http://schemas.microsoft.com/office/powerpoint/2010/main" val="171885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2268" y="2530093"/>
            <a:ext cx="8439463" cy="1325563"/>
          </a:xfrm>
        </p:spPr>
        <p:txBody>
          <a:bodyPr>
            <a:normAutofit/>
          </a:bodyPr>
          <a:lstStyle/>
          <a:p>
            <a:pPr algn="ctr"/>
            <a:r>
              <a:rPr lang="ja-JP" altLang="en-US" sz="4000" dirty="0">
                <a:latin typeface="+mn-ea"/>
                <a:ea typeface="+mn-ea"/>
                <a:cs typeface="メイリオ" panose="020B0604030504040204" pitchFamily="50" charset="-128"/>
              </a:rPr>
              <a:t>（</a:t>
            </a:r>
            <a:r>
              <a:rPr lang="en-US" altLang="ja-JP" sz="4000" dirty="0">
                <a:latin typeface="+mn-ea"/>
                <a:ea typeface="+mn-ea"/>
                <a:cs typeface="メイリオ" panose="020B0604030504040204" pitchFamily="50" charset="-128"/>
              </a:rPr>
              <a:t>2</a:t>
            </a:r>
            <a:r>
              <a:rPr lang="ja-JP" altLang="en-US" sz="4000" dirty="0">
                <a:latin typeface="+mn-ea"/>
                <a:ea typeface="+mn-ea"/>
                <a:cs typeface="メイリオ" panose="020B0604030504040204" pitchFamily="50" charset="-128"/>
              </a:rPr>
              <a:t>） 製造業者の法令遵守体制</a:t>
            </a:r>
          </a:p>
        </p:txBody>
      </p:sp>
      <p:sp>
        <p:nvSpPr>
          <p:cNvPr id="8" name="フッター プレースホルダー 6">
            <a:extLst>
              <a:ext uri="{FF2B5EF4-FFF2-40B4-BE49-F238E27FC236}">
                <a16:creationId xmlns:a16="http://schemas.microsoft.com/office/drawing/2014/main" id="{1B2BC92F-27BB-40D1-AB3C-A03B7F212DED}"/>
              </a:ext>
            </a:extLst>
          </p:cNvPr>
          <p:cNvSpPr>
            <a:spLocks noGrp="1"/>
          </p:cNvSpPr>
          <p:nvPr>
            <p:ph type="ftr" sz="quarter" idx="3"/>
          </p:nvPr>
        </p:nvSpPr>
        <p:spPr>
          <a:xfrm>
            <a:off x="3028950" y="6424591"/>
            <a:ext cx="3086100" cy="365125"/>
          </a:xfrm>
        </p:spPr>
        <p:txBody>
          <a:bodyPr/>
          <a:lstStyle/>
          <a:p>
            <a:r>
              <a:rPr kumimoji="1" lang="ja-JP" altLang="en-US" dirty="0"/>
              <a:t>製造業者における法令遵守体制の整備</a:t>
            </a:r>
          </a:p>
        </p:txBody>
      </p:sp>
    </p:spTree>
    <p:extLst>
      <p:ext uri="{BB962C8B-B14F-4D97-AF65-F5344CB8AC3E}">
        <p14:creationId xmlns:p14="http://schemas.microsoft.com/office/powerpoint/2010/main" val="3548849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フッター プレースホルダー 6">
            <a:extLst>
              <a:ext uri="{FF2B5EF4-FFF2-40B4-BE49-F238E27FC236}">
                <a16:creationId xmlns:a16="http://schemas.microsoft.com/office/drawing/2014/main" id="{1B2BC92F-27BB-40D1-AB3C-A03B7F212DED}"/>
              </a:ext>
            </a:extLst>
          </p:cNvPr>
          <p:cNvSpPr>
            <a:spLocks noGrp="1"/>
          </p:cNvSpPr>
          <p:nvPr>
            <p:ph type="ftr" sz="quarter" idx="3"/>
          </p:nvPr>
        </p:nvSpPr>
        <p:spPr>
          <a:xfrm>
            <a:off x="3028950" y="6424591"/>
            <a:ext cx="3086100" cy="365125"/>
          </a:xfrm>
        </p:spPr>
        <p:txBody>
          <a:bodyPr/>
          <a:lstStyle/>
          <a:p>
            <a:r>
              <a:rPr kumimoji="1" lang="ja-JP" altLang="en-US" dirty="0"/>
              <a:t>製造業者における法令遵守体制の整備</a:t>
            </a:r>
          </a:p>
        </p:txBody>
      </p:sp>
      <p:sp>
        <p:nvSpPr>
          <p:cNvPr id="3" name="コンテンツ プレースホルダー 2"/>
          <p:cNvSpPr>
            <a:spLocks noGrp="1"/>
          </p:cNvSpPr>
          <p:nvPr>
            <p:ph idx="1"/>
          </p:nvPr>
        </p:nvSpPr>
        <p:spPr>
          <a:xfrm>
            <a:off x="544843" y="1551147"/>
            <a:ext cx="8054312" cy="1478013"/>
          </a:xfrm>
          <a:solidFill>
            <a:srgbClr val="FFFFCC"/>
          </a:solidFill>
          <a:ln w="19050">
            <a:solidFill>
              <a:schemeClr val="tx1"/>
            </a:solidFill>
          </a:ln>
        </p:spPr>
        <p:txBody>
          <a:bodyPr/>
          <a:lstStyle/>
          <a:p>
            <a:pPr marL="0" indent="0">
              <a:lnSpc>
                <a:spcPts val="3600"/>
              </a:lnSpc>
              <a:spcBef>
                <a:spcPts val="0"/>
              </a:spcBef>
              <a:buNone/>
            </a:pPr>
            <a:r>
              <a:rPr lang="ja-JP" altLang="en-US" dirty="0"/>
              <a:t>法令遵守体制の基礎とは、</a:t>
            </a:r>
            <a:endParaRPr lang="en-US" altLang="ja-JP" dirty="0"/>
          </a:p>
          <a:p>
            <a:pPr marL="265113" indent="0">
              <a:lnSpc>
                <a:spcPts val="3600"/>
              </a:lnSpc>
              <a:spcBef>
                <a:spcPts val="0"/>
              </a:spcBef>
              <a:buNone/>
            </a:pPr>
            <a:r>
              <a:rPr lang="ja-JP" altLang="en-US" dirty="0"/>
              <a:t>事業者の全ての役職員に</a:t>
            </a:r>
            <a:r>
              <a:rPr lang="ja-JP" altLang="en-US" dirty="0">
                <a:solidFill>
                  <a:srgbClr val="FF0000"/>
                </a:solidFill>
              </a:rPr>
              <a:t>「法令遵守を最優先して　業務を行う意識」</a:t>
            </a:r>
            <a:r>
              <a:rPr lang="ja-JP" altLang="en-US" dirty="0"/>
              <a:t>が根付いていること</a:t>
            </a:r>
            <a:endParaRPr kumimoji="1" lang="ja-JP" altLang="en-US" dirty="0"/>
          </a:p>
        </p:txBody>
      </p:sp>
      <p:sp>
        <p:nvSpPr>
          <p:cNvPr id="5" name="正方形/長方形 4"/>
          <p:cNvSpPr/>
          <p:nvPr/>
        </p:nvSpPr>
        <p:spPr>
          <a:xfrm>
            <a:off x="672010" y="3526547"/>
            <a:ext cx="8004536" cy="2400657"/>
          </a:xfrm>
          <a:prstGeom prst="rect">
            <a:avLst/>
          </a:prstGeom>
        </p:spPr>
        <p:txBody>
          <a:bodyPr wrap="square">
            <a:spAutoFit/>
          </a:bodyPr>
          <a:lstStyle/>
          <a:p>
            <a:pPr>
              <a:lnSpc>
                <a:spcPts val="3600"/>
              </a:lnSpc>
            </a:pPr>
            <a:r>
              <a:rPr lang="ja-JP" altLang="en-US" sz="2800" dirty="0"/>
              <a:t>その</a:t>
            </a:r>
            <a:r>
              <a:rPr lang="ja-JP" altLang="en-US" sz="2800" dirty="0">
                <a:solidFill>
                  <a:srgbClr val="FF0000"/>
                </a:solidFill>
              </a:rPr>
              <a:t>意識</a:t>
            </a:r>
            <a:r>
              <a:rPr lang="ja-JP" altLang="en-US" sz="2800" dirty="0"/>
              <a:t>の浸透のため、責任役員が行うべきこと</a:t>
            </a:r>
            <a:endParaRPr lang="en-US" altLang="ja-JP" sz="2800" dirty="0"/>
          </a:p>
          <a:p>
            <a:pPr>
              <a:lnSpc>
                <a:spcPts val="3600"/>
              </a:lnSpc>
            </a:pPr>
            <a:r>
              <a:rPr lang="ja-JP" altLang="en-US" sz="2800" dirty="0"/>
              <a:t>（重要） </a:t>
            </a:r>
            <a:endParaRPr lang="en-US" altLang="ja-JP" sz="2800" dirty="0"/>
          </a:p>
          <a:p>
            <a:pPr marL="712788" indent="-439738">
              <a:lnSpc>
                <a:spcPts val="3600"/>
              </a:lnSpc>
              <a:buFont typeface="Wingdings" panose="05000000000000000000" pitchFamily="2" charset="2"/>
              <a:buChar char="l"/>
            </a:pPr>
            <a:r>
              <a:rPr lang="ja-JP" altLang="en-US" sz="2800" dirty="0"/>
              <a:t>あらゆる機会をとらえて、法令遵守を最優先した経営を行うというメッセージを発信</a:t>
            </a:r>
            <a:endParaRPr lang="en-US" altLang="ja-JP" sz="2800" dirty="0"/>
          </a:p>
          <a:p>
            <a:pPr marL="712788" indent="-439738">
              <a:lnSpc>
                <a:spcPts val="3600"/>
              </a:lnSpc>
              <a:buFont typeface="Wingdings" panose="05000000000000000000" pitchFamily="2" charset="2"/>
              <a:buChar char="l"/>
            </a:pPr>
            <a:r>
              <a:rPr lang="ja-JP" altLang="en-US" sz="2800" dirty="0"/>
              <a:t>自ら法令遵守を徹底する姿勢を示す</a:t>
            </a:r>
          </a:p>
        </p:txBody>
      </p:sp>
      <p:sp>
        <p:nvSpPr>
          <p:cNvPr id="6" name="テキスト ボックス 5">
            <a:extLst>
              <a:ext uri="{FF2B5EF4-FFF2-40B4-BE49-F238E27FC236}">
                <a16:creationId xmlns:a16="http://schemas.microsoft.com/office/drawing/2014/main" id="{4E6F4AD3-1C3B-4052-877E-E7F1EDDBBBCD}"/>
              </a:ext>
            </a:extLst>
          </p:cNvPr>
          <p:cNvSpPr txBox="1"/>
          <p:nvPr/>
        </p:nvSpPr>
        <p:spPr>
          <a:xfrm>
            <a:off x="1030004" y="161142"/>
            <a:ext cx="7083991" cy="1107996"/>
          </a:xfrm>
          <a:prstGeom prst="rect">
            <a:avLst/>
          </a:prstGeom>
          <a:noFill/>
        </p:spPr>
        <p:txBody>
          <a:bodyPr wrap="none" rtlCol="0">
            <a:spAutoFit/>
          </a:bodyPr>
          <a:lstStyle/>
          <a:p>
            <a:pPr algn="ctr"/>
            <a:r>
              <a:rPr lang="ja-JP" altLang="en-US" sz="4000" b="1" dirty="0">
                <a:latin typeface="+mn-ea"/>
              </a:rPr>
              <a:t>法令遵守体制整備の考え方（</a:t>
            </a:r>
            <a:r>
              <a:rPr lang="en-US" altLang="ja-JP" sz="4000" b="1" dirty="0">
                <a:latin typeface="+mn-ea"/>
              </a:rPr>
              <a:t>1</a:t>
            </a:r>
            <a:r>
              <a:rPr lang="ja-JP" altLang="en-US" sz="4000" b="1" dirty="0">
                <a:latin typeface="+mn-ea"/>
              </a:rPr>
              <a:t>）</a:t>
            </a:r>
            <a:endParaRPr lang="en-US" altLang="ja-JP" sz="4000" b="1" dirty="0">
              <a:latin typeface="+mn-ea"/>
            </a:endParaRPr>
          </a:p>
          <a:p>
            <a:pPr algn="ctr"/>
            <a:r>
              <a:rPr lang="ja-JP" altLang="en-US" sz="2600" dirty="0">
                <a:latin typeface="+mn-ea"/>
              </a:rPr>
              <a:t>（ガイドライン第</a:t>
            </a:r>
            <a:r>
              <a:rPr lang="en-US" altLang="ja-JP" sz="2600" dirty="0">
                <a:latin typeface="+mn-ea"/>
              </a:rPr>
              <a:t>2</a:t>
            </a:r>
            <a:r>
              <a:rPr lang="ja-JP" altLang="en-US" sz="2600" dirty="0">
                <a:latin typeface="+mn-ea"/>
              </a:rPr>
              <a:t>の</a:t>
            </a:r>
            <a:r>
              <a:rPr lang="en-US" altLang="ja-JP" sz="2600" dirty="0">
                <a:latin typeface="+mn-ea"/>
              </a:rPr>
              <a:t>1</a:t>
            </a:r>
            <a:r>
              <a:rPr lang="ja-JP" altLang="en-US" sz="2600" dirty="0">
                <a:latin typeface="+mn-ea"/>
              </a:rPr>
              <a:t>）</a:t>
            </a:r>
          </a:p>
        </p:txBody>
      </p:sp>
    </p:spTree>
    <p:extLst>
      <p:ext uri="{BB962C8B-B14F-4D97-AF65-F5344CB8AC3E}">
        <p14:creationId xmlns:p14="http://schemas.microsoft.com/office/powerpoint/2010/main" val="2358308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フッター プレースホルダー 6">
            <a:extLst>
              <a:ext uri="{FF2B5EF4-FFF2-40B4-BE49-F238E27FC236}">
                <a16:creationId xmlns:a16="http://schemas.microsoft.com/office/drawing/2014/main" id="{1B2BC92F-27BB-40D1-AB3C-A03B7F212DED}"/>
              </a:ext>
            </a:extLst>
          </p:cNvPr>
          <p:cNvSpPr>
            <a:spLocks noGrp="1"/>
          </p:cNvSpPr>
          <p:nvPr>
            <p:ph type="ftr" sz="quarter" idx="3"/>
          </p:nvPr>
        </p:nvSpPr>
        <p:spPr>
          <a:xfrm>
            <a:off x="3028950" y="6424591"/>
            <a:ext cx="3086100" cy="365125"/>
          </a:xfrm>
        </p:spPr>
        <p:txBody>
          <a:bodyPr/>
          <a:lstStyle/>
          <a:p>
            <a:r>
              <a:rPr kumimoji="1" lang="ja-JP" altLang="en-US" dirty="0"/>
              <a:t>製造業者における法令遵守体制の整備</a:t>
            </a:r>
          </a:p>
        </p:txBody>
      </p:sp>
      <p:sp>
        <p:nvSpPr>
          <p:cNvPr id="5" name="正方形/長方形 4"/>
          <p:cNvSpPr/>
          <p:nvPr/>
        </p:nvSpPr>
        <p:spPr>
          <a:xfrm>
            <a:off x="569731" y="1549992"/>
            <a:ext cx="8004536" cy="3758016"/>
          </a:xfrm>
          <a:prstGeom prst="rect">
            <a:avLst/>
          </a:prstGeom>
        </p:spPr>
        <p:txBody>
          <a:bodyPr wrap="square">
            <a:spAutoFit/>
          </a:bodyPr>
          <a:lstStyle/>
          <a:p>
            <a:pPr>
              <a:lnSpc>
                <a:spcPts val="3600"/>
              </a:lnSpc>
            </a:pPr>
            <a:r>
              <a:rPr lang="ja-JP" altLang="en-US" sz="2800" dirty="0"/>
              <a:t>そのため、製造業者（責任役員）は、従業者に対して法令遵守のための指針を示さなければならない </a:t>
            </a:r>
            <a:endParaRPr lang="en-US" altLang="ja-JP" sz="2800" dirty="0"/>
          </a:p>
          <a:p>
            <a:pPr>
              <a:lnSpc>
                <a:spcPts val="3600"/>
              </a:lnSpc>
            </a:pPr>
            <a:endParaRPr lang="en-US" altLang="ja-JP" sz="2800" dirty="0"/>
          </a:p>
          <a:p>
            <a:pPr>
              <a:lnSpc>
                <a:spcPts val="3600"/>
              </a:lnSpc>
            </a:pPr>
            <a:r>
              <a:rPr lang="ja-JP" altLang="en-US" sz="2800" dirty="0"/>
              <a:t>例えば・・・</a:t>
            </a:r>
            <a:endParaRPr lang="en-US" altLang="ja-JP" sz="2800" dirty="0"/>
          </a:p>
          <a:p>
            <a:pPr marL="808038" indent="-452438">
              <a:lnSpc>
                <a:spcPts val="3600"/>
              </a:lnSpc>
              <a:buFont typeface="Wingdings" panose="05000000000000000000" pitchFamily="2" charset="2"/>
              <a:buChar char="l"/>
            </a:pPr>
            <a:r>
              <a:rPr lang="ja-JP" altLang="en-US" sz="2800" dirty="0"/>
              <a:t>法令遵守の重要性を企業行動規範等に明確に盛り込む</a:t>
            </a:r>
            <a:endParaRPr lang="en-US" altLang="ja-JP" sz="2800" dirty="0"/>
          </a:p>
          <a:p>
            <a:pPr marL="808038" indent="-452438">
              <a:lnSpc>
                <a:spcPts val="3600"/>
              </a:lnSpc>
              <a:buFont typeface="Wingdings" panose="05000000000000000000" pitchFamily="2" charset="2"/>
              <a:buChar char="l"/>
            </a:pPr>
            <a:r>
              <a:rPr lang="ja-JP" altLang="en-US" sz="2800" dirty="0"/>
              <a:t>上記企業行動規範等を従業者に対し、継続的に発信する</a:t>
            </a:r>
          </a:p>
        </p:txBody>
      </p:sp>
      <p:sp>
        <p:nvSpPr>
          <p:cNvPr id="7" name="テキスト ボックス 6">
            <a:extLst>
              <a:ext uri="{FF2B5EF4-FFF2-40B4-BE49-F238E27FC236}">
                <a16:creationId xmlns:a16="http://schemas.microsoft.com/office/drawing/2014/main" id="{1622B08F-EA34-4980-A1B0-27863A1D76D8}"/>
              </a:ext>
            </a:extLst>
          </p:cNvPr>
          <p:cNvSpPr txBox="1"/>
          <p:nvPr/>
        </p:nvSpPr>
        <p:spPr>
          <a:xfrm>
            <a:off x="1030004" y="172654"/>
            <a:ext cx="7083991" cy="1107996"/>
          </a:xfrm>
          <a:prstGeom prst="rect">
            <a:avLst/>
          </a:prstGeom>
          <a:noFill/>
        </p:spPr>
        <p:txBody>
          <a:bodyPr wrap="none" rtlCol="0">
            <a:spAutoFit/>
          </a:bodyPr>
          <a:lstStyle/>
          <a:p>
            <a:pPr algn="ctr"/>
            <a:r>
              <a:rPr lang="ja-JP" altLang="en-US" sz="4000" b="1" dirty="0">
                <a:latin typeface="+mn-ea"/>
              </a:rPr>
              <a:t>法令遵守体制整備の考え方（</a:t>
            </a:r>
            <a:r>
              <a:rPr lang="en-US" altLang="ja-JP" sz="4000" b="1" dirty="0">
                <a:latin typeface="+mn-ea"/>
              </a:rPr>
              <a:t>2</a:t>
            </a:r>
            <a:r>
              <a:rPr lang="ja-JP" altLang="en-US" sz="4000" b="1" dirty="0">
                <a:latin typeface="+mn-ea"/>
              </a:rPr>
              <a:t>）</a:t>
            </a:r>
            <a:endParaRPr lang="en-US" altLang="ja-JP" sz="4000" b="1" dirty="0">
              <a:latin typeface="+mn-ea"/>
            </a:endParaRPr>
          </a:p>
          <a:p>
            <a:pPr algn="ctr"/>
            <a:r>
              <a:rPr lang="ja-JP" altLang="en-US" sz="2600" dirty="0">
                <a:latin typeface="+mn-ea"/>
              </a:rPr>
              <a:t>（ガイドライン第</a:t>
            </a:r>
            <a:r>
              <a:rPr lang="en-US" altLang="ja-JP" sz="2600" dirty="0">
                <a:latin typeface="+mn-ea"/>
              </a:rPr>
              <a:t>2</a:t>
            </a:r>
            <a:r>
              <a:rPr lang="ja-JP" altLang="en-US" sz="2600" dirty="0">
                <a:latin typeface="+mn-ea"/>
              </a:rPr>
              <a:t>の</a:t>
            </a:r>
            <a:r>
              <a:rPr lang="en-US" altLang="ja-JP" sz="2600" dirty="0">
                <a:latin typeface="+mn-ea"/>
              </a:rPr>
              <a:t>1</a:t>
            </a:r>
            <a:r>
              <a:rPr lang="ja-JP" altLang="en-US" sz="2600" dirty="0">
                <a:latin typeface="+mn-ea"/>
              </a:rPr>
              <a:t>）</a:t>
            </a:r>
          </a:p>
        </p:txBody>
      </p:sp>
    </p:spTree>
    <p:extLst>
      <p:ext uri="{BB962C8B-B14F-4D97-AF65-F5344CB8AC3E}">
        <p14:creationId xmlns:p14="http://schemas.microsoft.com/office/powerpoint/2010/main" val="40399011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フッター プレースホルダー 6">
            <a:extLst>
              <a:ext uri="{FF2B5EF4-FFF2-40B4-BE49-F238E27FC236}">
                <a16:creationId xmlns:a16="http://schemas.microsoft.com/office/drawing/2014/main" id="{1B2BC92F-27BB-40D1-AB3C-A03B7F212DED}"/>
              </a:ext>
            </a:extLst>
          </p:cNvPr>
          <p:cNvSpPr>
            <a:spLocks noGrp="1"/>
          </p:cNvSpPr>
          <p:nvPr>
            <p:ph type="ftr" sz="quarter" idx="3"/>
          </p:nvPr>
        </p:nvSpPr>
        <p:spPr>
          <a:xfrm>
            <a:off x="3028950" y="6424591"/>
            <a:ext cx="3086100" cy="365125"/>
          </a:xfrm>
        </p:spPr>
        <p:txBody>
          <a:bodyPr/>
          <a:lstStyle/>
          <a:p>
            <a:r>
              <a:rPr kumimoji="1" lang="ja-JP" altLang="en-US" dirty="0"/>
              <a:t>製造業者における法令遵守体制の整備</a:t>
            </a:r>
          </a:p>
        </p:txBody>
      </p:sp>
      <p:sp>
        <p:nvSpPr>
          <p:cNvPr id="5" name="正方形/長方形 4"/>
          <p:cNvSpPr/>
          <p:nvPr/>
        </p:nvSpPr>
        <p:spPr>
          <a:xfrm>
            <a:off x="800251" y="1236096"/>
            <a:ext cx="8004536" cy="3754874"/>
          </a:xfrm>
          <a:prstGeom prst="rect">
            <a:avLst/>
          </a:prstGeom>
        </p:spPr>
        <p:txBody>
          <a:bodyPr wrap="square">
            <a:spAutoFit/>
          </a:bodyPr>
          <a:lstStyle/>
          <a:p>
            <a:pPr>
              <a:lnSpc>
                <a:spcPts val="3600"/>
              </a:lnSpc>
            </a:pPr>
            <a:r>
              <a:rPr lang="ja-JP" altLang="en-US" sz="2800" dirty="0"/>
              <a:t>製造業者は社内規定等において責任役員の権限や分掌する業務・組織の範囲を明確に定め、その内容を社内に周知しなければならない</a:t>
            </a:r>
            <a:endParaRPr lang="en-US" altLang="ja-JP" sz="2800" dirty="0"/>
          </a:p>
          <a:p>
            <a:pPr marL="712788" indent="-439738">
              <a:lnSpc>
                <a:spcPts val="3600"/>
              </a:lnSpc>
              <a:buFont typeface="Wingdings" panose="05000000000000000000" pitchFamily="2" charset="2"/>
              <a:buChar char="l"/>
            </a:pPr>
            <a:r>
              <a:rPr lang="ja-JP" altLang="en-US" sz="2800" dirty="0"/>
              <a:t>責任役員が法令遵守の徹底に向けて主導的な役割を果たして行動する責務を有することを深く自覚するため</a:t>
            </a:r>
            <a:endParaRPr lang="en-US" altLang="ja-JP" sz="2800" dirty="0"/>
          </a:p>
          <a:p>
            <a:pPr marL="712788" indent="-439738">
              <a:lnSpc>
                <a:spcPts val="3600"/>
              </a:lnSpc>
              <a:buFont typeface="Wingdings" panose="05000000000000000000" pitchFamily="2" charset="2"/>
              <a:buChar char="l"/>
            </a:pPr>
            <a:r>
              <a:rPr lang="ja-JP" altLang="en-US" sz="2800" dirty="0"/>
              <a:t>法令遵守について、責任役員が主体的に対応するという姿勢を従業者に対して示すため</a:t>
            </a:r>
          </a:p>
        </p:txBody>
      </p:sp>
      <p:sp>
        <p:nvSpPr>
          <p:cNvPr id="6" name="正方形/長方形 5"/>
          <p:cNvSpPr/>
          <p:nvPr/>
        </p:nvSpPr>
        <p:spPr>
          <a:xfrm>
            <a:off x="800251" y="4957904"/>
            <a:ext cx="8004536" cy="1477328"/>
          </a:xfrm>
          <a:prstGeom prst="rect">
            <a:avLst/>
          </a:prstGeom>
        </p:spPr>
        <p:txBody>
          <a:bodyPr wrap="square">
            <a:spAutoFit/>
          </a:bodyPr>
          <a:lstStyle/>
          <a:p>
            <a:pPr>
              <a:lnSpc>
                <a:spcPts val="3600"/>
              </a:lnSpc>
            </a:pPr>
            <a:r>
              <a:rPr lang="ja-JP" altLang="en-US" sz="2800" dirty="0"/>
              <a:t>責任役員には、体制構築及び適切な運用のためリーダーシップの発揮が求められる。</a:t>
            </a:r>
            <a:endParaRPr lang="en-US" altLang="ja-JP" sz="2800" dirty="0"/>
          </a:p>
          <a:p>
            <a:pPr>
              <a:lnSpc>
                <a:spcPts val="3600"/>
              </a:lnSpc>
            </a:pPr>
            <a:r>
              <a:rPr lang="ja-JP" altLang="en-US" sz="2800" dirty="0"/>
              <a:t>　（</a:t>
            </a:r>
            <a:r>
              <a:rPr lang="ja-JP" altLang="en-US" sz="2800" dirty="0">
                <a:solidFill>
                  <a:srgbClr val="FF0000"/>
                </a:solidFill>
              </a:rPr>
              <a:t>☞</a:t>
            </a:r>
            <a:r>
              <a:rPr lang="ja-JP" altLang="en-US" sz="2800" dirty="0"/>
              <a:t>不十分な場合は改善命令の対象となりうる）</a:t>
            </a:r>
          </a:p>
        </p:txBody>
      </p:sp>
      <p:sp>
        <p:nvSpPr>
          <p:cNvPr id="9" name="テキスト ボックス 8">
            <a:extLst>
              <a:ext uri="{FF2B5EF4-FFF2-40B4-BE49-F238E27FC236}">
                <a16:creationId xmlns:a16="http://schemas.microsoft.com/office/drawing/2014/main" id="{3402321D-C147-4B1B-B0B9-A8FB6C890903}"/>
              </a:ext>
            </a:extLst>
          </p:cNvPr>
          <p:cNvSpPr txBox="1"/>
          <p:nvPr/>
        </p:nvSpPr>
        <p:spPr>
          <a:xfrm>
            <a:off x="1030004" y="158878"/>
            <a:ext cx="7083991" cy="1107996"/>
          </a:xfrm>
          <a:prstGeom prst="rect">
            <a:avLst/>
          </a:prstGeom>
          <a:noFill/>
        </p:spPr>
        <p:txBody>
          <a:bodyPr wrap="none" rtlCol="0">
            <a:spAutoFit/>
          </a:bodyPr>
          <a:lstStyle/>
          <a:p>
            <a:pPr algn="ctr"/>
            <a:r>
              <a:rPr lang="ja-JP" altLang="en-US" sz="4000" b="1" dirty="0">
                <a:latin typeface="+mn-ea"/>
              </a:rPr>
              <a:t>法令遵守体制整備の考え方（</a:t>
            </a:r>
            <a:r>
              <a:rPr lang="en-US" altLang="ja-JP" sz="4000" b="1" dirty="0">
                <a:latin typeface="+mn-ea"/>
              </a:rPr>
              <a:t>3</a:t>
            </a:r>
            <a:r>
              <a:rPr lang="ja-JP" altLang="en-US" sz="4000" b="1" dirty="0">
                <a:latin typeface="+mn-ea"/>
              </a:rPr>
              <a:t>）</a:t>
            </a:r>
            <a:endParaRPr lang="en-US" altLang="ja-JP" sz="4000" b="1" dirty="0">
              <a:latin typeface="+mn-ea"/>
            </a:endParaRPr>
          </a:p>
          <a:p>
            <a:pPr algn="ctr"/>
            <a:r>
              <a:rPr lang="ja-JP" altLang="en-US" sz="2600" dirty="0">
                <a:latin typeface="+mn-ea"/>
              </a:rPr>
              <a:t>（ガイドライン第</a:t>
            </a:r>
            <a:r>
              <a:rPr lang="en-US" altLang="ja-JP" sz="2600" dirty="0">
                <a:latin typeface="+mn-ea"/>
              </a:rPr>
              <a:t>2</a:t>
            </a:r>
            <a:r>
              <a:rPr lang="ja-JP" altLang="en-US" sz="2600" dirty="0">
                <a:latin typeface="+mn-ea"/>
              </a:rPr>
              <a:t>の</a:t>
            </a:r>
            <a:r>
              <a:rPr lang="en-US" altLang="ja-JP" sz="2600" dirty="0">
                <a:latin typeface="+mn-ea"/>
              </a:rPr>
              <a:t>1</a:t>
            </a:r>
            <a:r>
              <a:rPr lang="ja-JP" altLang="en-US" sz="2600" dirty="0">
                <a:latin typeface="+mn-ea"/>
              </a:rPr>
              <a:t>）</a:t>
            </a:r>
          </a:p>
        </p:txBody>
      </p:sp>
    </p:spTree>
    <p:extLst>
      <p:ext uri="{BB962C8B-B14F-4D97-AF65-F5344CB8AC3E}">
        <p14:creationId xmlns:p14="http://schemas.microsoft.com/office/powerpoint/2010/main" val="185645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フッター プレースホルダー 6">
            <a:extLst>
              <a:ext uri="{FF2B5EF4-FFF2-40B4-BE49-F238E27FC236}">
                <a16:creationId xmlns:a16="http://schemas.microsoft.com/office/drawing/2014/main" id="{1B2BC92F-27BB-40D1-AB3C-A03B7F212DED}"/>
              </a:ext>
            </a:extLst>
          </p:cNvPr>
          <p:cNvSpPr>
            <a:spLocks noGrp="1"/>
          </p:cNvSpPr>
          <p:nvPr>
            <p:ph type="ftr" sz="quarter" idx="3"/>
          </p:nvPr>
        </p:nvSpPr>
        <p:spPr>
          <a:xfrm>
            <a:off x="3028950" y="6424591"/>
            <a:ext cx="3086100" cy="365125"/>
          </a:xfrm>
        </p:spPr>
        <p:txBody>
          <a:bodyPr/>
          <a:lstStyle/>
          <a:p>
            <a:r>
              <a:rPr kumimoji="1" lang="ja-JP" altLang="en-US" dirty="0"/>
              <a:t>製造業者における法令遵守体制の整備</a:t>
            </a:r>
          </a:p>
        </p:txBody>
      </p:sp>
      <p:sp>
        <p:nvSpPr>
          <p:cNvPr id="3" name="コンテンツ プレースホルダー 2"/>
          <p:cNvSpPr>
            <a:spLocks noGrp="1"/>
          </p:cNvSpPr>
          <p:nvPr>
            <p:ph idx="1"/>
          </p:nvPr>
        </p:nvSpPr>
        <p:spPr>
          <a:xfrm>
            <a:off x="558746" y="1531042"/>
            <a:ext cx="8054312" cy="976568"/>
          </a:xfrm>
          <a:solidFill>
            <a:srgbClr val="FFFFCC"/>
          </a:solidFill>
          <a:ln w="19050">
            <a:solidFill>
              <a:schemeClr val="tx1"/>
            </a:solidFill>
          </a:ln>
        </p:spPr>
        <p:txBody>
          <a:bodyPr>
            <a:noAutofit/>
          </a:bodyPr>
          <a:lstStyle/>
          <a:p>
            <a:pPr marL="560388" indent="-560388">
              <a:lnSpc>
                <a:spcPts val="3600"/>
              </a:lnSpc>
              <a:spcBef>
                <a:spcPts val="0"/>
              </a:spcBef>
              <a:buNone/>
            </a:pPr>
            <a:r>
              <a:rPr lang="en-US" altLang="ja-JP" dirty="0">
                <a:latin typeface="+mn-ea"/>
              </a:rPr>
              <a:t>(1)</a:t>
            </a:r>
            <a:r>
              <a:rPr lang="ja-JP" altLang="en-US" dirty="0">
                <a:latin typeface="+mn-ea"/>
              </a:rPr>
              <a:t>  </a:t>
            </a:r>
            <a:r>
              <a:rPr lang="ja-JP" altLang="en-US" dirty="0"/>
              <a:t>製造業者の業務の遂行が</a:t>
            </a:r>
            <a:r>
              <a:rPr lang="ja-JP" altLang="en-US" dirty="0">
                <a:solidFill>
                  <a:srgbClr val="FF0000"/>
                </a:solidFill>
              </a:rPr>
              <a:t>法令に適合することを確保するための体制</a:t>
            </a:r>
            <a:endParaRPr kumimoji="1" lang="ja-JP" altLang="en-US" dirty="0">
              <a:solidFill>
                <a:srgbClr val="FF0000"/>
              </a:solidFill>
            </a:endParaRPr>
          </a:p>
        </p:txBody>
      </p:sp>
      <p:sp>
        <p:nvSpPr>
          <p:cNvPr id="5" name="正方形/長方形 4"/>
          <p:cNvSpPr/>
          <p:nvPr/>
        </p:nvSpPr>
        <p:spPr>
          <a:xfrm>
            <a:off x="368145" y="2743520"/>
            <a:ext cx="8395846" cy="3631763"/>
          </a:xfrm>
          <a:prstGeom prst="rect">
            <a:avLst/>
          </a:prstGeom>
        </p:spPr>
        <p:txBody>
          <a:bodyPr wrap="square">
            <a:spAutoFit/>
          </a:bodyPr>
          <a:lstStyle/>
          <a:p>
            <a:pPr>
              <a:lnSpc>
                <a:spcPts val="3600"/>
              </a:lnSpc>
            </a:pPr>
            <a:r>
              <a:rPr lang="ja-JP" altLang="en-US" sz="2800" dirty="0">
                <a:latin typeface="+mn-ea"/>
              </a:rPr>
              <a:t>①役職員が遵守すべき規範の策定：</a:t>
            </a:r>
            <a:endParaRPr lang="en-US" altLang="ja-JP" sz="2800" dirty="0">
              <a:latin typeface="+mn-ea"/>
            </a:endParaRPr>
          </a:p>
          <a:p>
            <a:pPr>
              <a:lnSpc>
                <a:spcPts val="3600"/>
              </a:lnSpc>
            </a:pPr>
            <a:r>
              <a:rPr lang="ja-JP" altLang="en-US" sz="2800" dirty="0">
                <a:latin typeface="+mn-ea"/>
              </a:rPr>
              <a:t>　（社内規程に明確に定める必要がある）</a:t>
            </a:r>
            <a:endParaRPr lang="en-US" altLang="ja-JP" sz="2800" dirty="0">
              <a:latin typeface="+mn-ea"/>
            </a:endParaRPr>
          </a:p>
          <a:p>
            <a:pPr marL="808038" indent="-452438">
              <a:lnSpc>
                <a:spcPts val="3600"/>
              </a:lnSpc>
              <a:buFont typeface="Wingdings" panose="05000000000000000000" pitchFamily="2" charset="2"/>
              <a:buChar char="l"/>
            </a:pPr>
            <a:r>
              <a:rPr lang="ja-JP" altLang="en-US" sz="2800" dirty="0">
                <a:latin typeface="+mn-ea"/>
              </a:rPr>
              <a:t>業務遂行のための意思決定の仕組みづくりとして</a:t>
            </a:r>
            <a:endParaRPr lang="en-US" altLang="ja-JP" sz="2800" dirty="0">
              <a:latin typeface="+mn-ea"/>
            </a:endParaRPr>
          </a:p>
          <a:p>
            <a:pPr marL="1258888" indent="-450850">
              <a:buFont typeface="Wingdings" panose="05000000000000000000" pitchFamily="2" charset="2"/>
              <a:buChar char="ü"/>
            </a:pPr>
            <a:r>
              <a:rPr lang="ja-JP" altLang="en-US" sz="2800" dirty="0">
                <a:latin typeface="+mn-ea"/>
              </a:rPr>
              <a:t>意思決定の権限者及び当該権限の範囲</a:t>
            </a:r>
            <a:endParaRPr lang="en-US" altLang="ja-JP" sz="2800" dirty="0">
              <a:latin typeface="+mn-ea"/>
            </a:endParaRPr>
          </a:p>
          <a:p>
            <a:pPr marL="1258888" indent="-450850">
              <a:buFont typeface="Wingdings" panose="05000000000000000000" pitchFamily="2" charset="2"/>
              <a:buChar char="ü"/>
            </a:pPr>
            <a:r>
              <a:rPr lang="ja-JP" altLang="en-US" sz="2800" dirty="0">
                <a:latin typeface="+mn-ea"/>
              </a:rPr>
              <a:t>意思決定に必要な判断基準</a:t>
            </a:r>
            <a:endParaRPr lang="en-US" altLang="ja-JP" sz="2800" dirty="0">
              <a:latin typeface="+mn-ea"/>
            </a:endParaRPr>
          </a:p>
          <a:p>
            <a:pPr marL="1258888" indent="-450850">
              <a:buFont typeface="Wingdings" panose="05000000000000000000" pitchFamily="2" charset="2"/>
              <a:buChar char="ü"/>
            </a:pPr>
            <a:r>
              <a:rPr lang="ja-JP" altLang="en-US" sz="2800" dirty="0">
                <a:latin typeface="+mn-ea"/>
              </a:rPr>
              <a:t>意思決定に至る社内手続　等</a:t>
            </a:r>
            <a:endParaRPr lang="en-US" altLang="ja-JP" sz="2800" dirty="0">
              <a:latin typeface="+mn-ea"/>
            </a:endParaRPr>
          </a:p>
          <a:p>
            <a:pPr marL="803275" indent="-444500">
              <a:buFont typeface="Wingdings" panose="05000000000000000000" pitchFamily="2" charset="2"/>
              <a:buChar char="l"/>
            </a:pPr>
            <a:r>
              <a:rPr lang="ja-JP" altLang="en-US" sz="2800" dirty="0">
                <a:latin typeface="+mn-ea"/>
              </a:rPr>
              <a:t>社内規定とは遵守すべき規範、</a:t>
            </a:r>
            <a:r>
              <a:rPr lang="en-US" altLang="ja-JP" sz="2800" dirty="0">
                <a:latin typeface="+mn-ea"/>
              </a:rPr>
              <a:t>GMP</a:t>
            </a:r>
            <a:r>
              <a:rPr lang="ja-JP" altLang="en-US" sz="2800" dirty="0">
                <a:latin typeface="+mn-ea"/>
              </a:rPr>
              <a:t>等手順書等を含む （</a:t>
            </a:r>
            <a:r>
              <a:rPr lang="en-US" altLang="ja-JP" sz="2800" dirty="0">
                <a:latin typeface="+mn-ea"/>
              </a:rPr>
              <a:t>Q&amp;A 2-3</a:t>
            </a:r>
            <a:r>
              <a:rPr lang="ja-JP" altLang="en-US" sz="2800" dirty="0">
                <a:latin typeface="+mn-ea"/>
              </a:rPr>
              <a:t>）</a:t>
            </a:r>
            <a:endParaRPr lang="en-US" altLang="ja-JP" sz="2800" dirty="0">
              <a:latin typeface="+mn-ea"/>
            </a:endParaRPr>
          </a:p>
        </p:txBody>
      </p:sp>
      <p:sp>
        <p:nvSpPr>
          <p:cNvPr id="6" name="テキスト ボックス 5">
            <a:extLst>
              <a:ext uri="{FF2B5EF4-FFF2-40B4-BE49-F238E27FC236}">
                <a16:creationId xmlns:a16="http://schemas.microsoft.com/office/drawing/2014/main" id="{1E324060-AD89-4F02-8B85-8AF1672EE1CA}"/>
              </a:ext>
            </a:extLst>
          </p:cNvPr>
          <p:cNvSpPr txBox="1"/>
          <p:nvPr/>
        </p:nvSpPr>
        <p:spPr>
          <a:xfrm>
            <a:off x="597726" y="132437"/>
            <a:ext cx="7936683" cy="1200329"/>
          </a:xfrm>
          <a:prstGeom prst="rect">
            <a:avLst/>
          </a:prstGeom>
          <a:noFill/>
        </p:spPr>
        <p:txBody>
          <a:bodyPr wrap="square" rtlCol="0">
            <a:spAutoFit/>
          </a:bodyPr>
          <a:lstStyle/>
          <a:p>
            <a:pPr algn="ctr"/>
            <a:r>
              <a:rPr lang="ja-JP" altLang="en-US" sz="3600" b="1" dirty="0">
                <a:latin typeface="+mn-ea"/>
              </a:rPr>
              <a:t>事業者の業務の適正を確保するための体制の整備（</a:t>
            </a:r>
            <a:r>
              <a:rPr lang="en-US" altLang="ja-JP" sz="3600" b="1" dirty="0">
                <a:latin typeface="+mn-ea"/>
              </a:rPr>
              <a:t>1</a:t>
            </a:r>
            <a:r>
              <a:rPr lang="ja-JP" altLang="en-US" sz="3600" b="1" dirty="0">
                <a:latin typeface="+mn-ea"/>
              </a:rPr>
              <a:t>） </a:t>
            </a:r>
            <a:r>
              <a:rPr lang="ja-JP" altLang="en-US" sz="2600" dirty="0">
                <a:latin typeface="+mn-ea"/>
              </a:rPr>
              <a:t>（ガイドライン第</a:t>
            </a:r>
            <a:r>
              <a:rPr lang="en-US" altLang="ja-JP" sz="2600" dirty="0">
                <a:latin typeface="+mn-ea"/>
              </a:rPr>
              <a:t>2</a:t>
            </a:r>
            <a:r>
              <a:rPr lang="ja-JP" altLang="en-US" sz="2600" dirty="0">
                <a:latin typeface="+mn-ea"/>
              </a:rPr>
              <a:t>の</a:t>
            </a:r>
            <a:r>
              <a:rPr lang="en-US" altLang="ja-JP" sz="2600" dirty="0">
                <a:latin typeface="+mn-ea"/>
              </a:rPr>
              <a:t>2</a:t>
            </a:r>
            <a:r>
              <a:rPr lang="ja-JP" altLang="en-US" sz="2600" dirty="0">
                <a:latin typeface="+mn-ea"/>
              </a:rPr>
              <a:t>）</a:t>
            </a:r>
          </a:p>
        </p:txBody>
      </p:sp>
    </p:spTree>
    <p:extLst>
      <p:ext uri="{BB962C8B-B14F-4D97-AF65-F5344CB8AC3E}">
        <p14:creationId xmlns:p14="http://schemas.microsoft.com/office/powerpoint/2010/main" val="16759369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フッター プレースホルダー 6">
            <a:extLst>
              <a:ext uri="{FF2B5EF4-FFF2-40B4-BE49-F238E27FC236}">
                <a16:creationId xmlns:a16="http://schemas.microsoft.com/office/drawing/2014/main" id="{1B2BC92F-27BB-40D1-AB3C-A03B7F212DED}"/>
              </a:ext>
            </a:extLst>
          </p:cNvPr>
          <p:cNvSpPr>
            <a:spLocks noGrp="1"/>
          </p:cNvSpPr>
          <p:nvPr>
            <p:ph type="ftr" sz="quarter" idx="3"/>
          </p:nvPr>
        </p:nvSpPr>
        <p:spPr>
          <a:xfrm>
            <a:off x="3028950" y="6424591"/>
            <a:ext cx="3086100" cy="365125"/>
          </a:xfrm>
        </p:spPr>
        <p:txBody>
          <a:bodyPr/>
          <a:lstStyle/>
          <a:p>
            <a:r>
              <a:rPr kumimoji="1" lang="ja-JP" altLang="en-US" dirty="0"/>
              <a:t>製造業者における法令遵守体制の整備</a:t>
            </a:r>
          </a:p>
        </p:txBody>
      </p:sp>
      <p:sp>
        <p:nvSpPr>
          <p:cNvPr id="5" name="正方形/長方形 4"/>
          <p:cNvSpPr/>
          <p:nvPr/>
        </p:nvSpPr>
        <p:spPr>
          <a:xfrm>
            <a:off x="593776" y="1456906"/>
            <a:ext cx="8205840" cy="4770537"/>
          </a:xfrm>
          <a:prstGeom prst="rect">
            <a:avLst/>
          </a:prstGeom>
        </p:spPr>
        <p:txBody>
          <a:bodyPr wrap="square">
            <a:spAutoFit/>
          </a:bodyPr>
          <a:lstStyle/>
          <a:p>
            <a:pPr>
              <a:lnSpc>
                <a:spcPts val="3600"/>
              </a:lnSpc>
            </a:pPr>
            <a:r>
              <a:rPr lang="ja-JP" altLang="en-US" sz="2800" dirty="0"/>
              <a:t>①役職員が遵守すべき規範の策定（続き）：</a:t>
            </a:r>
            <a:endParaRPr lang="en-US" altLang="ja-JP" sz="2800" dirty="0"/>
          </a:p>
          <a:p>
            <a:pPr marL="808038" indent="-452438">
              <a:lnSpc>
                <a:spcPts val="3600"/>
              </a:lnSpc>
              <a:buFont typeface="Wingdings" panose="05000000000000000000" pitchFamily="2" charset="2"/>
              <a:buChar char="l"/>
            </a:pPr>
            <a:r>
              <a:rPr lang="ja-JP" altLang="en-US" sz="2800" dirty="0"/>
              <a:t>意思決定に基づく役職員の業務遂行のための仕組みづくりとして</a:t>
            </a:r>
            <a:endParaRPr lang="en-US" altLang="ja-JP" sz="2800" dirty="0"/>
          </a:p>
          <a:p>
            <a:pPr marL="1163638" indent="-450850">
              <a:buFont typeface="Wingdings" panose="05000000000000000000" pitchFamily="2" charset="2"/>
              <a:buChar char="ü"/>
            </a:pPr>
            <a:r>
              <a:rPr lang="ja-JP" altLang="en-US" sz="2800" dirty="0"/>
              <a:t>指揮命令権限を有する者</a:t>
            </a:r>
            <a:endParaRPr lang="en-US" altLang="ja-JP" sz="2800" dirty="0"/>
          </a:p>
          <a:p>
            <a:pPr marL="1163638" indent="-450850">
              <a:buFont typeface="Wingdings" panose="05000000000000000000" pitchFamily="2" charset="2"/>
              <a:buChar char="ü"/>
            </a:pPr>
            <a:r>
              <a:rPr lang="ja-JP" altLang="en-US" sz="2800" dirty="0"/>
              <a:t>当該権限の範囲及び指揮命令の方法</a:t>
            </a:r>
            <a:endParaRPr lang="en-US" altLang="ja-JP" sz="2800" dirty="0"/>
          </a:p>
          <a:p>
            <a:pPr marL="1163638" indent="-450850">
              <a:buFont typeface="Wingdings" panose="05000000000000000000" pitchFamily="2" charset="2"/>
              <a:buChar char="ü"/>
            </a:pPr>
            <a:r>
              <a:rPr lang="ja-JP" altLang="en-US" sz="2800" dirty="0"/>
              <a:t>業務の手順　等</a:t>
            </a:r>
            <a:endParaRPr lang="en-US" altLang="ja-JP" sz="2800" dirty="0"/>
          </a:p>
          <a:p>
            <a:endParaRPr lang="en-US" altLang="ja-JP" dirty="0"/>
          </a:p>
          <a:p>
            <a:pPr marL="808038" indent="-452438">
              <a:buFont typeface="Wingdings" panose="05000000000000000000" pitchFamily="2" charset="2"/>
              <a:buChar char="l"/>
            </a:pPr>
            <a:r>
              <a:rPr lang="ja-JP" altLang="en-US" sz="2800" dirty="0"/>
              <a:t>意思決定及び業務遂行の仕組みの見直し時期</a:t>
            </a:r>
            <a:endParaRPr lang="en-US" altLang="ja-JP" sz="2800" dirty="0"/>
          </a:p>
          <a:p>
            <a:r>
              <a:rPr lang="ja-JP" altLang="en-US" sz="2800" dirty="0"/>
              <a:t>　　　例えば・・・</a:t>
            </a:r>
            <a:endParaRPr lang="en-US" altLang="ja-JP" sz="2800" dirty="0"/>
          </a:p>
          <a:p>
            <a:pPr marL="1163638" indent="-450850">
              <a:buFont typeface="Wingdings" panose="05000000000000000000" pitchFamily="2" charset="2"/>
              <a:buChar char="ü"/>
            </a:pPr>
            <a:r>
              <a:rPr lang="ja-JP" altLang="en-US" sz="2800" dirty="0"/>
              <a:t>業務の監督の結果</a:t>
            </a:r>
            <a:endParaRPr lang="en-US" altLang="ja-JP" sz="2800" dirty="0"/>
          </a:p>
          <a:p>
            <a:pPr marL="1163638" indent="-450850">
              <a:buFont typeface="Wingdings" panose="05000000000000000000" pitchFamily="2" charset="2"/>
              <a:buChar char="ü"/>
            </a:pPr>
            <a:r>
              <a:rPr lang="ja-JP" altLang="en-US" sz="2800" dirty="0"/>
              <a:t>法令の改正</a:t>
            </a:r>
          </a:p>
        </p:txBody>
      </p:sp>
      <p:sp>
        <p:nvSpPr>
          <p:cNvPr id="6" name="テキスト ボックス 5">
            <a:extLst>
              <a:ext uri="{FF2B5EF4-FFF2-40B4-BE49-F238E27FC236}">
                <a16:creationId xmlns:a16="http://schemas.microsoft.com/office/drawing/2014/main" id="{CB17B176-8F46-48A9-99D0-C802234131BB}"/>
              </a:ext>
            </a:extLst>
          </p:cNvPr>
          <p:cNvSpPr txBox="1"/>
          <p:nvPr/>
        </p:nvSpPr>
        <p:spPr>
          <a:xfrm>
            <a:off x="597726" y="132437"/>
            <a:ext cx="7936683" cy="1200329"/>
          </a:xfrm>
          <a:prstGeom prst="rect">
            <a:avLst/>
          </a:prstGeom>
          <a:noFill/>
        </p:spPr>
        <p:txBody>
          <a:bodyPr wrap="square" rtlCol="0">
            <a:spAutoFit/>
          </a:bodyPr>
          <a:lstStyle/>
          <a:p>
            <a:pPr algn="ctr"/>
            <a:r>
              <a:rPr lang="ja-JP" altLang="en-US" sz="3600" b="1" dirty="0">
                <a:latin typeface="+mn-ea"/>
              </a:rPr>
              <a:t>事業者の業務の適正を確保するための体制の整備（</a:t>
            </a:r>
            <a:r>
              <a:rPr lang="en-US" altLang="ja-JP" sz="3600" b="1" dirty="0">
                <a:latin typeface="+mn-ea"/>
              </a:rPr>
              <a:t>2</a:t>
            </a:r>
            <a:r>
              <a:rPr lang="ja-JP" altLang="en-US" sz="3600" b="1" dirty="0">
                <a:latin typeface="+mn-ea"/>
              </a:rPr>
              <a:t>） </a:t>
            </a:r>
            <a:r>
              <a:rPr lang="ja-JP" altLang="en-US" sz="2600" dirty="0">
                <a:latin typeface="+mn-ea"/>
              </a:rPr>
              <a:t>（ガイドライン第</a:t>
            </a:r>
            <a:r>
              <a:rPr lang="en-US" altLang="ja-JP" sz="2600" dirty="0">
                <a:latin typeface="+mn-ea"/>
              </a:rPr>
              <a:t>2</a:t>
            </a:r>
            <a:r>
              <a:rPr lang="ja-JP" altLang="en-US" sz="2600" dirty="0">
                <a:latin typeface="+mn-ea"/>
              </a:rPr>
              <a:t>の</a:t>
            </a:r>
            <a:r>
              <a:rPr lang="en-US" altLang="ja-JP" sz="2600" dirty="0">
                <a:latin typeface="+mn-ea"/>
              </a:rPr>
              <a:t>2</a:t>
            </a:r>
            <a:r>
              <a:rPr lang="ja-JP" altLang="en-US" sz="2600" dirty="0">
                <a:latin typeface="+mn-ea"/>
              </a:rPr>
              <a:t>）</a:t>
            </a:r>
          </a:p>
        </p:txBody>
      </p:sp>
    </p:spTree>
    <p:extLst>
      <p:ext uri="{BB962C8B-B14F-4D97-AF65-F5344CB8AC3E}">
        <p14:creationId xmlns:p14="http://schemas.microsoft.com/office/powerpoint/2010/main" val="1708463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フッター プレースホルダー 6">
            <a:extLst>
              <a:ext uri="{FF2B5EF4-FFF2-40B4-BE49-F238E27FC236}">
                <a16:creationId xmlns:a16="http://schemas.microsoft.com/office/drawing/2014/main" id="{1B2BC92F-27BB-40D1-AB3C-A03B7F212DED}"/>
              </a:ext>
            </a:extLst>
          </p:cNvPr>
          <p:cNvSpPr>
            <a:spLocks noGrp="1"/>
          </p:cNvSpPr>
          <p:nvPr>
            <p:ph type="ftr" sz="quarter" idx="3"/>
          </p:nvPr>
        </p:nvSpPr>
        <p:spPr>
          <a:xfrm>
            <a:off x="3028950" y="6424591"/>
            <a:ext cx="3086100" cy="365125"/>
          </a:xfrm>
        </p:spPr>
        <p:txBody>
          <a:bodyPr/>
          <a:lstStyle/>
          <a:p>
            <a:r>
              <a:rPr kumimoji="1" lang="ja-JP" altLang="en-US" dirty="0"/>
              <a:t>製造業者における法令遵守体制の整備</a:t>
            </a:r>
          </a:p>
        </p:txBody>
      </p:sp>
      <p:sp>
        <p:nvSpPr>
          <p:cNvPr id="5" name="正方形/長方形 4"/>
          <p:cNvSpPr/>
          <p:nvPr/>
        </p:nvSpPr>
        <p:spPr>
          <a:xfrm>
            <a:off x="593775" y="1281355"/>
            <a:ext cx="8104175" cy="5370701"/>
          </a:xfrm>
          <a:prstGeom prst="rect">
            <a:avLst/>
          </a:prstGeom>
        </p:spPr>
        <p:txBody>
          <a:bodyPr wrap="square">
            <a:spAutoFit/>
          </a:bodyPr>
          <a:lstStyle/>
          <a:p>
            <a:pPr>
              <a:lnSpc>
                <a:spcPts val="3600"/>
              </a:lnSpc>
            </a:pPr>
            <a:r>
              <a:rPr lang="ja-JP" altLang="en-US" sz="2800" dirty="0">
                <a:latin typeface="+mn-ea"/>
              </a:rPr>
              <a:t>②役職員に対する教育訓練及び評価：</a:t>
            </a:r>
            <a:endParaRPr lang="en-US" altLang="ja-JP" sz="2800" dirty="0">
              <a:latin typeface="+mn-ea"/>
            </a:endParaRPr>
          </a:p>
          <a:p>
            <a:pPr marL="808038" indent="-452438">
              <a:lnSpc>
                <a:spcPts val="3600"/>
              </a:lnSpc>
              <a:buFont typeface="Wingdings" panose="05000000000000000000" pitchFamily="2" charset="2"/>
              <a:buChar char="l"/>
            </a:pPr>
            <a:r>
              <a:rPr lang="ja-JP" altLang="en-US" sz="2800" dirty="0">
                <a:latin typeface="+mn-ea"/>
              </a:rPr>
              <a:t>①の社内規定の内容の役職員への周知及び　その遵守の徹底が必要</a:t>
            </a:r>
            <a:endParaRPr lang="en-US" altLang="ja-JP" sz="2800" dirty="0">
              <a:latin typeface="+mn-ea"/>
            </a:endParaRPr>
          </a:p>
          <a:p>
            <a:pPr>
              <a:lnSpc>
                <a:spcPts val="3600"/>
              </a:lnSpc>
            </a:pPr>
            <a:r>
              <a:rPr lang="ja-JP" altLang="en-US" sz="2800" dirty="0">
                <a:latin typeface="+mn-ea"/>
              </a:rPr>
              <a:t>　　例えば・・・</a:t>
            </a:r>
            <a:endParaRPr lang="en-US" altLang="ja-JP" sz="2800" dirty="0">
              <a:latin typeface="+mn-ea"/>
            </a:endParaRPr>
          </a:p>
          <a:p>
            <a:pPr marL="1081088" indent="-452438">
              <a:buFont typeface="Wingdings" panose="05000000000000000000" pitchFamily="2" charset="2"/>
              <a:buChar char="ü"/>
            </a:pPr>
            <a:r>
              <a:rPr lang="ja-JP" altLang="en-US" sz="2600" dirty="0">
                <a:latin typeface="+mn-ea"/>
              </a:rPr>
              <a:t>役職員への計画的・継続的な研修の受講</a:t>
            </a:r>
            <a:endParaRPr lang="en-US" altLang="ja-JP" sz="2600" dirty="0">
              <a:latin typeface="+mn-ea"/>
            </a:endParaRPr>
          </a:p>
          <a:p>
            <a:pPr marL="1081088" indent="-452438">
              <a:buFont typeface="Wingdings" panose="05000000000000000000" pitchFamily="2" charset="2"/>
              <a:buChar char="ü"/>
            </a:pPr>
            <a:r>
              <a:rPr lang="ja-JP" altLang="en-US" sz="2600" dirty="0">
                <a:latin typeface="+mn-ea"/>
              </a:rPr>
              <a:t>業務の監督の結果や法令改正等を踏まえた研修等の受講</a:t>
            </a:r>
            <a:endParaRPr lang="en-US" altLang="ja-JP" sz="2600" dirty="0">
              <a:latin typeface="+mn-ea"/>
            </a:endParaRPr>
          </a:p>
          <a:p>
            <a:pPr marL="1081088" indent="-452438">
              <a:buFont typeface="Wingdings" panose="05000000000000000000" pitchFamily="2" charset="2"/>
              <a:buChar char="ü"/>
            </a:pPr>
            <a:r>
              <a:rPr lang="ja-JP" altLang="en-US" sz="2600" dirty="0">
                <a:latin typeface="+mn-ea"/>
              </a:rPr>
              <a:t>法令等や社内規定の内容や適用等に係る役職員の相談部署・窓口の設置 　→ 遵守して業務を行うための体制作りの</a:t>
            </a:r>
            <a:r>
              <a:rPr lang="en-US" altLang="ja-JP" sz="2600" dirty="0">
                <a:latin typeface="+mn-ea"/>
              </a:rPr>
              <a:t>1</a:t>
            </a:r>
            <a:r>
              <a:rPr lang="ja-JP" altLang="en-US" sz="2600" dirty="0">
                <a:latin typeface="+mn-ea"/>
              </a:rPr>
              <a:t>つ （</a:t>
            </a:r>
            <a:r>
              <a:rPr lang="en-US" altLang="ja-JP" sz="2600" dirty="0">
                <a:latin typeface="+mn-ea"/>
              </a:rPr>
              <a:t>Q&amp;A 2-4</a:t>
            </a:r>
            <a:r>
              <a:rPr lang="ja-JP" altLang="en-US" sz="2600" dirty="0">
                <a:latin typeface="+mn-ea"/>
              </a:rPr>
              <a:t>）</a:t>
            </a:r>
            <a:endParaRPr lang="en-US" altLang="ja-JP" sz="2600" dirty="0">
              <a:latin typeface="+mn-ea"/>
            </a:endParaRPr>
          </a:p>
          <a:p>
            <a:endParaRPr lang="en-US" altLang="ja-JP" sz="900" dirty="0">
              <a:latin typeface="+mn-ea"/>
            </a:endParaRPr>
          </a:p>
          <a:p>
            <a:pPr marL="808038" indent="-452438">
              <a:buFont typeface="Wingdings" panose="05000000000000000000" pitchFamily="2" charset="2"/>
              <a:buChar char="l"/>
            </a:pPr>
            <a:r>
              <a:rPr lang="ja-JP" altLang="en-US" sz="2800" dirty="0">
                <a:latin typeface="+mn-ea"/>
              </a:rPr>
              <a:t>法令や社内規定の理解やその遵守状況の確認及び評価（重要）</a:t>
            </a:r>
            <a:endParaRPr lang="en-US" altLang="ja-JP" sz="2800" dirty="0">
              <a:latin typeface="+mn-ea"/>
            </a:endParaRPr>
          </a:p>
        </p:txBody>
      </p:sp>
      <p:sp>
        <p:nvSpPr>
          <p:cNvPr id="6" name="テキスト ボックス 5">
            <a:extLst>
              <a:ext uri="{FF2B5EF4-FFF2-40B4-BE49-F238E27FC236}">
                <a16:creationId xmlns:a16="http://schemas.microsoft.com/office/drawing/2014/main" id="{B0A20139-1305-4083-AB9A-0BA574DA5350}"/>
              </a:ext>
            </a:extLst>
          </p:cNvPr>
          <p:cNvSpPr txBox="1"/>
          <p:nvPr/>
        </p:nvSpPr>
        <p:spPr>
          <a:xfrm>
            <a:off x="597726" y="132437"/>
            <a:ext cx="7936683" cy="1200329"/>
          </a:xfrm>
          <a:prstGeom prst="rect">
            <a:avLst/>
          </a:prstGeom>
          <a:noFill/>
        </p:spPr>
        <p:txBody>
          <a:bodyPr wrap="square" rtlCol="0">
            <a:spAutoFit/>
          </a:bodyPr>
          <a:lstStyle/>
          <a:p>
            <a:pPr algn="ctr"/>
            <a:r>
              <a:rPr lang="ja-JP" altLang="en-US" sz="3600" b="1" dirty="0">
                <a:latin typeface="+mn-ea"/>
              </a:rPr>
              <a:t>事業者の業務の適正を確保するための体制の整備（</a:t>
            </a:r>
            <a:r>
              <a:rPr lang="en-US" altLang="ja-JP" sz="3600" b="1" dirty="0">
                <a:latin typeface="+mn-ea"/>
              </a:rPr>
              <a:t>3</a:t>
            </a:r>
            <a:r>
              <a:rPr lang="ja-JP" altLang="en-US" sz="3600" b="1" dirty="0">
                <a:latin typeface="+mn-ea"/>
              </a:rPr>
              <a:t>） </a:t>
            </a:r>
            <a:r>
              <a:rPr lang="ja-JP" altLang="en-US" sz="2600" dirty="0">
                <a:latin typeface="+mn-ea"/>
              </a:rPr>
              <a:t>（ガイドライン第</a:t>
            </a:r>
            <a:r>
              <a:rPr lang="en-US" altLang="ja-JP" sz="2600" dirty="0">
                <a:latin typeface="+mn-ea"/>
              </a:rPr>
              <a:t>2</a:t>
            </a:r>
            <a:r>
              <a:rPr lang="ja-JP" altLang="en-US" sz="2600" dirty="0">
                <a:latin typeface="+mn-ea"/>
              </a:rPr>
              <a:t>の</a:t>
            </a:r>
            <a:r>
              <a:rPr lang="en-US" altLang="ja-JP" sz="2600" dirty="0">
                <a:latin typeface="+mn-ea"/>
              </a:rPr>
              <a:t>2</a:t>
            </a:r>
            <a:r>
              <a:rPr lang="ja-JP" altLang="en-US" sz="2600" dirty="0">
                <a:latin typeface="+mn-ea"/>
              </a:rPr>
              <a:t>）</a:t>
            </a:r>
          </a:p>
        </p:txBody>
      </p:sp>
    </p:spTree>
    <p:extLst>
      <p:ext uri="{BB962C8B-B14F-4D97-AF65-F5344CB8AC3E}">
        <p14:creationId xmlns:p14="http://schemas.microsoft.com/office/powerpoint/2010/main" val="2064090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7E732308-DC2E-46A2-86C0-4377CECCF30B}"/>
              </a:ext>
            </a:extLst>
          </p:cNvPr>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5" name="テキスト ボックス 4">
            <a:extLst>
              <a:ext uri="{FF2B5EF4-FFF2-40B4-BE49-F238E27FC236}">
                <a16:creationId xmlns:a16="http://schemas.microsoft.com/office/drawing/2014/main" id="{FD98F0FE-F972-4611-97E7-48398130C1BC}"/>
              </a:ext>
            </a:extLst>
          </p:cNvPr>
          <p:cNvSpPr txBox="1"/>
          <p:nvPr/>
        </p:nvSpPr>
        <p:spPr>
          <a:xfrm>
            <a:off x="887335" y="303621"/>
            <a:ext cx="7369326" cy="1323439"/>
          </a:xfrm>
          <a:prstGeom prst="rect">
            <a:avLst/>
          </a:prstGeom>
          <a:noFill/>
        </p:spPr>
        <p:txBody>
          <a:bodyPr wrap="none" rtlCol="0">
            <a:spAutoFit/>
          </a:bodyPr>
          <a:lstStyle/>
          <a:p>
            <a:pPr algn="ctr"/>
            <a:r>
              <a:rPr kumimoji="1" lang="ja-JP" altLang="en-US" sz="4000" b="1" dirty="0">
                <a:solidFill>
                  <a:srgbClr val="FF0000"/>
                </a:solidFill>
              </a:rPr>
              <a:t>法令遵守体制の確認及び整備の</a:t>
            </a:r>
            <a:endParaRPr kumimoji="1" lang="en-US" altLang="ja-JP" sz="4000" b="1" dirty="0">
              <a:solidFill>
                <a:srgbClr val="FF0000"/>
              </a:solidFill>
            </a:endParaRPr>
          </a:p>
          <a:p>
            <a:pPr algn="ctr"/>
            <a:r>
              <a:rPr kumimoji="1" lang="ja-JP" altLang="en-US" sz="4000" b="1" dirty="0">
                <a:solidFill>
                  <a:srgbClr val="FF0000"/>
                </a:solidFill>
              </a:rPr>
              <a:t>早急な実施</a:t>
            </a:r>
          </a:p>
        </p:txBody>
      </p:sp>
      <p:sp>
        <p:nvSpPr>
          <p:cNvPr id="6" name="テキスト ボックス 5">
            <a:extLst>
              <a:ext uri="{FF2B5EF4-FFF2-40B4-BE49-F238E27FC236}">
                <a16:creationId xmlns:a16="http://schemas.microsoft.com/office/drawing/2014/main" id="{4A7E8CAD-2201-4834-A21F-1331291DF8C3}"/>
              </a:ext>
            </a:extLst>
          </p:cNvPr>
          <p:cNvSpPr txBox="1"/>
          <p:nvPr/>
        </p:nvSpPr>
        <p:spPr>
          <a:xfrm>
            <a:off x="473594" y="1774416"/>
            <a:ext cx="8196808" cy="4403963"/>
          </a:xfrm>
          <a:prstGeom prst="rect">
            <a:avLst/>
          </a:prstGeom>
          <a:noFill/>
        </p:spPr>
        <p:txBody>
          <a:bodyPr wrap="square" rtlCol="0">
            <a:spAutoFit/>
          </a:bodyPr>
          <a:lstStyle/>
          <a:p>
            <a:pPr>
              <a:lnSpc>
                <a:spcPct val="120000"/>
              </a:lnSpc>
            </a:pPr>
            <a:r>
              <a:rPr kumimoji="1" lang="ja-JP" altLang="en-US" sz="3400" u="sng" dirty="0">
                <a:solidFill>
                  <a:srgbClr val="FF0000"/>
                </a:solidFill>
                <a:latin typeface="+mn-ea"/>
              </a:rPr>
              <a:t>本年</a:t>
            </a:r>
            <a:r>
              <a:rPr kumimoji="1" lang="en-US" altLang="ja-JP" sz="3400" u="sng" dirty="0">
                <a:solidFill>
                  <a:srgbClr val="FF0000"/>
                </a:solidFill>
                <a:latin typeface="+mn-ea"/>
              </a:rPr>
              <a:t>8</a:t>
            </a:r>
            <a:r>
              <a:rPr kumimoji="1" lang="ja-JP" altLang="en-US" sz="3400" u="sng" dirty="0">
                <a:solidFill>
                  <a:srgbClr val="FF0000"/>
                </a:solidFill>
                <a:latin typeface="+mn-ea"/>
              </a:rPr>
              <a:t>月</a:t>
            </a:r>
            <a:r>
              <a:rPr kumimoji="1" lang="en-US" altLang="ja-JP" sz="3400" u="sng" dirty="0">
                <a:solidFill>
                  <a:srgbClr val="FF0000"/>
                </a:solidFill>
                <a:latin typeface="+mn-ea"/>
              </a:rPr>
              <a:t>1</a:t>
            </a:r>
            <a:r>
              <a:rPr kumimoji="1" lang="ja-JP" altLang="en-US" sz="3400" u="sng" dirty="0">
                <a:solidFill>
                  <a:srgbClr val="FF0000"/>
                </a:solidFill>
                <a:latin typeface="+mn-ea"/>
              </a:rPr>
              <a:t>日</a:t>
            </a:r>
            <a:r>
              <a:rPr kumimoji="1" lang="ja-JP" altLang="en-US" sz="3400" dirty="0">
                <a:latin typeface="+mn-ea"/>
              </a:rPr>
              <a:t>の</a:t>
            </a:r>
            <a:r>
              <a:rPr kumimoji="1" lang="ja-JP" altLang="en-US" sz="3400" u="sng" dirty="0">
                <a:solidFill>
                  <a:srgbClr val="FF0000"/>
                </a:solidFill>
                <a:latin typeface="+mn-ea"/>
              </a:rPr>
              <a:t>医薬品医療機器等法の一部改正</a:t>
            </a:r>
            <a:r>
              <a:rPr kumimoji="1" lang="ja-JP" altLang="en-US" sz="3400" dirty="0">
                <a:latin typeface="+mn-ea"/>
              </a:rPr>
              <a:t>の</a:t>
            </a:r>
            <a:r>
              <a:rPr kumimoji="1" lang="ja-JP" altLang="en-US" sz="3400" u="sng" dirty="0">
                <a:solidFill>
                  <a:srgbClr val="FF0000"/>
                </a:solidFill>
                <a:latin typeface="+mn-ea"/>
              </a:rPr>
              <a:t>施行に先立ち</a:t>
            </a:r>
            <a:r>
              <a:rPr kumimoji="1" lang="ja-JP" altLang="en-US" sz="3400" dirty="0">
                <a:latin typeface="+mn-ea"/>
              </a:rPr>
              <a:t>、</a:t>
            </a:r>
            <a:r>
              <a:rPr lang="ja-JP" altLang="en-US" sz="3400" dirty="0">
                <a:latin typeface="+mn-ea"/>
              </a:rPr>
              <a:t>責任役員の責任の下、</a:t>
            </a:r>
            <a:endParaRPr lang="en-US" altLang="ja-JP" sz="3400" dirty="0">
              <a:latin typeface="+mn-ea"/>
            </a:endParaRPr>
          </a:p>
          <a:p>
            <a:pPr>
              <a:lnSpc>
                <a:spcPct val="120000"/>
              </a:lnSpc>
            </a:pPr>
            <a:r>
              <a:rPr kumimoji="1" lang="ja-JP" altLang="en-US" sz="3400" u="sng" dirty="0">
                <a:solidFill>
                  <a:srgbClr val="FF0000"/>
                </a:solidFill>
                <a:latin typeface="+mn-ea"/>
              </a:rPr>
              <a:t>法令遵守体制の確認及び整備</a:t>
            </a:r>
            <a:r>
              <a:rPr kumimoji="1" lang="ja-JP" altLang="en-US" sz="3400" dirty="0">
                <a:latin typeface="+mn-ea"/>
              </a:rPr>
              <a:t>の対応を、</a:t>
            </a:r>
            <a:endParaRPr kumimoji="1" lang="en-US" altLang="ja-JP" sz="3400" dirty="0">
              <a:latin typeface="+mn-ea"/>
            </a:endParaRPr>
          </a:p>
          <a:p>
            <a:pPr>
              <a:lnSpc>
                <a:spcPct val="120000"/>
              </a:lnSpc>
            </a:pPr>
            <a:r>
              <a:rPr lang="ja-JP" altLang="en-US" sz="3400" u="sng" dirty="0">
                <a:solidFill>
                  <a:srgbClr val="FF0000"/>
                </a:solidFill>
                <a:latin typeface="+mn-ea"/>
              </a:rPr>
              <a:t>早急に</a:t>
            </a:r>
            <a:r>
              <a:rPr lang="ja-JP" altLang="en-US" sz="3400" dirty="0">
                <a:latin typeface="+mn-ea"/>
              </a:rPr>
              <a:t>行うよう求められています！</a:t>
            </a:r>
            <a:endParaRPr lang="en-US" altLang="ja-JP" sz="3400" dirty="0">
              <a:latin typeface="+mn-ea"/>
            </a:endParaRPr>
          </a:p>
          <a:p>
            <a:pPr>
              <a:lnSpc>
                <a:spcPct val="120000"/>
              </a:lnSpc>
            </a:pPr>
            <a:r>
              <a:rPr kumimoji="1" lang="ja-JP" altLang="en-US" sz="3400" dirty="0">
                <a:latin typeface="+mn-ea"/>
              </a:rPr>
              <a:t>法令遵守体制については、法令遵守に関するガイドライン及び</a:t>
            </a:r>
            <a:r>
              <a:rPr kumimoji="1" lang="en-US" altLang="ja-JP" sz="3400" dirty="0">
                <a:latin typeface="+mn-ea"/>
              </a:rPr>
              <a:t>Q&amp;A</a:t>
            </a:r>
            <a:r>
              <a:rPr kumimoji="1" lang="ja-JP" altLang="en-US" sz="3400" dirty="0">
                <a:latin typeface="+mn-ea"/>
              </a:rPr>
              <a:t>が参考となりますので</a:t>
            </a:r>
            <a:r>
              <a:rPr lang="ja-JP" altLang="en-US" sz="3400" dirty="0">
                <a:latin typeface="+mn-ea"/>
              </a:rPr>
              <a:t>、</a:t>
            </a:r>
            <a:r>
              <a:rPr kumimoji="1" lang="ja-JP" altLang="en-US" sz="3400" dirty="0">
                <a:latin typeface="+mn-ea"/>
              </a:rPr>
              <a:t>ご準備には本資料をお役立てください。</a:t>
            </a:r>
          </a:p>
        </p:txBody>
      </p:sp>
    </p:spTree>
    <p:extLst>
      <p:ext uri="{BB962C8B-B14F-4D97-AF65-F5344CB8AC3E}">
        <p14:creationId xmlns:p14="http://schemas.microsoft.com/office/powerpoint/2010/main" val="38331841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フッター プレースホルダー 6">
            <a:extLst>
              <a:ext uri="{FF2B5EF4-FFF2-40B4-BE49-F238E27FC236}">
                <a16:creationId xmlns:a16="http://schemas.microsoft.com/office/drawing/2014/main" id="{1B2BC92F-27BB-40D1-AB3C-A03B7F212DED}"/>
              </a:ext>
            </a:extLst>
          </p:cNvPr>
          <p:cNvSpPr>
            <a:spLocks noGrp="1"/>
          </p:cNvSpPr>
          <p:nvPr>
            <p:ph type="ftr" sz="quarter" idx="3"/>
          </p:nvPr>
        </p:nvSpPr>
        <p:spPr>
          <a:xfrm>
            <a:off x="3028950" y="6424591"/>
            <a:ext cx="3086100" cy="365125"/>
          </a:xfrm>
        </p:spPr>
        <p:txBody>
          <a:bodyPr/>
          <a:lstStyle/>
          <a:p>
            <a:r>
              <a:rPr kumimoji="1" lang="ja-JP" altLang="en-US" dirty="0"/>
              <a:t>製造業者における法令遵守体制の整備</a:t>
            </a:r>
          </a:p>
        </p:txBody>
      </p:sp>
      <p:sp>
        <p:nvSpPr>
          <p:cNvPr id="5" name="正方形/長方形 4"/>
          <p:cNvSpPr/>
          <p:nvPr/>
        </p:nvSpPr>
        <p:spPr>
          <a:xfrm>
            <a:off x="65324" y="1666013"/>
            <a:ext cx="9001486" cy="4401205"/>
          </a:xfrm>
          <a:prstGeom prst="rect">
            <a:avLst/>
          </a:prstGeom>
        </p:spPr>
        <p:txBody>
          <a:bodyPr wrap="square">
            <a:spAutoFit/>
          </a:bodyPr>
          <a:lstStyle/>
          <a:p>
            <a:pPr>
              <a:lnSpc>
                <a:spcPts val="3600"/>
              </a:lnSpc>
            </a:pPr>
            <a:r>
              <a:rPr lang="ja-JP" altLang="en-US" sz="2800" dirty="0"/>
              <a:t>③業務記録の作成、管理及び保存：</a:t>
            </a:r>
            <a:endParaRPr lang="en-US" altLang="ja-JP" sz="2800" dirty="0"/>
          </a:p>
          <a:p>
            <a:pPr indent="357188">
              <a:lnSpc>
                <a:spcPts val="3600"/>
              </a:lnSpc>
            </a:pPr>
            <a:r>
              <a:rPr lang="ja-JP" altLang="en-US" sz="2800" dirty="0"/>
              <a:t>（適時且つ正確に記録される体制とする必要がある）</a:t>
            </a:r>
            <a:endParaRPr lang="en-US" altLang="ja-JP" sz="2800" dirty="0"/>
          </a:p>
          <a:p>
            <a:pPr marL="712788" indent="-439738">
              <a:buFont typeface="Wingdings" panose="05000000000000000000" pitchFamily="2" charset="2"/>
              <a:buChar char="l"/>
            </a:pPr>
            <a:r>
              <a:rPr lang="ja-JP" altLang="en-US" sz="2800" dirty="0"/>
              <a:t>業務記録の作成、管理及び保存の方法等の文書管理に関する社内規程の策定</a:t>
            </a:r>
            <a:endParaRPr lang="en-US" altLang="ja-JP" sz="2800" dirty="0"/>
          </a:p>
          <a:p>
            <a:pPr marL="712788" indent="-439738">
              <a:buFont typeface="Wingdings" panose="05000000000000000000" pitchFamily="2" charset="2"/>
              <a:buChar char="l"/>
            </a:pPr>
            <a:r>
              <a:rPr lang="ja-JP" altLang="en-US" sz="2800" dirty="0">
                <a:latin typeface="+mn-ea"/>
              </a:rPr>
              <a:t>業務記録は極めて重要な社内資料 （</a:t>
            </a:r>
            <a:r>
              <a:rPr lang="en-US" altLang="ja-JP" sz="2800" dirty="0">
                <a:latin typeface="+mn-ea"/>
              </a:rPr>
              <a:t>Q&amp;A 2-5</a:t>
            </a:r>
            <a:r>
              <a:rPr lang="ja-JP" altLang="en-US" sz="2800" dirty="0">
                <a:latin typeface="+mn-ea"/>
              </a:rPr>
              <a:t>）</a:t>
            </a:r>
            <a:endParaRPr lang="en-US" altLang="ja-JP" sz="2800" dirty="0">
              <a:latin typeface="+mn-ea"/>
            </a:endParaRPr>
          </a:p>
          <a:p>
            <a:pPr marL="1162050" indent="-446088">
              <a:buFont typeface="Wingdings" panose="05000000000000000000" pitchFamily="2" charset="2"/>
              <a:buChar char="ü"/>
            </a:pPr>
            <a:r>
              <a:rPr lang="ja-JP" altLang="en-US" sz="2600" dirty="0">
                <a:latin typeface="+mn-ea"/>
              </a:rPr>
              <a:t>法令</a:t>
            </a:r>
            <a:r>
              <a:rPr lang="en-US" altLang="ja-JP" sz="2600" dirty="0">
                <a:latin typeface="+mn-ea"/>
              </a:rPr>
              <a:t>/</a:t>
            </a:r>
            <a:r>
              <a:rPr lang="ja-JP" altLang="en-US" sz="2600" dirty="0">
                <a:latin typeface="+mn-ea"/>
              </a:rPr>
              <a:t>社内規定遵守の下、業務遂行状況が確認できる</a:t>
            </a:r>
            <a:endParaRPr lang="en-US" altLang="ja-JP" sz="2600" dirty="0">
              <a:latin typeface="+mn-ea"/>
            </a:endParaRPr>
          </a:p>
          <a:p>
            <a:pPr marL="1162050" indent="-446088">
              <a:buFont typeface="Wingdings" panose="05000000000000000000" pitchFamily="2" charset="2"/>
              <a:buChar char="ü"/>
            </a:pPr>
            <a:r>
              <a:rPr lang="ja-JP" altLang="en-US" sz="2600" dirty="0">
                <a:latin typeface="+mn-ea"/>
              </a:rPr>
              <a:t>違反等に対し、速やかな調査ができて是正に繋がる</a:t>
            </a:r>
            <a:endParaRPr lang="en-US" altLang="ja-JP" sz="2600" dirty="0">
              <a:latin typeface="+mn-ea"/>
            </a:endParaRPr>
          </a:p>
          <a:p>
            <a:pPr marL="712788" indent="-439738">
              <a:buFont typeface="Wingdings" panose="05000000000000000000" pitchFamily="2" charset="2"/>
              <a:buChar char="l"/>
            </a:pPr>
            <a:r>
              <a:rPr lang="ja-JP" altLang="en-US" sz="2800" dirty="0"/>
              <a:t>社内規程の適切な運用</a:t>
            </a:r>
            <a:endParaRPr lang="en-US" altLang="ja-JP" sz="1100" dirty="0"/>
          </a:p>
          <a:p>
            <a:pPr marL="712788" indent="-439738">
              <a:buFont typeface="Wingdings" panose="05000000000000000000" pitchFamily="2" charset="2"/>
              <a:buChar char="l"/>
            </a:pPr>
            <a:r>
              <a:rPr lang="ja-JP" altLang="en-US" sz="2800" dirty="0"/>
              <a:t>適切な情報セキュリティ対策（重要）</a:t>
            </a:r>
            <a:endParaRPr lang="en-US" altLang="ja-JP" sz="2800" dirty="0"/>
          </a:p>
          <a:p>
            <a:pPr marL="712788"/>
            <a:r>
              <a:rPr lang="ja-JP" altLang="en-US" sz="2800" dirty="0"/>
              <a:t>（事後的に記録の改変等ができないシステムの構築）</a:t>
            </a:r>
          </a:p>
        </p:txBody>
      </p:sp>
      <p:sp>
        <p:nvSpPr>
          <p:cNvPr id="6" name="テキスト ボックス 5">
            <a:extLst>
              <a:ext uri="{FF2B5EF4-FFF2-40B4-BE49-F238E27FC236}">
                <a16:creationId xmlns:a16="http://schemas.microsoft.com/office/drawing/2014/main" id="{9BF6C2A5-6218-4B15-9B3D-F3816A883BAA}"/>
              </a:ext>
            </a:extLst>
          </p:cNvPr>
          <p:cNvSpPr txBox="1"/>
          <p:nvPr/>
        </p:nvSpPr>
        <p:spPr>
          <a:xfrm>
            <a:off x="597726" y="132437"/>
            <a:ext cx="7936683" cy="1200329"/>
          </a:xfrm>
          <a:prstGeom prst="rect">
            <a:avLst/>
          </a:prstGeom>
          <a:noFill/>
        </p:spPr>
        <p:txBody>
          <a:bodyPr wrap="square" rtlCol="0">
            <a:spAutoFit/>
          </a:bodyPr>
          <a:lstStyle/>
          <a:p>
            <a:pPr algn="ctr"/>
            <a:r>
              <a:rPr lang="ja-JP" altLang="en-US" sz="3600" b="1" dirty="0">
                <a:latin typeface="+mn-ea"/>
              </a:rPr>
              <a:t>事業者の業務の適正を確保するための体制の整備（</a:t>
            </a:r>
            <a:r>
              <a:rPr lang="en-US" altLang="ja-JP" sz="3600" b="1" dirty="0">
                <a:latin typeface="+mn-ea"/>
              </a:rPr>
              <a:t>4</a:t>
            </a:r>
            <a:r>
              <a:rPr lang="ja-JP" altLang="en-US" sz="3600" b="1" dirty="0">
                <a:latin typeface="+mn-ea"/>
              </a:rPr>
              <a:t>） </a:t>
            </a:r>
            <a:r>
              <a:rPr lang="ja-JP" altLang="en-US" sz="2600" dirty="0">
                <a:latin typeface="+mn-ea"/>
              </a:rPr>
              <a:t>（ガイドライン第</a:t>
            </a:r>
            <a:r>
              <a:rPr lang="en-US" altLang="ja-JP" sz="2600" dirty="0">
                <a:latin typeface="+mn-ea"/>
              </a:rPr>
              <a:t>2</a:t>
            </a:r>
            <a:r>
              <a:rPr lang="ja-JP" altLang="en-US" sz="2600" dirty="0">
                <a:latin typeface="+mn-ea"/>
              </a:rPr>
              <a:t>の</a:t>
            </a:r>
            <a:r>
              <a:rPr lang="en-US" altLang="ja-JP" sz="2600" dirty="0">
                <a:latin typeface="+mn-ea"/>
              </a:rPr>
              <a:t>2</a:t>
            </a:r>
            <a:r>
              <a:rPr lang="ja-JP" altLang="en-US" sz="2600" dirty="0">
                <a:latin typeface="+mn-ea"/>
              </a:rPr>
              <a:t>）</a:t>
            </a:r>
          </a:p>
        </p:txBody>
      </p:sp>
    </p:spTree>
    <p:extLst>
      <p:ext uri="{BB962C8B-B14F-4D97-AF65-F5344CB8AC3E}">
        <p14:creationId xmlns:p14="http://schemas.microsoft.com/office/powerpoint/2010/main" val="31134839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フッター プレースホルダー 6">
            <a:extLst>
              <a:ext uri="{FF2B5EF4-FFF2-40B4-BE49-F238E27FC236}">
                <a16:creationId xmlns:a16="http://schemas.microsoft.com/office/drawing/2014/main" id="{1B2BC92F-27BB-40D1-AB3C-A03B7F212DED}"/>
              </a:ext>
            </a:extLst>
          </p:cNvPr>
          <p:cNvSpPr>
            <a:spLocks noGrp="1"/>
          </p:cNvSpPr>
          <p:nvPr>
            <p:ph type="ftr" sz="quarter" idx="3"/>
          </p:nvPr>
        </p:nvSpPr>
        <p:spPr>
          <a:xfrm>
            <a:off x="3028950" y="6424591"/>
            <a:ext cx="3086100" cy="365125"/>
          </a:xfrm>
        </p:spPr>
        <p:txBody>
          <a:bodyPr/>
          <a:lstStyle/>
          <a:p>
            <a:r>
              <a:rPr kumimoji="1" lang="ja-JP" altLang="en-US" dirty="0"/>
              <a:t>製造業者における法令遵守体制の整備</a:t>
            </a:r>
          </a:p>
        </p:txBody>
      </p:sp>
      <p:sp>
        <p:nvSpPr>
          <p:cNvPr id="3" name="コンテンツ プレースホルダー 2"/>
          <p:cNvSpPr>
            <a:spLocks noGrp="1"/>
          </p:cNvSpPr>
          <p:nvPr>
            <p:ph idx="1"/>
          </p:nvPr>
        </p:nvSpPr>
        <p:spPr>
          <a:xfrm>
            <a:off x="558746" y="1619949"/>
            <a:ext cx="8054312" cy="549958"/>
          </a:xfrm>
          <a:solidFill>
            <a:srgbClr val="FFFFCC"/>
          </a:solidFill>
          <a:ln w="19050">
            <a:solidFill>
              <a:schemeClr val="tx1"/>
            </a:solidFill>
          </a:ln>
        </p:spPr>
        <p:txBody>
          <a:bodyPr>
            <a:noAutofit/>
          </a:bodyPr>
          <a:lstStyle/>
          <a:p>
            <a:pPr marL="0" indent="0">
              <a:lnSpc>
                <a:spcPts val="3600"/>
              </a:lnSpc>
              <a:spcBef>
                <a:spcPts val="0"/>
              </a:spcBef>
              <a:buNone/>
            </a:pPr>
            <a:r>
              <a:rPr lang="en-US" altLang="ja-JP" dirty="0">
                <a:latin typeface="+mn-ea"/>
              </a:rPr>
              <a:t>(2)</a:t>
            </a:r>
            <a:r>
              <a:rPr lang="ja-JP" altLang="en-US" dirty="0">
                <a:latin typeface="+mn-ea"/>
              </a:rPr>
              <a:t>  </a:t>
            </a:r>
            <a:r>
              <a:rPr lang="ja-JP" altLang="en-US" dirty="0"/>
              <a:t>役職員の</a:t>
            </a:r>
            <a:r>
              <a:rPr lang="ja-JP" altLang="en-US" dirty="0">
                <a:solidFill>
                  <a:srgbClr val="FF0000"/>
                </a:solidFill>
              </a:rPr>
              <a:t>業務の監督に係る体制 </a:t>
            </a:r>
            <a:endParaRPr kumimoji="1" lang="ja-JP" altLang="en-US" dirty="0">
              <a:solidFill>
                <a:srgbClr val="FF0000"/>
              </a:solidFill>
            </a:endParaRPr>
          </a:p>
        </p:txBody>
      </p:sp>
      <p:sp>
        <p:nvSpPr>
          <p:cNvPr id="5" name="正方形/長方形 4"/>
          <p:cNvSpPr/>
          <p:nvPr/>
        </p:nvSpPr>
        <p:spPr>
          <a:xfrm>
            <a:off x="558746" y="2382013"/>
            <a:ext cx="8054312" cy="3010889"/>
          </a:xfrm>
          <a:prstGeom prst="rect">
            <a:avLst/>
          </a:prstGeom>
        </p:spPr>
        <p:txBody>
          <a:bodyPr wrap="square">
            <a:spAutoFit/>
          </a:bodyPr>
          <a:lstStyle/>
          <a:p>
            <a:pPr>
              <a:lnSpc>
                <a:spcPts val="3600"/>
              </a:lnSpc>
            </a:pPr>
            <a:r>
              <a:rPr lang="ja-JP" altLang="en-US" sz="2800" dirty="0">
                <a:latin typeface="+mn-ea"/>
              </a:rPr>
              <a:t>役職員が法令等や社内規程遵守による意思決定や業務遂行の状況確認、改善措置実施のための監督に関する体制の確立・運用が必要</a:t>
            </a:r>
            <a:endParaRPr lang="en-US" altLang="ja-JP" sz="2800" dirty="0">
              <a:latin typeface="+mn-ea"/>
            </a:endParaRPr>
          </a:p>
          <a:p>
            <a:pPr>
              <a:lnSpc>
                <a:spcPct val="150000"/>
              </a:lnSpc>
            </a:pPr>
            <a:endParaRPr lang="en-US" altLang="ja-JP" sz="900" dirty="0">
              <a:solidFill>
                <a:srgbClr val="D60093"/>
              </a:solidFill>
              <a:latin typeface="+mn-ea"/>
            </a:endParaRPr>
          </a:p>
          <a:p>
            <a:pPr marL="808038" indent="-452438">
              <a:lnSpc>
                <a:spcPts val="3600"/>
              </a:lnSpc>
              <a:buFont typeface="Wingdings" panose="05000000000000000000" pitchFamily="2" charset="2"/>
              <a:buChar char="l"/>
            </a:pPr>
            <a:r>
              <a:rPr lang="ja-JP" altLang="en-US" sz="2800" dirty="0">
                <a:latin typeface="+mn-ea"/>
              </a:rPr>
              <a:t>役職員の業務をモニタリングする体制の構築 </a:t>
            </a:r>
            <a:endParaRPr lang="en-US" altLang="ja-JP" sz="2800" dirty="0">
              <a:latin typeface="+mn-ea"/>
            </a:endParaRPr>
          </a:p>
          <a:p>
            <a:pPr marL="1260475" indent="-457200">
              <a:lnSpc>
                <a:spcPts val="3600"/>
              </a:lnSpc>
              <a:buFont typeface="Wingdings" panose="05000000000000000000" pitchFamily="2" charset="2"/>
              <a:buChar char="ü"/>
            </a:pPr>
            <a:r>
              <a:rPr lang="ja-JP" altLang="en-US" sz="2600" dirty="0">
                <a:latin typeface="+mn-ea"/>
              </a:rPr>
              <a:t>事業者は責任役員の業務も監督しなければ　　ならない （</a:t>
            </a:r>
            <a:r>
              <a:rPr lang="en-US" altLang="ja-JP" sz="2600" dirty="0">
                <a:latin typeface="+mn-ea"/>
              </a:rPr>
              <a:t>Q&amp;A</a:t>
            </a:r>
            <a:r>
              <a:rPr lang="ja-JP" altLang="en-US" sz="2600" dirty="0">
                <a:latin typeface="+mn-ea"/>
              </a:rPr>
              <a:t> </a:t>
            </a:r>
            <a:r>
              <a:rPr lang="en-US" altLang="ja-JP" sz="2600" dirty="0">
                <a:latin typeface="+mn-ea"/>
              </a:rPr>
              <a:t>2-8</a:t>
            </a:r>
            <a:r>
              <a:rPr lang="ja-JP" altLang="en-US" sz="2600" dirty="0">
                <a:latin typeface="+mn-ea"/>
              </a:rPr>
              <a:t>）</a:t>
            </a:r>
            <a:endParaRPr lang="en-US" altLang="ja-JP" sz="2600" dirty="0">
              <a:latin typeface="+mn-ea"/>
            </a:endParaRPr>
          </a:p>
        </p:txBody>
      </p:sp>
      <p:sp>
        <p:nvSpPr>
          <p:cNvPr id="10" name="テキスト ボックス 9">
            <a:extLst>
              <a:ext uri="{FF2B5EF4-FFF2-40B4-BE49-F238E27FC236}">
                <a16:creationId xmlns:a16="http://schemas.microsoft.com/office/drawing/2014/main" id="{D581D5B6-8ACF-48D8-BCBA-6E5A4F154C81}"/>
              </a:ext>
            </a:extLst>
          </p:cNvPr>
          <p:cNvSpPr txBox="1"/>
          <p:nvPr/>
        </p:nvSpPr>
        <p:spPr>
          <a:xfrm>
            <a:off x="597726" y="132437"/>
            <a:ext cx="7936683" cy="1200329"/>
          </a:xfrm>
          <a:prstGeom prst="rect">
            <a:avLst/>
          </a:prstGeom>
          <a:noFill/>
        </p:spPr>
        <p:txBody>
          <a:bodyPr wrap="square" rtlCol="0">
            <a:spAutoFit/>
          </a:bodyPr>
          <a:lstStyle/>
          <a:p>
            <a:pPr algn="ctr"/>
            <a:r>
              <a:rPr lang="ja-JP" altLang="en-US" sz="3600" b="1" dirty="0">
                <a:latin typeface="+mn-ea"/>
              </a:rPr>
              <a:t>事業者の業務の適正を確保するための体制の整備（</a:t>
            </a:r>
            <a:r>
              <a:rPr lang="en-US" altLang="ja-JP" sz="3600" b="1" dirty="0">
                <a:latin typeface="+mn-ea"/>
              </a:rPr>
              <a:t>5</a:t>
            </a:r>
            <a:r>
              <a:rPr lang="ja-JP" altLang="en-US" sz="3600" b="1" dirty="0">
                <a:latin typeface="+mn-ea"/>
              </a:rPr>
              <a:t>） </a:t>
            </a:r>
            <a:r>
              <a:rPr lang="ja-JP" altLang="en-US" sz="2600" dirty="0">
                <a:latin typeface="+mn-ea"/>
              </a:rPr>
              <a:t>（ガイドライン第</a:t>
            </a:r>
            <a:r>
              <a:rPr lang="en-US" altLang="ja-JP" sz="2600" dirty="0">
                <a:latin typeface="+mn-ea"/>
              </a:rPr>
              <a:t>2</a:t>
            </a:r>
            <a:r>
              <a:rPr lang="ja-JP" altLang="en-US" sz="2600" dirty="0">
                <a:latin typeface="+mn-ea"/>
              </a:rPr>
              <a:t>の</a:t>
            </a:r>
            <a:r>
              <a:rPr lang="en-US" altLang="ja-JP" sz="2600" dirty="0">
                <a:latin typeface="+mn-ea"/>
              </a:rPr>
              <a:t>2</a:t>
            </a:r>
            <a:r>
              <a:rPr lang="ja-JP" altLang="en-US" sz="2600" dirty="0">
                <a:latin typeface="+mn-ea"/>
              </a:rPr>
              <a:t>）</a:t>
            </a:r>
          </a:p>
        </p:txBody>
      </p:sp>
    </p:spTree>
    <p:extLst>
      <p:ext uri="{BB962C8B-B14F-4D97-AF65-F5344CB8AC3E}">
        <p14:creationId xmlns:p14="http://schemas.microsoft.com/office/powerpoint/2010/main" val="3351776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フッター プレースホルダー 6">
            <a:extLst>
              <a:ext uri="{FF2B5EF4-FFF2-40B4-BE49-F238E27FC236}">
                <a16:creationId xmlns:a16="http://schemas.microsoft.com/office/drawing/2014/main" id="{1B2BC92F-27BB-40D1-AB3C-A03B7F212DED}"/>
              </a:ext>
            </a:extLst>
          </p:cNvPr>
          <p:cNvSpPr>
            <a:spLocks noGrp="1"/>
          </p:cNvSpPr>
          <p:nvPr>
            <p:ph type="ftr" sz="quarter" idx="3"/>
          </p:nvPr>
        </p:nvSpPr>
        <p:spPr>
          <a:xfrm>
            <a:off x="3028950" y="6424591"/>
            <a:ext cx="3086100" cy="365125"/>
          </a:xfrm>
        </p:spPr>
        <p:txBody>
          <a:bodyPr/>
          <a:lstStyle/>
          <a:p>
            <a:r>
              <a:rPr kumimoji="1" lang="ja-JP" altLang="en-US" dirty="0"/>
              <a:t>製造業者における法令遵守体制の整備</a:t>
            </a:r>
          </a:p>
        </p:txBody>
      </p:sp>
      <p:sp>
        <p:nvSpPr>
          <p:cNvPr id="5" name="正方形/長方形 4"/>
          <p:cNvSpPr/>
          <p:nvPr/>
        </p:nvSpPr>
        <p:spPr>
          <a:xfrm>
            <a:off x="477510" y="1486404"/>
            <a:ext cx="8177113" cy="4924425"/>
          </a:xfrm>
          <a:prstGeom prst="rect">
            <a:avLst/>
          </a:prstGeom>
        </p:spPr>
        <p:txBody>
          <a:bodyPr wrap="square">
            <a:spAutoFit/>
          </a:bodyPr>
          <a:lstStyle/>
          <a:p>
            <a:pPr marL="677863" indent="-500063">
              <a:buFont typeface="Wingdings" panose="05000000000000000000" pitchFamily="2" charset="2"/>
              <a:buChar char="l"/>
            </a:pPr>
            <a:r>
              <a:rPr lang="ja-JP" altLang="en-US" sz="2800" dirty="0">
                <a:latin typeface="+mn-ea"/>
              </a:rPr>
              <a:t>役職員の業務状況について責任役員への必要な報告（重要）</a:t>
            </a:r>
            <a:endParaRPr lang="en-US" altLang="ja-JP" sz="2800" dirty="0">
              <a:latin typeface="+mn-ea"/>
            </a:endParaRPr>
          </a:p>
          <a:p>
            <a:pPr marL="677863" indent="-500063">
              <a:buFont typeface="Wingdings" panose="05000000000000000000" pitchFamily="2" charset="2"/>
              <a:buChar char="l"/>
            </a:pPr>
            <a:endParaRPr lang="en-US" altLang="ja-JP" sz="800" dirty="0">
              <a:latin typeface="+mn-ea"/>
            </a:endParaRPr>
          </a:p>
          <a:p>
            <a:pPr marL="808038">
              <a:lnSpc>
                <a:spcPts val="3600"/>
              </a:lnSpc>
            </a:pPr>
            <a:r>
              <a:rPr lang="ja-JP" altLang="en-US" sz="2800" dirty="0">
                <a:latin typeface="+mn-ea"/>
              </a:rPr>
              <a:t>例えば・・・</a:t>
            </a:r>
            <a:endParaRPr lang="en-US" altLang="ja-JP" sz="2800" dirty="0">
              <a:latin typeface="+mn-ea"/>
            </a:endParaRPr>
          </a:p>
          <a:p>
            <a:pPr marL="1520825" indent="-439738">
              <a:lnSpc>
                <a:spcPts val="3300"/>
              </a:lnSpc>
              <a:buFont typeface="Wingdings" panose="05000000000000000000" pitchFamily="2" charset="2"/>
              <a:buChar char="ü"/>
            </a:pPr>
            <a:r>
              <a:rPr lang="ja-JP" altLang="en-US" sz="2600" dirty="0">
                <a:latin typeface="+mn-ea"/>
              </a:rPr>
              <a:t>内部監査の実施、法令遵守上の問題点等の責任役員への報告</a:t>
            </a:r>
            <a:endParaRPr lang="en-US" altLang="ja-JP" sz="2600" dirty="0">
              <a:latin typeface="+mn-ea"/>
            </a:endParaRPr>
          </a:p>
          <a:p>
            <a:pPr marL="1520825" indent="-439738">
              <a:lnSpc>
                <a:spcPts val="3300"/>
              </a:lnSpc>
              <a:buFont typeface="Wingdings" panose="05000000000000000000" pitchFamily="2" charset="2"/>
              <a:buChar char="ü"/>
            </a:pPr>
            <a:r>
              <a:rPr lang="ja-JP" altLang="en-US" sz="2600" dirty="0">
                <a:latin typeface="+mn-ea"/>
              </a:rPr>
              <a:t>役職員の業務モニタリングは独立した部門による内部監査が効果的、</a:t>
            </a:r>
            <a:r>
              <a:rPr lang="en-US" altLang="ja-JP" sz="2600" dirty="0">
                <a:latin typeface="+mn-ea"/>
              </a:rPr>
              <a:t>GMP</a:t>
            </a:r>
            <a:r>
              <a:rPr lang="ja-JP" altLang="en-US" sz="2600" dirty="0">
                <a:latin typeface="+mn-ea"/>
              </a:rPr>
              <a:t>自己点検の活用もあり （</a:t>
            </a:r>
            <a:r>
              <a:rPr lang="en-US" altLang="ja-JP" sz="2600" dirty="0">
                <a:latin typeface="+mn-ea"/>
              </a:rPr>
              <a:t>Q&amp;A 2-9</a:t>
            </a:r>
            <a:r>
              <a:rPr lang="ja-JP" altLang="en-US" sz="2600" dirty="0">
                <a:latin typeface="+mn-ea"/>
              </a:rPr>
              <a:t>）</a:t>
            </a:r>
            <a:endParaRPr lang="en-US" altLang="ja-JP" sz="2600" dirty="0">
              <a:latin typeface="+mn-ea"/>
            </a:endParaRPr>
          </a:p>
          <a:p>
            <a:pPr marL="1520825" indent="-439738">
              <a:lnSpc>
                <a:spcPts val="3300"/>
              </a:lnSpc>
              <a:buFont typeface="Wingdings" panose="05000000000000000000" pitchFamily="2" charset="2"/>
              <a:buChar char="ü"/>
            </a:pPr>
            <a:r>
              <a:rPr lang="ja-JP" altLang="en-US" sz="2600" dirty="0">
                <a:latin typeface="+mn-ea"/>
              </a:rPr>
              <a:t>法令遵守体制の構築</a:t>
            </a:r>
            <a:r>
              <a:rPr lang="en-US" altLang="ja-JP" sz="2600" dirty="0">
                <a:latin typeface="+mn-ea"/>
              </a:rPr>
              <a:t>/</a:t>
            </a:r>
            <a:r>
              <a:rPr lang="ja-JP" altLang="en-US" sz="2600" dirty="0">
                <a:latin typeface="+mn-ea"/>
              </a:rPr>
              <a:t>運用が目的であるため、責任役員に全ての記録や業務状況等の確認を求めるものではない （</a:t>
            </a:r>
            <a:r>
              <a:rPr lang="en-US" altLang="ja-JP" sz="2600" dirty="0">
                <a:latin typeface="+mn-ea"/>
              </a:rPr>
              <a:t>Q&amp;A 2-7</a:t>
            </a:r>
            <a:r>
              <a:rPr lang="ja-JP" altLang="en-US" sz="2600" dirty="0">
                <a:latin typeface="+mn-ea"/>
              </a:rPr>
              <a:t>）</a:t>
            </a:r>
            <a:endParaRPr lang="en-US" altLang="ja-JP" sz="2600" dirty="0">
              <a:latin typeface="+mn-ea"/>
            </a:endParaRPr>
          </a:p>
        </p:txBody>
      </p:sp>
      <p:sp>
        <p:nvSpPr>
          <p:cNvPr id="6" name="テキスト ボックス 5">
            <a:extLst>
              <a:ext uri="{FF2B5EF4-FFF2-40B4-BE49-F238E27FC236}">
                <a16:creationId xmlns:a16="http://schemas.microsoft.com/office/drawing/2014/main" id="{51EAB39C-52DE-4689-AECD-D8577E7283B5}"/>
              </a:ext>
            </a:extLst>
          </p:cNvPr>
          <p:cNvSpPr txBox="1"/>
          <p:nvPr/>
        </p:nvSpPr>
        <p:spPr>
          <a:xfrm>
            <a:off x="597726" y="132437"/>
            <a:ext cx="7936683" cy="1200329"/>
          </a:xfrm>
          <a:prstGeom prst="rect">
            <a:avLst/>
          </a:prstGeom>
          <a:noFill/>
        </p:spPr>
        <p:txBody>
          <a:bodyPr wrap="square" rtlCol="0">
            <a:spAutoFit/>
          </a:bodyPr>
          <a:lstStyle/>
          <a:p>
            <a:pPr algn="ctr"/>
            <a:r>
              <a:rPr lang="ja-JP" altLang="en-US" sz="3600" b="1" dirty="0">
                <a:latin typeface="+mn-ea"/>
              </a:rPr>
              <a:t>事業者の業務の適正を確保するための体制の整備（</a:t>
            </a:r>
            <a:r>
              <a:rPr lang="en-US" altLang="ja-JP" sz="3600" b="1" dirty="0">
                <a:latin typeface="+mn-ea"/>
              </a:rPr>
              <a:t>6</a:t>
            </a:r>
            <a:r>
              <a:rPr lang="ja-JP" altLang="en-US" sz="3600" b="1" dirty="0">
                <a:latin typeface="+mn-ea"/>
              </a:rPr>
              <a:t>） </a:t>
            </a:r>
            <a:r>
              <a:rPr lang="ja-JP" altLang="en-US" sz="2600" dirty="0">
                <a:latin typeface="+mn-ea"/>
              </a:rPr>
              <a:t>（ガイドライン第</a:t>
            </a:r>
            <a:r>
              <a:rPr lang="en-US" altLang="ja-JP" sz="2600" dirty="0">
                <a:latin typeface="+mn-ea"/>
              </a:rPr>
              <a:t>2</a:t>
            </a:r>
            <a:r>
              <a:rPr lang="ja-JP" altLang="en-US" sz="2600" dirty="0">
                <a:latin typeface="+mn-ea"/>
              </a:rPr>
              <a:t>の</a:t>
            </a:r>
            <a:r>
              <a:rPr lang="en-US" altLang="ja-JP" sz="2600" dirty="0">
                <a:latin typeface="+mn-ea"/>
              </a:rPr>
              <a:t>2</a:t>
            </a:r>
            <a:r>
              <a:rPr lang="ja-JP" altLang="en-US" sz="2600" dirty="0">
                <a:latin typeface="+mn-ea"/>
              </a:rPr>
              <a:t>）</a:t>
            </a:r>
          </a:p>
        </p:txBody>
      </p:sp>
    </p:spTree>
    <p:extLst>
      <p:ext uri="{BB962C8B-B14F-4D97-AF65-F5344CB8AC3E}">
        <p14:creationId xmlns:p14="http://schemas.microsoft.com/office/powerpoint/2010/main" val="36358258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フッター プレースホルダー 6">
            <a:extLst>
              <a:ext uri="{FF2B5EF4-FFF2-40B4-BE49-F238E27FC236}">
                <a16:creationId xmlns:a16="http://schemas.microsoft.com/office/drawing/2014/main" id="{1B2BC92F-27BB-40D1-AB3C-A03B7F212DED}"/>
              </a:ext>
            </a:extLst>
          </p:cNvPr>
          <p:cNvSpPr>
            <a:spLocks noGrp="1"/>
          </p:cNvSpPr>
          <p:nvPr>
            <p:ph type="ftr" sz="quarter" idx="3"/>
          </p:nvPr>
        </p:nvSpPr>
        <p:spPr>
          <a:xfrm>
            <a:off x="3028950" y="6424591"/>
            <a:ext cx="3086100" cy="365125"/>
          </a:xfrm>
        </p:spPr>
        <p:txBody>
          <a:bodyPr/>
          <a:lstStyle/>
          <a:p>
            <a:r>
              <a:rPr kumimoji="1" lang="ja-JP" altLang="en-US" dirty="0"/>
              <a:t>製造業者における法令遵守体制の整備</a:t>
            </a:r>
          </a:p>
        </p:txBody>
      </p:sp>
      <p:sp>
        <p:nvSpPr>
          <p:cNvPr id="6" name="テキスト ボックス 5">
            <a:extLst>
              <a:ext uri="{FF2B5EF4-FFF2-40B4-BE49-F238E27FC236}">
                <a16:creationId xmlns:a16="http://schemas.microsoft.com/office/drawing/2014/main" id="{51EAB39C-52DE-4689-AECD-D8577E7283B5}"/>
              </a:ext>
            </a:extLst>
          </p:cNvPr>
          <p:cNvSpPr txBox="1"/>
          <p:nvPr/>
        </p:nvSpPr>
        <p:spPr>
          <a:xfrm>
            <a:off x="597726" y="132437"/>
            <a:ext cx="7936683" cy="1200329"/>
          </a:xfrm>
          <a:prstGeom prst="rect">
            <a:avLst/>
          </a:prstGeom>
          <a:noFill/>
        </p:spPr>
        <p:txBody>
          <a:bodyPr wrap="square" rtlCol="0">
            <a:spAutoFit/>
          </a:bodyPr>
          <a:lstStyle/>
          <a:p>
            <a:pPr algn="ctr"/>
            <a:r>
              <a:rPr lang="ja-JP" altLang="en-US" sz="3600" b="1" dirty="0">
                <a:latin typeface="+mn-ea"/>
              </a:rPr>
              <a:t>事業者の業務の適正を確保するための体制の整備（</a:t>
            </a:r>
            <a:r>
              <a:rPr lang="en-US" altLang="ja-JP" sz="3600" b="1" dirty="0">
                <a:latin typeface="+mn-ea"/>
              </a:rPr>
              <a:t>7</a:t>
            </a:r>
            <a:r>
              <a:rPr lang="ja-JP" altLang="en-US" sz="3600" b="1" dirty="0">
                <a:latin typeface="+mn-ea"/>
              </a:rPr>
              <a:t>） </a:t>
            </a:r>
            <a:r>
              <a:rPr lang="ja-JP" altLang="en-US" sz="2600" dirty="0">
                <a:latin typeface="+mn-ea"/>
              </a:rPr>
              <a:t>（ガイドライン第</a:t>
            </a:r>
            <a:r>
              <a:rPr lang="en-US" altLang="ja-JP" sz="2600" dirty="0">
                <a:latin typeface="+mn-ea"/>
              </a:rPr>
              <a:t>2</a:t>
            </a:r>
            <a:r>
              <a:rPr lang="ja-JP" altLang="en-US" sz="2600" dirty="0">
                <a:latin typeface="+mn-ea"/>
              </a:rPr>
              <a:t>の</a:t>
            </a:r>
            <a:r>
              <a:rPr lang="en-US" altLang="ja-JP" sz="2600" dirty="0">
                <a:latin typeface="+mn-ea"/>
              </a:rPr>
              <a:t>2</a:t>
            </a:r>
            <a:r>
              <a:rPr lang="ja-JP" altLang="en-US" sz="2600" dirty="0">
                <a:latin typeface="+mn-ea"/>
              </a:rPr>
              <a:t>）</a:t>
            </a:r>
          </a:p>
        </p:txBody>
      </p:sp>
      <p:sp>
        <p:nvSpPr>
          <p:cNvPr id="7" name="正方形/長方形 6">
            <a:extLst>
              <a:ext uri="{FF2B5EF4-FFF2-40B4-BE49-F238E27FC236}">
                <a16:creationId xmlns:a16="http://schemas.microsoft.com/office/drawing/2014/main" id="{A4112568-9D61-446D-9E21-49FEE99E2AC1}"/>
              </a:ext>
            </a:extLst>
          </p:cNvPr>
          <p:cNvSpPr/>
          <p:nvPr/>
        </p:nvSpPr>
        <p:spPr>
          <a:xfrm>
            <a:off x="477511" y="1486398"/>
            <a:ext cx="8226540" cy="4462760"/>
          </a:xfrm>
          <a:prstGeom prst="rect">
            <a:avLst/>
          </a:prstGeom>
        </p:spPr>
        <p:txBody>
          <a:bodyPr wrap="square">
            <a:spAutoFit/>
          </a:bodyPr>
          <a:lstStyle/>
          <a:p>
            <a:pPr marL="677863" indent="-500063">
              <a:buFont typeface="Wingdings" panose="05000000000000000000" pitchFamily="2" charset="2"/>
              <a:buChar char="l"/>
            </a:pPr>
            <a:r>
              <a:rPr lang="ja-JP" altLang="en-US" sz="2800" dirty="0">
                <a:latin typeface="+mn-ea"/>
              </a:rPr>
              <a:t>役職員の業務状況について責任役員への必要な報告（続き）</a:t>
            </a:r>
            <a:endParaRPr lang="en-US" altLang="ja-JP" sz="2800" dirty="0">
              <a:latin typeface="+mn-ea"/>
            </a:endParaRPr>
          </a:p>
          <a:p>
            <a:pPr marL="677863" indent="-500063">
              <a:buFont typeface="Wingdings" panose="05000000000000000000" pitchFamily="2" charset="2"/>
              <a:buChar char="l"/>
            </a:pPr>
            <a:endParaRPr lang="en-US" altLang="ja-JP" sz="800" dirty="0">
              <a:solidFill>
                <a:srgbClr val="0000FF"/>
              </a:solidFill>
              <a:latin typeface="+mn-ea"/>
            </a:endParaRPr>
          </a:p>
          <a:p>
            <a:pPr marL="1520825" indent="-439738">
              <a:lnSpc>
                <a:spcPts val="3300"/>
              </a:lnSpc>
              <a:buFont typeface="Wingdings" panose="05000000000000000000" pitchFamily="2" charset="2"/>
              <a:buChar char="ü"/>
            </a:pPr>
            <a:r>
              <a:rPr lang="ja-JP" altLang="en-US" sz="2600" dirty="0">
                <a:latin typeface="+mn-ea"/>
              </a:rPr>
              <a:t>内部通報の手続きや通報者の保護等を明確にした実効性のある内部通報制度</a:t>
            </a:r>
            <a:endParaRPr lang="en-US" altLang="ja-JP" sz="2600" dirty="0">
              <a:latin typeface="+mn-ea"/>
            </a:endParaRPr>
          </a:p>
          <a:p>
            <a:pPr marL="1520825" indent="-439738">
              <a:lnSpc>
                <a:spcPts val="3300"/>
              </a:lnSpc>
              <a:buFont typeface="Wingdings" panose="05000000000000000000" pitchFamily="2" charset="2"/>
              <a:buChar char="ü"/>
            </a:pPr>
            <a:r>
              <a:rPr lang="ja-JP" altLang="en-US" sz="2600" dirty="0">
                <a:latin typeface="+mn-ea"/>
              </a:rPr>
              <a:t>監査役による情報収集等が十分に行われる　体制として、監査の実効性を確保（重要）</a:t>
            </a:r>
            <a:endParaRPr lang="en-US" altLang="ja-JP" sz="2600" dirty="0">
              <a:latin typeface="+mn-ea"/>
            </a:endParaRPr>
          </a:p>
          <a:p>
            <a:pPr marL="1520825" indent="-439738">
              <a:lnSpc>
                <a:spcPts val="3300"/>
              </a:lnSpc>
              <a:buFont typeface="Wingdings" panose="05000000000000000000" pitchFamily="2" charset="2"/>
              <a:buChar char="ü"/>
            </a:pPr>
            <a:r>
              <a:rPr lang="ja-JP" altLang="en-US" sz="2600" dirty="0">
                <a:latin typeface="+mn-ea"/>
              </a:rPr>
              <a:t>製造管理・品質管理に関する法令遵守上の　問題点を最も知り得る製造管理者による業務の監督及び意見申述が適切に行われる体制（重要） （ガイドライン第</a:t>
            </a:r>
            <a:r>
              <a:rPr lang="en-US" altLang="ja-JP" sz="2600" dirty="0">
                <a:latin typeface="+mn-ea"/>
              </a:rPr>
              <a:t>4</a:t>
            </a:r>
            <a:r>
              <a:rPr lang="ja-JP" altLang="en-US" sz="2600" dirty="0">
                <a:latin typeface="+mn-ea"/>
              </a:rPr>
              <a:t>の</a:t>
            </a:r>
            <a:r>
              <a:rPr lang="en-US" altLang="ja-JP" sz="2600" dirty="0">
                <a:latin typeface="+mn-ea"/>
              </a:rPr>
              <a:t>2</a:t>
            </a:r>
            <a:r>
              <a:rPr lang="ja-JP" altLang="en-US" sz="2600" dirty="0">
                <a:latin typeface="+mn-ea"/>
              </a:rPr>
              <a:t>参照）</a:t>
            </a:r>
          </a:p>
        </p:txBody>
      </p:sp>
    </p:spTree>
    <p:extLst>
      <p:ext uri="{BB962C8B-B14F-4D97-AF65-F5344CB8AC3E}">
        <p14:creationId xmlns:p14="http://schemas.microsoft.com/office/powerpoint/2010/main" val="36344254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フッター プレースホルダー 6">
            <a:extLst>
              <a:ext uri="{FF2B5EF4-FFF2-40B4-BE49-F238E27FC236}">
                <a16:creationId xmlns:a16="http://schemas.microsoft.com/office/drawing/2014/main" id="{1B2BC92F-27BB-40D1-AB3C-A03B7F212DED}"/>
              </a:ext>
            </a:extLst>
          </p:cNvPr>
          <p:cNvSpPr>
            <a:spLocks noGrp="1"/>
          </p:cNvSpPr>
          <p:nvPr>
            <p:ph type="ftr" sz="quarter" idx="3"/>
          </p:nvPr>
        </p:nvSpPr>
        <p:spPr>
          <a:xfrm>
            <a:off x="3028950" y="6424591"/>
            <a:ext cx="3086100" cy="365125"/>
          </a:xfrm>
        </p:spPr>
        <p:txBody>
          <a:bodyPr/>
          <a:lstStyle/>
          <a:p>
            <a:r>
              <a:rPr kumimoji="1" lang="ja-JP" altLang="en-US" dirty="0"/>
              <a:t>製造業者における法令遵守体制の整備</a:t>
            </a:r>
          </a:p>
        </p:txBody>
      </p:sp>
      <p:sp>
        <p:nvSpPr>
          <p:cNvPr id="3" name="コンテンツ プレースホルダー 2"/>
          <p:cNvSpPr>
            <a:spLocks noGrp="1"/>
          </p:cNvSpPr>
          <p:nvPr>
            <p:ph idx="1"/>
          </p:nvPr>
        </p:nvSpPr>
        <p:spPr>
          <a:xfrm>
            <a:off x="558746" y="1311024"/>
            <a:ext cx="8054312" cy="549958"/>
          </a:xfrm>
          <a:solidFill>
            <a:srgbClr val="FFFFCC"/>
          </a:solidFill>
          <a:ln w="19050">
            <a:solidFill>
              <a:schemeClr val="tx1"/>
            </a:solidFill>
          </a:ln>
        </p:spPr>
        <p:txBody>
          <a:bodyPr>
            <a:noAutofit/>
          </a:bodyPr>
          <a:lstStyle/>
          <a:p>
            <a:pPr marL="0" indent="0">
              <a:lnSpc>
                <a:spcPts val="3600"/>
              </a:lnSpc>
              <a:spcBef>
                <a:spcPts val="0"/>
              </a:spcBef>
              <a:buNone/>
            </a:pPr>
            <a:r>
              <a:rPr lang="en-US" altLang="ja-JP" dirty="0">
                <a:latin typeface="+mn-ea"/>
              </a:rPr>
              <a:t>(3)</a:t>
            </a:r>
            <a:r>
              <a:rPr lang="ja-JP" altLang="en-US" dirty="0">
                <a:latin typeface="+mn-ea"/>
              </a:rPr>
              <a:t>  </a:t>
            </a:r>
            <a:r>
              <a:rPr lang="ja-JP" altLang="en-US" dirty="0"/>
              <a:t>その他の体制</a:t>
            </a:r>
            <a:endParaRPr kumimoji="1" lang="ja-JP" altLang="en-US" dirty="0"/>
          </a:p>
        </p:txBody>
      </p:sp>
      <p:sp>
        <p:nvSpPr>
          <p:cNvPr id="5" name="正方形/長方形 4"/>
          <p:cNvSpPr/>
          <p:nvPr/>
        </p:nvSpPr>
        <p:spPr>
          <a:xfrm>
            <a:off x="593775" y="1820827"/>
            <a:ext cx="8182235" cy="4832092"/>
          </a:xfrm>
          <a:prstGeom prst="rect">
            <a:avLst/>
          </a:prstGeom>
        </p:spPr>
        <p:txBody>
          <a:bodyPr wrap="square">
            <a:spAutoFit/>
          </a:bodyPr>
          <a:lstStyle/>
          <a:p>
            <a:pPr marL="712788" indent="-439738">
              <a:buFont typeface="Wingdings" panose="05000000000000000000" pitchFamily="2" charset="2"/>
              <a:buChar char="l"/>
            </a:pPr>
            <a:r>
              <a:rPr lang="ja-JP" altLang="en-US" sz="2800" dirty="0">
                <a:latin typeface="+mn-ea"/>
              </a:rPr>
              <a:t>製造業者全体としての法令等の遵守（コンプライアンス）を担当する役員の指名（有用）</a:t>
            </a:r>
            <a:endParaRPr lang="en-US" altLang="ja-JP" sz="2800" dirty="0">
              <a:latin typeface="+mn-ea"/>
            </a:endParaRPr>
          </a:p>
          <a:p>
            <a:pPr marL="1162050" indent="-446088">
              <a:buFont typeface="Wingdings" panose="05000000000000000000" pitchFamily="2" charset="2"/>
              <a:buChar char="ü"/>
            </a:pPr>
            <a:r>
              <a:rPr lang="ja-JP" altLang="en-US" sz="2600" dirty="0">
                <a:latin typeface="+mn-ea"/>
              </a:rPr>
              <a:t>コンプライアンス担当役員の設置は効果的と考えられる （</a:t>
            </a:r>
            <a:r>
              <a:rPr lang="en-US" altLang="ja-JP" sz="2600" dirty="0">
                <a:latin typeface="+mn-ea"/>
              </a:rPr>
              <a:t>Q&amp;A 2-11</a:t>
            </a:r>
            <a:r>
              <a:rPr lang="ja-JP" altLang="en-US" sz="2600" dirty="0">
                <a:latin typeface="+mn-ea"/>
              </a:rPr>
              <a:t>）</a:t>
            </a:r>
            <a:endParaRPr lang="en-US" altLang="ja-JP" sz="2600" dirty="0">
              <a:latin typeface="+mn-ea"/>
            </a:endParaRPr>
          </a:p>
          <a:p>
            <a:pPr marL="712788" indent="-439738">
              <a:buFont typeface="Wingdings" panose="05000000000000000000" pitchFamily="2" charset="2"/>
              <a:buChar char="l"/>
            </a:pPr>
            <a:r>
              <a:rPr lang="ja-JP" altLang="en-US" sz="2800" dirty="0">
                <a:latin typeface="+mn-ea"/>
              </a:rPr>
              <a:t>部署ごとの特性に応じた法令遵守について中心的な役割を果たす者として、各部署にコンプライアンス担当者を置くこと（推奨）</a:t>
            </a:r>
            <a:endParaRPr lang="en-US" altLang="ja-JP" sz="1100" dirty="0">
              <a:latin typeface="+mn-ea"/>
            </a:endParaRPr>
          </a:p>
          <a:p>
            <a:pPr marL="712788" indent="-439738">
              <a:buFont typeface="Wingdings" panose="05000000000000000000" pitchFamily="2" charset="2"/>
              <a:buChar char="l"/>
            </a:pPr>
            <a:r>
              <a:rPr lang="ja-JP" altLang="en-US" sz="2800" dirty="0">
                <a:latin typeface="+mn-ea"/>
              </a:rPr>
              <a:t>コンプライアンス担当役員の指揮下、法令遵守の担当部署としてのコンプライアンス統括部署の設置（製造業者の規模等に応じ、必要と判断する場合）（有用）</a:t>
            </a:r>
            <a:endParaRPr lang="en-US" altLang="ja-JP" sz="2800" dirty="0">
              <a:latin typeface="+mn-ea"/>
            </a:endParaRPr>
          </a:p>
        </p:txBody>
      </p:sp>
      <p:sp>
        <p:nvSpPr>
          <p:cNvPr id="7" name="テキスト ボックス 6">
            <a:extLst>
              <a:ext uri="{FF2B5EF4-FFF2-40B4-BE49-F238E27FC236}">
                <a16:creationId xmlns:a16="http://schemas.microsoft.com/office/drawing/2014/main" id="{4698CD0F-68A4-4659-863C-5E93E79F148A}"/>
              </a:ext>
            </a:extLst>
          </p:cNvPr>
          <p:cNvSpPr txBox="1"/>
          <p:nvPr/>
        </p:nvSpPr>
        <p:spPr>
          <a:xfrm>
            <a:off x="597726" y="132437"/>
            <a:ext cx="7936683" cy="1200329"/>
          </a:xfrm>
          <a:prstGeom prst="rect">
            <a:avLst/>
          </a:prstGeom>
          <a:noFill/>
        </p:spPr>
        <p:txBody>
          <a:bodyPr wrap="square" rtlCol="0">
            <a:spAutoFit/>
          </a:bodyPr>
          <a:lstStyle/>
          <a:p>
            <a:pPr algn="ctr"/>
            <a:r>
              <a:rPr lang="ja-JP" altLang="en-US" sz="3600" b="1" dirty="0">
                <a:latin typeface="+mn-ea"/>
              </a:rPr>
              <a:t>事業者の業務の適正を確保するための体制の整備（</a:t>
            </a:r>
            <a:r>
              <a:rPr lang="en-US" altLang="ja-JP" sz="3600" b="1" dirty="0">
                <a:latin typeface="+mn-ea"/>
              </a:rPr>
              <a:t>8</a:t>
            </a:r>
            <a:r>
              <a:rPr lang="ja-JP" altLang="en-US" sz="3600" b="1" dirty="0">
                <a:latin typeface="+mn-ea"/>
              </a:rPr>
              <a:t>） </a:t>
            </a:r>
            <a:r>
              <a:rPr lang="ja-JP" altLang="en-US" sz="2600" dirty="0">
                <a:latin typeface="+mn-ea"/>
              </a:rPr>
              <a:t>（ガイドライン第</a:t>
            </a:r>
            <a:r>
              <a:rPr lang="en-US" altLang="ja-JP" sz="2600" dirty="0">
                <a:latin typeface="+mn-ea"/>
              </a:rPr>
              <a:t>2</a:t>
            </a:r>
            <a:r>
              <a:rPr lang="ja-JP" altLang="en-US" sz="2600" dirty="0">
                <a:latin typeface="+mn-ea"/>
              </a:rPr>
              <a:t>の</a:t>
            </a:r>
            <a:r>
              <a:rPr lang="en-US" altLang="ja-JP" sz="2600" dirty="0">
                <a:latin typeface="+mn-ea"/>
              </a:rPr>
              <a:t>2</a:t>
            </a:r>
            <a:r>
              <a:rPr lang="ja-JP" altLang="en-US" sz="2600" dirty="0">
                <a:latin typeface="+mn-ea"/>
              </a:rPr>
              <a:t>）</a:t>
            </a:r>
          </a:p>
        </p:txBody>
      </p:sp>
    </p:spTree>
    <p:extLst>
      <p:ext uri="{BB962C8B-B14F-4D97-AF65-F5344CB8AC3E}">
        <p14:creationId xmlns:p14="http://schemas.microsoft.com/office/powerpoint/2010/main" val="4044161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207504" y="3044708"/>
            <a:ext cx="8757820" cy="2357607"/>
          </a:xfrm>
          <a:prstGeom prst="round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423532" y="2775957"/>
            <a:ext cx="8198079" cy="537503"/>
          </a:xfrm>
          <a:prstGeom prst="rect">
            <a:avLst/>
          </a:prstGeom>
          <a:solidFill>
            <a:schemeClr val="accent1">
              <a:lumMod val="20000"/>
              <a:lumOff val="8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4" name="フッター プレースホルダー 3"/>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6" name="正方形/長方形 5"/>
          <p:cNvSpPr/>
          <p:nvPr/>
        </p:nvSpPr>
        <p:spPr>
          <a:xfrm>
            <a:off x="441841" y="1448859"/>
            <a:ext cx="8292662" cy="954107"/>
          </a:xfrm>
          <a:prstGeom prst="rect">
            <a:avLst/>
          </a:prstGeom>
        </p:spPr>
        <p:txBody>
          <a:bodyPr wrap="square">
            <a:spAutoFit/>
          </a:bodyPr>
          <a:lstStyle/>
          <a:p>
            <a:pPr marL="457200" indent="-457200">
              <a:buFont typeface="Wingdings" panose="05000000000000000000" pitchFamily="2" charset="2"/>
              <a:buChar char="l"/>
            </a:pPr>
            <a:r>
              <a:rPr lang="ja-JP" altLang="ja-JP" sz="2800" kern="0" dirty="0">
                <a:cs typeface="ＭＳ Ｐゴシック" panose="020B0600070205080204" pitchFamily="50" charset="-128"/>
              </a:rPr>
              <a:t>製造管理者が有する権限の範囲を明確にし、その内容を社内において周知すること</a:t>
            </a:r>
            <a:r>
              <a:rPr lang="ja-JP" altLang="en-US" sz="2800" kern="0" dirty="0">
                <a:cs typeface="ＭＳ Ｐゴシック" panose="020B0600070205080204" pitchFamily="50" charset="-128"/>
              </a:rPr>
              <a:t>が必要である</a:t>
            </a:r>
            <a:endParaRPr lang="ja-JP" altLang="en-US" sz="2800" dirty="0"/>
          </a:p>
        </p:txBody>
      </p:sp>
      <p:sp>
        <p:nvSpPr>
          <p:cNvPr id="2" name="Rectangle 1"/>
          <p:cNvSpPr>
            <a:spLocks noChangeArrowheads="1"/>
          </p:cNvSpPr>
          <p:nvPr/>
        </p:nvSpPr>
        <p:spPr bwMode="auto">
          <a:xfrm>
            <a:off x="472960" y="2796353"/>
            <a:ext cx="86710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kumimoji="0" lang="ja-JP" altLang="en-US" sz="2400" b="0" i="0" u="none" strike="noStrike" cap="none" normalizeH="0" baseline="0" dirty="0">
                <a:ln>
                  <a:noFill/>
                </a:ln>
                <a:solidFill>
                  <a:schemeClr val="tx1"/>
                </a:solidFill>
                <a:effectLst/>
                <a:latin typeface="+mn-ea"/>
              </a:rPr>
              <a:t>製造業者が明らかにすべき製造管理者の</a:t>
            </a:r>
            <a:r>
              <a:rPr kumimoji="0" lang="ja-JP" altLang="en-US" sz="2400" dirty="0">
                <a:latin typeface="+mn-ea"/>
              </a:rPr>
              <a:t>権限 </a:t>
            </a:r>
            <a:r>
              <a:rPr kumimoji="0" lang="ja-JP" altLang="en-US" dirty="0">
                <a:latin typeface="+mn-ea"/>
              </a:rPr>
              <a:t>（施行規則第</a:t>
            </a:r>
            <a:r>
              <a:rPr kumimoji="0" lang="en-US" altLang="ja-JP" dirty="0">
                <a:latin typeface="+mn-ea"/>
              </a:rPr>
              <a:t>2</a:t>
            </a:r>
            <a:r>
              <a:rPr kumimoji="0" lang="ja-JP" altLang="en-US" dirty="0">
                <a:latin typeface="+mn-ea"/>
              </a:rPr>
              <a:t>のイ）</a:t>
            </a:r>
            <a:endParaRPr kumimoji="0" lang="ja-JP" altLang="ja-JP" dirty="0">
              <a:latin typeface="+mn-ea"/>
            </a:endParaRPr>
          </a:p>
        </p:txBody>
      </p:sp>
      <p:sp>
        <p:nvSpPr>
          <p:cNvPr id="10" name="Rectangle 1"/>
          <p:cNvSpPr>
            <a:spLocks noChangeArrowheads="1"/>
          </p:cNvSpPr>
          <p:nvPr/>
        </p:nvSpPr>
        <p:spPr bwMode="auto">
          <a:xfrm>
            <a:off x="599090" y="3609617"/>
            <a:ext cx="8022521"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71463" marR="0" lvl="0" indent="-271463" algn="l" defTabSz="914400" rtl="0" eaLnBrk="0" fontAlgn="base" latinLnBrk="0" hangingPunct="0">
              <a:lnSpc>
                <a:spcPct val="100000"/>
              </a:lnSpc>
              <a:spcBef>
                <a:spcPct val="0"/>
              </a:spcBef>
              <a:spcAft>
                <a:spcPct val="0"/>
              </a:spcAft>
              <a:buClrTx/>
              <a:buSzTx/>
              <a:buFont typeface="+mj-lt"/>
              <a:buAutoNum type="romanLcPeriod"/>
              <a:tabLst/>
            </a:pPr>
            <a:r>
              <a:rPr kumimoji="0" lang="ja-JP" altLang="en-US" sz="2400" b="0" i="0" u="none" strike="noStrike" cap="none" normalizeH="0" baseline="0" dirty="0">
                <a:ln>
                  <a:noFill/>
                </a:ln>
                <a:solidFill>
                  <a:schemeClr val="tx1"/>
                </a:solidFill>
                <a:effectLst/>
                <a:latin typeface="Arial" panose="020B0604020202020204" pitchFamily="34" charset="0"/>
              </a:rPr>
              <a:t>製造の管理に関する業務に従事する者に対する業務の指示</a:t>
            </a:r>
            <a:r>
              <a:rPr kumimoji="0" lang="ja-JP" altLang="en-US" sz="2400" dirty="0">
                <a:latin typeface="Arial" panose="020B0604020202020204" pitchFamily="34" charset="0"/>
              </a:rPr>
              <a:t>及び監督に関する権限</a:t>
            </a:r>
            <a:endParaRPr kumimoji="0" lang="en-US" altLang="ja-JP" sz="2400" dirty="0">
              <a:latin typeface="Arial" panose="020B0604020202020204" pitchFamily="34" charset="0"/>
            </a:endParaRPr>
          </a:p>
          <a:p>
            <a:pPr marL="271463" marR="0" lvl="0" indent="-271463" algn="l" defTabSz="914400" rtl="0" eaLnBrk="0" fontAlgn="base" latinLnBrk="0" hangingPunct="0">
              <a:lnSpc>
                <a:spcPct val="100000"/>
              </a:lnSpc>
              <a:spcBef>
                <a:spcPct val="0"/>
              </a:spcBef>
              <a:spcAft>
                <a:spcPct val="0"/>
              </a:spcAft>
              <a:buClrTx/>
              <a:buSzTx/>
              <a:buFont typeface="+mj-lt"/>
              <a:buAutoNum type="romanLcPeriod"/>
              <a:tabLst/>
            </a:pPr>
            <a:endParaRPr kumimoji="0" lang="en-US" altLang="ja-JP" sz="1200" dirty="0">
              <a:latin typeface="Arial" panose="020B0604020202020204" pitchFamily="34" charset="0"/>
            </a:endParaRPr>
          </a:p>
          <a:p>
            <a:pPr marL="271463" marR="0" lvl="0" indent="-271463" algn="l" defTabSz="914400" rtl="0" eaLnBrk="0" fontAlgn="base" latinLnBrk="0" hangingPunct="0">
              <a:lnSpc>
                <a:spcPct val="100000"/>
              </a:lnSpc>
              <a:spcBef>
                <a:spcPct val="0"/>
              </a:spcBef>
              <a:spcAft>
                <a:spcPct val="0"/>
              </a:spcAft>
              <a:buClrTx/>
              <a:buSzTx/>
              <a:buFont typeface="+mj-lt"/>
              <a:buAutoNum type="romanLcPeriod"/>
              <a:tabLst/>
            </a:pPr>
            <a:r>
              <a:rPr kumimoji="0" lang="ja-JP" altLang="en-US" sz="2400" dirty="0">
                <a:latin typeface="Arial" panose="020B0604020202020204" pitchFamily="34" charset="0"/>
              </a:rPr>
              <a:t>上記のほか、製品の製造の管理に関する権限</a:t>
            </a:r>
            <a:endParaRPr kumimoji="0" lang="ja-JP" altLang="ja-JP" sz="2400" b="0" i="0" u="none" strike="noStrike" cap="none" normalizeH="0" baseline="0" dirty="0">
              <a:ln>
                <a:noFill/>
              </a:ln>
              <a:solidFill>
                <a:schemeClr val="tx1"/>
              </a:solidFill>
              <a:effectLst/>
              <a:latin typeface="Arial" panose="020B0604020202020204" pitchFamily="34" charset="0"/>
            </a:endParaRPr>
          </a:p>
        </p:txBody>
      </p:sp>
      <p:sp>
        <p:nvSpPr>
          <p:cNvPr id="14" name="テキスト ボックス 13">
            <a:extLst>
              <a:ext uri="{FF2B5EF4-FFF2-40B4-BE49-F238E27FC236}">
                <a16:creationId xmlns:a16="http://schemas.microsoft.com/office/drawing/2014/main" id="{9B2B8C36-A995-4DFB-AA9A-F93F7D4D2B0C}"/>
              </a:ext>
            </a:extLst>
          </p:cNvPr>
          <p:cNvSpPr txBox="1"/>
          <p:nvPr/>
        </p:nvSpPr>
        <p:spPr>
          <a:xfrm>
            <a:off x="678934" y="162844"/>
            <a:ext cx="7814960" cy="1107996"/>
          </a:xfrm>
          <a:prstGeom prst="rect">
            <a:avLst/>
          </a:prstGeom>
          <a:noFill/>
        </p:spPr>
        <p:txBody>
          <a:bodyPr wrap="none" rtlCol="0">
            <a:spAutoFit/>
          </a:bodyPr>
          <a:lstStyle/>
          <a:p>
            <a:pPr algn="ctr"/>
            <a:r>
              <a:rPr lang="ja-JP" altLang="en-US" sz="4000" b="1" dirty="0">
                <a:latin typeface="+mn-ea"/>
              </a:rPr>
              <a:t>製造管理者が有する権限の明確化</a:t>
            </a:r>
            <a:endParaRPr lang="en-US" altLang="ja-JP" sz="4000" b="1" dirty="0">
              <a:latin typeface="+mn-ea"/>
            </a:endParaRPr>
          </a:p>
          <a:p>
            <a:pPr algn="ctr"/>
            <a:r>
              <a:rPr lang="ja-JP" altLang="en-US" sz="2600" dirty="0">
                <a:latin typeface="+mn-ea"/>
              </a:rPr>
              <a:t>（ガイドライン第</a:t>
            </a:r>
            <a:r>
              <a:rPr lang="en-US" altLang="ja-JP" sz="2600" dirty="0">
                <a:latin typeface="+mn-ea"/>
              </a:rPr>
              <a:t>2</a:t>
            </a:r>
            <a:r>
              <a:rPr lang="ja-JP" altLang="en-US" sz="2600" dirty="0">
                <a:latin typeface="+mn-ea"/>
              </a:rPr>
              <a:t>の</a:t>
            </a:r>
            <a:r>
              <a:rPr lang="en-US" altLang="ja-JP" sz="2600" dirty="0">
                <a:latin typeface="+mn-ea"/>
              </a:rPr>
              <a:t>3</a:t>
            </a:r>
            <a:r>
              <a:rPr lang="ja-JP" altLang="en-US" sz="2600" dirty="0">
                <a:latin typeface="+mn-ea"/>
              </a:rPr>
              <a:t>）</a:t>
            </a:r>
          </a:p>
        </p:txBody>
      </p:sp>
    </p:spTree>
    <p:extLst>
      <p:ext uri="{BB962C8B-B14F-4D97-AF65-F5344CB8AC3E}">
        <p14:creationId xmlns:p14="http://schemas.microsoft.com/office/powerpoint/2010/main" val="21145176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6" name="正方形/長方形 5"/>
          <p:cNvSpPr/>
          <p:nvPr/>
        </p:nvSpPr>
        <p:spPr>
          <a:xfrm>
            <a:off x="563559" y="1338762"/>
            <a:ext cx="6636753" cy="523220"/>
          </a:xfrm>
          <a:prstGeom prst="rect">
            <a:avLst/>
          </a:prstGeom>
        </p:spPr>
        <p:txBody>
          <a:bodyPr wrap="none">
            <a:spAutoFit/>
          </a:bodyPr>
          <a:lstStyle/>
          <a:p>
            <a:r>
              <a:rPr lang="ja-JP" altLang="en-US" sz="2800" kern="0" dirty="0">
                <a:latin typeface="ＭＳ Ｐゴシック" panose="020B0600070205080204" pitchFamily="50" charset="-128"/>
                <a:cs typeface="ＭＳ Ｐゴシック" panose="020B0600070205080204" pitchFamily="50" charset="-128"/>
              </a:rPr>
              <a:t>① </a:t>
            </a:r>
            <a:r>
              <a:rPr lang="ja-JP" altLang="en-US" sz="2800" kern="0" dirty="0">
                <a:latin typeface="游明朝"/>
                <a:cs typeface="ＭＳ Ｐゴシック" panose="020B0600070205080204" pitchFamily="50" charset="-128"/>
              </a:rPr>
              <a:t>製造管理者</a:t>
            </a:r>
            <a:r>
              <a:rPr lang="ja-JP" altLang="ja-JP" sz="2800" kern="0" dirty="0">
                <a:latin typeface="游明朝"/>
                <a:cs typeface="ＭＳ Ｐゴシック" panose="020B0600070205080204" pitchFamily="50" charset="-128"/>
              </a:rPr>
              <a:t>に対する必要な権限の付与</a:t>
            </a:r>
            <a:endParaRPr lang="ja-JP" altLang="ja-JP" sz="2800" kern="100" dirty="0">
              <a:effectLst/>
              <a:latin typeface="游明朝"/>
              <a:ea typeface="游明朝"/>
              <a:cs typeface="Times New Roman" panose="02020603050405020304" pitchFamily="18" charset="0"/>
            </a:endParaRPr>
          </a:p>
        </p:txBody>
      </p:sp>
      <p:sp>
        <p:nvSpPr>
          <p:cNvPr id="7" name="正方形/長方形 6"/>
          <p:cNvSpPr/>
          <p:nvPr/>
        </p:nvSpPr>
        <p:spPr>
          <a:xfrm>
            <a:off x="646284" y="2875771"/>
            <a:ext cx="8095593" cy="1446550"/>
          </a:xfrm>
          <a:prstGeom prst="rect">
            <a:avLst/>
          </a:prstGeom>
        </p:spPr>
        <p:txBody>
          <a:bodyPr wrap="square">
            <a:spAutoFit/>
          </a:bodyPr>
          <a:lstStyle/>
          <a:p>
            <a:pPr marL="342900" lvl="0" indent="-342900">
              <a:buSzPct val="100000"/>
              <a:buFont typeface="Wingdings" panose="05000000000000000000" pitchFamily="2" charset="2"/>
              <a:buChar char="l"/>
              <a:tabLst>
                <a:tab pos="457200" algn="l"/>
              </a:tabLst>
            </a:pPr>
            <a:r>
              <a:rPr lang="ja-JP" altLang="en-US" sz="2200" kern="0" dirty="0">
                <a:solidFill>
                  <a:srgbClr val="FF0000"/>
                </a:solidFill>
                <a:latin typeface="游明朝"/>
                <a:cs typeface="ＭＳ Ｐゴシック" panose="020B0600070205080204" pitchFamily="50" charset="-128"/>
              </a:rPr>
              <a:t>製造管理者</a:t>
            </a:r>
            <a:r>
              <a:rPr lang="ja-JP" altLang="ja-JP" sz="2200" kern="0" dirty="0">
                <a:solidFill>
                  <a:srgbClr val="FF0000"/>
                </a:solidFill>
                <a:latin typeface="游明朝"/>
                <a:cs typeface="ＭＳ Ｐゴシック" panose="020B0600070205080204" pitchFamily="50" charset="-128"/>
              </a:rPr>
              <a:t>が</a:t>
            </a:r>
            <a:r>
              <a:rPr lang="ja-JP" altLang="ja-JP" sz="2200" kern="0" dirty="0">
                <a:latin typeface="游明朝"/>
                <a:cs typeface="ＭＳ Ｐゴシック" panose="020B0600070205080204" pitchFamily="50" charset="-128"/>
              </a:rPr>
              <a:t>各省令に係る</a:t>
            </a:r>
            <a:r>
              <a:rPr lang="ja-JP" altLang="ja-JP" sz="2200" kern="0" dirty="0">
                <a:solidFill>
                  <a:srgbClr val="FF0000"/>
                </a:solidFill>
                <a:latin typeface="游明朝"/>
                <a:cs typeface="ＭＳ Ｐゴシック" panose="020B0600070205080204" pitchFamily="50" charset="-128"/>
              </a:rPr>
              <a:t>業務を行うために必要な権限を付与</a:t>
            </a:r>
            <a:r>
              <a:rPr lang="ja-JP" altLang="ja-JP" sz="2200" kern="0" dirty="0">
                <a:latin typeface="游明朝"/>
                <a:cs typeface="ＭＳ Ｐゴシック" panose="020B0600070205080204" pitchFamily="50" charset="-128"/>
              </a:rPr>
              <a:t>し、その</a:t>
            </a:r>
            <a:r>
              <a:rPr lang="ja-JP" altLang="ja-JP" sz="2200" kern="0" dirty="0">
                <a:solidFill>
                  <a:srgbClr val="FF0000"/>
                </a:solidFill>
                <a:latin typeface="游明朝"/>
                <a:cs typeface="ＭＳ Ｐゴシック" panose="020B0600070205080204" pitchFamily="50" charset="-128"/>
              </a:rPr>
              <a:t>権限の範囲を社内において明確にする</a:t>
            </a:r>
            <a:r>
              <a:rPr lang="ja-JP" altLang="ja-JP" sz="2200" kern="0" dirty="0">
                <a:latin typeface="游明朝"/>
                <a:cs typeface="ＭＳ Ｐゴシック" panose="020B0600070205080204" pitchFamily="50" charset="-128"/>
              </a:rPr>
              <a:t>こと</a:t>
            </a:r>
            <a:endParaRPr lang="en-US" altLang="ja-JP" sz="2200" kern="0" dirty="0">
              <a:latin typeface="游明朝"/>
              <a:cs typeface="ＭＳ Ｐゴシック" panose="020B0600070205080204" pitchFamily="50" charset="-128"/>
            </a:endParaRPr>
          </a:p>
          <a:p>
            <a:pPr marL="342900" lvl="0" indent="-342900">
              <a:buSzPct val="100000"/>
              <a:buFont typeface="Wingdings" panose="05000000000000000000" pitchFamily="2" charset="2"/>
              <a:buChar char="l"/>
              <a:tabLst>
                <a:tab pos="457200" algn="l"/>
              </a:tabLst>
            </a:pPr>
            <a:r>
              <a:rPr lang="ja-JP" altLang="en-US" sz="2200" kern="0" dirty="0">
                <a:cs typeface="ＭＳ Ｐゴシック" panose="020B0600070205080204" pitchFamily="50" charset="-128"/>
              </a:rPr>
              <a:t>製造管理者</a:t>
            </a:r>
            <a:r>
              <a:rPr lang="ja-JP" altLang="ja-JP" sz="2200" kern="0" dirty="0">
                <a:cs typeface="ＭＳ Ｐゴシック" panose="020B0600070205080204" pitchFamily="50" charset="-128"/>
              </a:rPr>
              <a:t>に</a:t>
            </a:r>
            <a:r>
              <a:rPr lang="ja-JP" altLang="ja-JP" sz="2200" kern="0" dirty="0">
                <a:solidFill>
                  <a:srgbClr val="FF0000"/>
                </a:solidFill>
                <a:cs typeface="ＭＳ Ｐゴシック" panose="020B0600070205080204" pitchFamily="50" charset="-128"/>
              </a:rPr>
              <a:t>いかなる権限を付与する必要があるかを検討すること</a:t>
            </a:r>
            <a:r>
              <a:rPr lang="ja-JP" altLang="en-US" sz="2200" kern="0" dirty="0">
                <a:solidFill>
                  <a:srgbClr val="FF0000"/>
                </a:solidFill>
                <a:cs typeface="ＭＳ Ｐゴシック" panose="020B0600070205080204" pitchFamily="50" charset="-128"/>
              </a:rPr>
              <a:t>が重要</a:t>
            </a:r>
            <a:r>
              <a:rPr lang="ja-JP" altLang="en-US" sz="2200" kern="0" dirty="0">
                <a:cs typeface="ＭＳ Ｐゴシック" panose="020B0600070205080204" pitchFamily="50" charset="-128"/>
              </a:rPr>
              <a:t>である</a:t>
            </a:r>
            <a:endParaRPr lang="ja-JP" altLang="ja-JP" sz="2200" kern="100" dirty="0">
              <a:effectLst/>
              <a:latin typeface="游明朝"/>
              <a:ea typeface="游明朝"/>
              <a:cs typeface="Times New Roman" panose="02020603050405020304" pitchFamily="18" charset="0"/>
            </a:endParaRPr>
          </a:p>
        </p:txBody>
      </p:sp>
      <p:sp>
        <p:nvSpPr>
          <p:cNvPr id="9" name="正方形/長方形 8"/>
          <p:cNvSpPr/>
          <p:nvPr/>
        </p:nvSpPr>
        <p:spPr>
          <a:xfrm>
            <a:off x="563559" y="4518534"/>
            <a:ext cx="4575291" cy="523220"/>
          </a:xfrm>
          <a:prstGeom prst="rect">
            <a:avLst/>
          </a:prstGeom>
        </p:spPr>
        <p:txBody>
          <a:bodyPr wrap="none">
            <a:spAutoFit/>
          </a:bodyPr>
          <a:lstStyle/>
          <a:p>
            <a:r>
              <a:rPr lang="ja-JP" altLang="en-US" sz="2800" kern="0" dirty="0">
                <a:cs typeface="ＭＳ Ｐゴシック" panose="020B0600070205080204" pitchFamily="50" charset="-128"/>
              </a:rPr>
              <a:t>② 製造管理者</a:t>
            </a:r>
            <a:r>
              <a:rPr lang="ja-JP" altLang="ja-JP" sz="2800" kern="0" dirty="0">
                <a:cs typeface="ＭＳ Ｐゴシック" panose="020B0600070205080204" pitchFamily="50" charset="-128"/>
              </a:rPr>
              <a:t>の業務の監督</a:t>
            </a:r>
            <a:endParaRPr lang="ja-JP" altLang="en-US" sz="2800" dirty="0"/>
          </a:p>
        </p:txBody>
      </p:sp>
      <p:sp>
        <p:nvSpPr>
          <p:cNvPr id="11" name="正方形/長方形 10"/>
          <p:cNvSpPr/>
          <p:nvPr/>
        </p:nvSpPr>
        <p:spPr>
          <a:xfrm>
            <a:off x="705659" y="1926010"/>
            <a:ext cx="7951453" cy="830997"/>
          </a:xfrm>
          <a:prstGeom prst="rect">
            <a:avLst/>
          </a:prstGeom>
        </p:spPr>
        <p:txBody>
          <a:bodyPr wrap="square">
            <a:spAutoFit/>
          </a:bodyPr>
          <a:lstStyle/>
          <a:p>
            <a:r>
              <a:rPr lang="ja-JP" altLang="ja-JP" sz="2400" kern="0" dirty="0">
                <a:latin typeface="游明朝"/>
                <a:cs typeface="ＭＳ Ｐゴシック" panose="020B0600070205080204" pitchFamily="50" charset="-128"/>
              </a:rPr>
              <a:t>権限が不十分であることにより製造管理・品質管理に支障が生じ法令違反が発生することがないように以下のことを行う</a:t>
            </a:r>
            <a:endParaRPr lang="ja-JP" altLang="ja-JP" sz="2400" kern="100" dirty="0">
              <a:effectLst/>
              <a:latin typeface="游明朝"/>
              <a:ea typeface="游明朝"/>
              <a:cs typeface="Times New Roman" panose="02020603050405020304" pitchFamily="18" charset="0"/>
            </a:endParaRPr>
          </a:p>
        </p:txBody>
      </p:sp>
      <p:sp>
        <p:nvSpPr>
          <p:cNvPr id="12" name="テキスト ボックス 11">
            <a:extLst>
              <a:ext uri="{FF2B5EF4-FFF2-40B4-BE49-F238E27FC236}">
                <a16:creationId xmlns:a16="http://schemas.microsoft.com/office/drawing/2014/main" id="{019E71CC-9281-4988-B1DA-A9B8E9B8082F}"/>
              </a:ext>
            </a:extLst>
          </p:cNvPr>
          <p:cNvSpPr txBox="1"/>
          <p:nvPr/>
        </p:nvSpPr>
        <p:spPr>
          <a:xfrm>
            <a:off x="909968" y="171230"/>
            <a:ext cx="7201009" cy="1107996"/>
          </a:xfrm>
          <a:prstGeom prst="rect">
            <a:avLst/>
          </a:prstGeom>
          <a:noFill/>
        </p:spPr>
        <p:txBody>
          <a:bodyPr wrap="none" rtlCol="0">
            <a:spAutoFit/>
          </a:bodyPr>
          <a:lstStyle/>
          <a:p>
            <a:pPr algn="ctr"/>
            <a:r>
              <a:rPr kumimoji="1" lang="en-US" altLang="ja-JP" sz="4000" b="1" dirty="0">
                <a:latin typeface="+mn-ea"/>
              </a:rPr>
              <a:t>GMP</a:t>
            </a:r>
            <a:r>
              <a:rPr kumimoji="1" lang="ja-JP" altLang="en-US" sz="4000" b="1" dirty="0">
                <a:latin typeface="+mn-ea"/>
              </a:rPr>
              <a:t>省令を遵守するための措置</a:t>
            </a:r>
            <a:endParaRPr kumimoji="1" lang="en-US" altLang="ja-JP" sz="4000" b="1" dirty="0">
              <a:latin typeface="+mn-ea"/>
            </a:endParaRPr>
          </a:p>
          <a:p>
            <a:pPr algn="ctr"/>
            <a:r>
              <a:rPr lang="ja-JP" altLang="en-US" sz="2600" dirty="0">
                <a:latin typeface="+mn-ea"/>
              </a:rPr>
              <a:t>（ガイドライン第</a:t>
            </a:r>
            <a:r>
              <a:rPr lang="en-US" altLang="ja-JP" sz="2600" dirty="0">
                <a:latin typeface="+mn-ea"/>
              </a:rPr>
              <a:t>2</a:t>
            </a:r>
            <a:r>
              <a:rPr lang="ja-JP" altLang="en-US" sz="2600" dirty="0">
                <a:latin typeface="+mn-ea"/>
              </a:rPr>
              <a:t>の</a:t>
            </a:r>
            <a:r>
              <a:rPr lang="en-US" altLang="ja-JP" sz="2600" dirty="0">
                <a:latin typeface="+mn-ea"/>
              </a:rPr>
              <a:t>4</a:t>
            </a:r>
            <a:r>
              <a:rPr lang="ja-JP" altLang="en-US" sz="2600" dirty="0">
                <a:latin typeface="+mn-ea"/>
              </a:rPr>
              <a:t>）</a:t>
            </a:r>
          </a:p>
        </p:txBody>
      </p:sp>
      <p:sp>
        <p:nvSpPr>
          <p:cNvPr id="13" name="正方形/長方形 12">
            <a:extLst>
              <a:ext uri="{FF2B5EF4-FFF2-40B4-BE49-F238E27FC236}">
                <a16:creationId xmlns:a16="http://schemas.microsoft.com/office/drawing/2014/main" id="{8220190B-0F26-4910-98E8-380FE8849C9A}"/>
              </a:ext>
            </a:extLst>
          </p:cNvPr>
          <p:cNvSpPr/>
          <p:nvPr/>
        </p:nvSpPr>
        <p:spPr>
          <a:xfrm>
            <a:off x="644309" y="5094469"/>
            <a:ext cx="8095593" cy="1107996"/>
          </a:xfrm>
          <a:prstGeom prst="rect">
            <a:avLst/>
          </a:prstGeom>
        </p:spPr>
        <p:txBody>
          <a:bodyPr wrap="square">
            <a:spAutoFit/>
          </a:bodyPr>
          <a:lstStyle/>
          <a:p>
            <a:pPr marL="342900" lvl="0" indent="-342900">
              <a:buSzPct val="100000"/>
              <a:buFont typeface="Wingdings" panose="05000000000000000000" pitchFamily="2" charset="2"/>
              <a:buChar char="l"/>
              <a:tabLst>
                <a:tab pos="457200" algn="l"/>
              </a:tabLst>
            </a:pPr>
            <a:r>
              <a:rPr lang="ja-JP" altLang="en-US" sz="2200" kern="0" dirty="0">
                <a:latin typeface="游明朝"/>
                <a:cs typeface="ＭＳ Ｐゴシック" panose="020B0600070205080204" pitchFamily="50" charset="-128"/>
              </a:rPr>
              <a:t>製造業者</a:t>
            </a:r>
            <a:r>
              <a:rPr lang="ja-JP" altLang="ja-JP" sz="2200" kern="0" dirty="0">
                <a:latin typeface="游明朝"/>
                <a:cs typeface="ＭＳ Ｐゴシック" panose="020B0600070205080204" pitchFamily="50" charset="-128"/>
              </a:rPr>
              <a:t>は、</a:t>
            </a:r>
            <a:r>
              <a:rPr lang="ja-JP" altLang="en-US" sz="2200" kern="0" dirty="0">
                <a:latin typeface="游明朝"/>
                <a:cs typeface="ＭＳ Ｐゴシック" panose="020B0600070205080204" pitchFamily="50" charset="-128"/>
              </a:rPr>
              <a:t>製造管理者</a:t>
            </a:r>
            <a:r>
              <a:rPr lang="ja-JP" altLang="ja-JP" sz="2200" kern="0" dirty="0">
                <a:latin typeface="游明朝"/>
                <a:cs typeface="ＭＳ Ｐゴシック" panose="020B0600070205080204" pitchFamily="50" charset="-128"/>
              </a:rPr>
              <a:t>が付与された権限を適切に行使し、</a:t>
            </a:r>
            <a:r>
              <a:rPr lang="ja-JP" altLang="ja-JP" sz="2200" kern="0" dirty="0">
                <a:solidFill>
                  <a:srgbClr val="FF0000"/>
                </a:solidFill>
                <a:latin typeface="游明朝"/>
                <a:cs typeface="ＭＳ Ｐゴシック" panose="020B0600070205080204" pitchFamily="50" charset="-128"/>
              </a:rPr>
              <a:t>製造管理・品質管理</a:t>
            </a:r>
            <a:r>
              <a:rPr lang="ja-JP" altLang="en-US" sz="2200" kern="0" dirty="0">
                <a:solidFill>
                  <a:srgbClr val="FF0000"/>
                </a:solidFill>
                <a:latin typeface="游明朝"/>
                <a:cs typeface="ＭＳ Ｐゴシック" panose="020B0600070205080204" pitchFamily="50" charset="-128"/>
              </a:rPr>
              <a:t> </a:t>
            </a:r>
            <a:r>
              <a:rPr lang="ja-JP" altLang="ja-JP" sz="2200" kern="0" dirty="0">
                <a:solidFill>
                  <a:srgbClr val="FF0000"/>
                </a:solidFill>
                <a:latin typeface="游明朝"/>
                <a:cs typeface="ＭＳ Ｐゴシック" panose="020B0600070205080204" pitchFamily="50" charset="-128"/>
              </a:rPr>
              <a:t>に関する業務を適正に行っているか</a:t>
            </a:r>
            <a:r>
              <a:rPr lang="ja-JP" altLang="ja-JP" sz="2200" kern="0" dirty="0">
                <a:latin typeface="游明朝"/>
                <a:cs typeface="ＭＳ Ｐゴシック" panose="020B0600070205080204" pitchFamily="50" charset="-128"/>
              </a:rPr>
              <a:t>どうかについて</a:t>
            </a:r>
            <a:r>
              <a:rPr lang="ja-JP" altLang="ja-JP" sz="2200" kern="0" dirty="0">
                <a:solidFill>
                  <a:srgbClr val="FF0000"/>
                </a:solidFill>
                <a:latin typeface="游明朝"/>
                <a:cs typeface="ＭＳ Ｐゴシック" panose="020B0600070205080204" pitchFamily="50" charset="-128"/>
              </a:rPr>
              <a:t>監督し、必要に応じて改善措置を講じ</a:t>
            </a:r>
            <a:r>
              <a:rPr lang="ja-JP" altLang="en-US" sz="2200" kern="0" dirty="0">
                <a:solidFill>
                  <a:srgbClr val="FF0000"/>
                </a:solidFill>
                <a:latin typeface="游明朝"/>
                <a:cs typeface="ＭＳ Ｐゴシック" panose="020B0600070205080204" pitchFamily="50" charset="-128"/>
              </a:rPr>
              <a:t>なければならない</a:t>
            </a:r>
            <a:endParaRPr lang="ja-JP" altLang="ja-JP" sz="2200" kern="100" dirty="0">
              <a:solidFill>
                <a:srgbClr val="FF0000"/>
              </a:solidFill>
              <a:latin typeface="游明朝"/>
              <a:ea typeface="游明朝"/>
              <a:cs typeface="Times New Roman" panose="02020603050405020304" pitchFamily="18" charset="0"/>
            </a:endParaRPr>
          </a:p>
        </p:txBody>
      </p:sp>
      <p:sp>
        <p:nvSpPr>
          <p:cNvPr id="2" name="正方形/長方形 1">
            <a:extLst>
              <a:ext uri="{FF2B5EF4-FFF2-40B4-BE49-F238E27FC236}">
                <a16:creationId xmlns:a16="http://schemas.microsoft.com/office/drawing/2014/main" id="{3893D668-CC50-4854-AC1E-F6331DB1C7AF}"/>
              </a:ext>
            </a:extLst>
          </p:cNvPr>
          <p:cNvSpPr/>
          <p:nvPr/>
        </p:nvSpPr>
        <p:spPr>
          <a:xfrm>
            <a:off x="705659" y="1926010"/>
            <a:ext cx="7851745" cy="83099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109183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0FD26272-8CDF-42BA-A923-44726F92218A}"/>
              </a:ext>
            </a:extLst>
          </p:cNvPr>
          <p:cNvSpPr/>
          <p:nvPr/>
        </p:nvSpPr>
        <p:spPr>
          <a:xfrm rot="5400000">
            <a:off x="6987772" y="5881507"/>
            <a:ext cx="508501" cy="143997"/>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フッター プレースホルダー 3"/>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6" name="正方形/長方形 5"/>
          <p:cNvSpPr/>
          <p:nvPr/>
        </p:nvSpPr>
        <p:spPr>
          <a:xfrm>
            <a:off x="684809" y="1603943"/>
            <a:ext cx="7774380" cy="954107"/>
          </a:xfrm>
          <a:prstGeom prst="rect">
            <a:avLst/>
          </a:prstGeom>
        </p:spPr>
        <p:txBody>
          <a:bodyPr wrap="square">
            <a:spAutoFit/>
          </a:bodyPr>
          <a:lstStyle/>
          <a:p>
            <a:r>
              <a:rPr lang="ja-JP" altLang="en-US" sz="2800" kern="0" dirty="0">
                <a:cs typeface="ＭＳ Ｐゴシック" panose="020B0600070205080204" pitchFamily="50" charset="-128"/>
              </a:rPr>
              <a:t>構築した法令遵守体制を実行的に機能させるために必要な措置を講じなければならない</a:t>
            </a:r>
            <a:endParaRPr lang="ja-JP" altLang="en-US" sz="2800" dirty="0"/>
          </a:p>
        </p:txBody>
      </p:sp>
      <p:sp>
        <p:nvSpPr>
          <p:cNvPr id="7" name="正方形/長方形 6"/>
          <p:cNvSpPr/>
          <p:nvPr/>
        </p:nvSpPr>
        <p:spPr>
          <a:xfrm>
            <a:off x="363992" y="2543723"/>
            <a:ext cx="8416015" cy="2462213"/>
          </a:xfrm>
          <a:prstGeom prst="rect">
            <a:avLst/>
          </a:prstGeom>
        </p:spPr>
        <p:txBody>
          <a:bodyPr wrap="square">
            <a:spAutoFit/>
          </a:bodyPr>
          <a:lstStyle/>
          <a:p>
            <a:pPr marL="342900" indent="-342900">
              <a:buFont typeface="Wingdings" panose="05000000000000000000" pitchFamily="2" charset="2"/>
              <a:buChar char="ü"/>
            </a:pPr>
            <a:r>
              <a:rPr lang="ja-JP" altLang="en-US" sz="2200" dirty="0">
                <a:latin typeface="+mn-ea"/>
              </a:rPr>
              <a:t>社内規程の作成、教育訓練・評価、業務記録の作成、モニタリング等の措置が法令遵守体制として実効的に機能するためには、製造業者において、社内規程の内容を教育訓練に反映し、教育訓練を受けた役職員が社内規程を遵守して業務を行い、作成された業務記録を活用したモニタリングを実施し、モニタリングの結果等を踏まえて、社内規程の改定や更なる教育訓練につなげる、という</a:t>
            </a:r>
            <a:r>
              <a:rPr lang="ja-JP" altLang="en-US" sz="2200" dirty="0">
                <a:solidFill>
                  <a:srgbClr val="FF0000"/>
                </a:solidFill>
                <a:latin typeface="+mn-ea"/>
              </a:rPr>
              <a:t>改善のサイクルを機能させることが重要</a:t>
            </a:r>
            <a:r>
              <a:rPr lang="ja-JP" altLang="en-US" sz="2200" dirty="0">
                <a:latin typeface="+mn-ea"/>
              </a:rPr>
              <a:t>である。 （</a:t>
            </a:r>
            <a:r>
              <a:rPr lang="en-US" altLang="ja-JP" sz="2200" dirty="0">
                <a:latin typeface="+mn-ea"/>
              </a:rPr>
              <a:t>Q&amp;A 2-15</a:t>
            </a:r>
            <a:r>
              <a:rPr lang="ja-JP" altLang="en-US" sz="2200" dirty="0">
                <a:latin typeface="+mn-ea"/>
              </a:rPr>
              <a:t>）</a:t>
            </a:r>
          </a:p>
        </p:txBody>
      </p:sp>
      <p:sp>
        <p:nvSpPr>
          <p:cNvPr id="9" name="テキスト ボックス 8">
            <a:extLst>
              <a:ext uri="{FF2B5EF4-FFF2-40B4-BE49-F238E27FC236}">
                <a16:creationId xmlns:a16="http://schemas.microsoft.com/office/drawing/2014/main" id="{EF6E367E-35BC-4E44-8086-FB0282B15133}"/>
              </a:ext>
            </a:extLst>
          </p:cNvPr>
          <p:cNvSpPr txBox="1"/>
          <p:nvPr/>
        </p:nvSpPr>
        <p:spPr>
          <a:xfrm>
            <a:off x="502616" y="249134"/>
            <a:ext cx="8138767" cy="1323439"/>
          </a:xfrm>
          <a:prstGeom prst="rect">
            <a:avLst/>
          </a:prstGeom>
          <a:noFill/>
        </p:spPr>
        <p:txBody>
          <a:bodyPr wrap="none" rtlCol="0">
            <a:spAutoFit/>
          </a:bodyPr>
          <a:lstStyle/>
          <a:p>
            <a:pPr algn="ctr"/>
            <a:r>
              <a:rPr kumimoji="1" lang="ja-JP" altLang="en-US" sz="4000" b="1" dirty="0">
                <a:latin typeface="+mn-ea"/>
              </a:rPr>
              <a:t>その他の</a:t>
            </a:r>
            <a:r>
              <a:rPr lang="ja-JP" altLang="en-US" sz="4000" b="1" dirty="0">
                <a:latin typeface="+mn-ea"/>
              </a:rPr>
              <a:t>製造業者の</a:t>
            </a:r>
            <a:r>
              <a:rPr kumimoji="1" lang="ja-JP" altLang="en-US" sz="4000" b="1" dirty="0">
                <a:latin typeface="+mn-ea"/>
              </a:rPr>
              <a:t>業務の適正な</a:t>
            </a:r>
            <a:endParaRPr kumimoji="1" lang="en-US" altLang="ja-JP" sz="4000" b="1" dirty="0">
              <a:latin typeface="+mn-ea"/>
            </a:endParaRPr>
          </a:p>
          <a:p>
            <a:pPr algn="ctr"/>
            <a:r>
              <a:rPr kumimoji="1" lang="ja-JP" altLang="en-US" sz="4000" b="1" dirty="0">
                <a:latin typeface="+mn-ea"/>
              </a:rPr>
              <a:t>遂行に必要な措置</a:t>
            </a:r>
            <a:r>
              <a:rPr lang="ja-JP" altLang="en-US" sz="4000" b="1" dirty="0">
                <a:latin typeface="+mn-ea"/>
              </a:rPr>
              <a:t>（</a:t>
            </a:r>
            <a:r>
              <a:rPr kumimoji="1" lang="en-US" altLang="ja-JP" sz="4000" b="1" dirty="0">
                <a:latin typeface="+mn-ea"/>
              </a:rPr>
              <a:t>1</a:t>
            </a:r>
            <a:r>
              <a:rPr lang="ja-JP" altLang="en-US" sz="4000" b="1" dirty="0">
                <a:latin typeface="+mn-ea"/>
              </a:rPr>
              <a:t>） </a:t>
            </a:r>
            <a:r>
              <a:rPr lang="ja-JP" altLang="en-US" sz="2600" dirty="0">
                <a:latin typeface="+mn-ea"/>
              </a:rPr>
              <a:t>（ガイドライン第</a:t>
            </a:r>
            <a:r>
              <a:rPr lang="en-US" altLang="ja-JP" sz="2600" dirty="0">
                <a:latin typeface="+mn-ea"/>
              </a:rPr>
              <a:t>2</a:t>
            </a:r>
            <a:r>
              <a:rPr lang="ja-JP" altLang="en-US" sz="2600" dirty="0">
                <a:latin typeface="+mn-ea"/>
              </a:rPr>
              <a:t>の</a:t>
            </a:r>
            <a:r>
              <a:rPr lang="en-US" altLang="ja-JP" sz="2600" dirty="0">
                <a:latin typeface="+mn-ea"/>
              </a:rPr>
              <a:t>5</a:t>
            </a:r>
            <a:r>
              <a:rPr lang="ja-JP" altLang="en-US" sz="2600" dirty="0">
                <a:latin typeface="+mn-ea"/>
              </a:rPr>
              <a:t>）</a:t>
            </a:r>
          </a:p>
        </p:txBody>
      </p:sp>
      <p:graphicFrame>
        <p:nvGraphicFramePr>
          <p:cNvPr id="2" name="図表 1">
            <a:extLst>
              <a:ext uri="{FF2B5EF4-FFF2-40B4-BE49-F238E27FC236}">
                <a16:creationId xmlns:a16="http://schemas.microsoft.com/office/drawing/2014/main" id="{1FDB4356-B785-4B29-BDF8-ADA228BD6131}"/>
              </a:ext>
            </a:extLst>
          </p:cNvPr>
          <p:cNvGraphicFramePr/>
          <p:nvPr>
            <p:extLst>
              <p:ext uri="{D42A27DB-BD31-4B8C-83A1-F6EECF244321}">
                <p14:modId xmlns:p14="http://schemas.microsoft.com/office/powerpoint/2010/main" val="3028949634"/>
              </p:ext>
            </p:extLst>
          </p:nvPr>
        </p:nvGraphicFramePr>
        <p:xfrm>
          <a:off x="1151236" y="4819133"/>
          <a:ext cx="6841526" cy="11368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1" name="正方形/長方形 20">
            <a:extLst>
              <a:ext uri="{FF2B5EF4-FFF2-40B4-BE49-F238E27FC236}">
                <a16:creationId xmlns:a16="http://schemas.microsoft.com/office/drawing/2014/main" id="{C82647BC-EA50-4111-A5EB-49B6D09CDAF8}"/>
              </a:ext>
            </a:extLst>
          </p:cNvPr>
          <p:cNvSpPr/>
          <p:nvPr/>
        </p:nvSpPr>
        <p:spPr>
          <a:xfrm>
            <a:off x="1709517" y="6062275"/>
            <a:ext cx="5580969" cy="147351"/>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矢印: 上 22">
            <a:extLst>
              <a:ext uri="{FF2B5EF4-FFF2-40B4-BE49-F238E27FC236}">
                <a16:creationId xmlns:a16="http://schemas.microsoft.com/office/drawing/2014/main" id="{2F31474B-2AF8-492F-895A-F7A6EAD2FDF8}"/>
              </a:ext>
            </a:extLst>
          </p:cNvPr>
          <p:cNvSpPr/>
          <p:nvPr/>
        </p:nvSpPr>
        <p:spPr>
          <a:xfrm>
            <a:off x="1626747" y="5770610"/>
            <a:ext cx="292280" cy="437146"/>
          </a:xfrm>
          <a:prstGeom prst="upArrow">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203FECD4-7B15-418B-BD41-1B5BC18D6D57}"/>
              </a:ext>
            </a:extLst>
          </p:cNvPr>
          <p:cNvSpPr txBox="1"/>
          <p:nvPr/>
        </p:nvSpPr>
        <p:spPr>
          <a:xfrm>
            <a:off x="3642234" y="6183501"/>
            <a:ext cx="1715534" cy="369332"/>
          </a:xfrm>
          <a:prstGeom prst="rect">
            <a:avLst/>
          </a:prstGeom>
          <a:noFill/>
        </p:spPr>
        <p:txBody>
          <a:bodyPr wrap="none" rtlCol="0">
            <a:spAutoFit/>
          </a:bodyPr>
          <a:lstStyle/>
          <a:p>
            <a:r>
              <a:rPr kumimoji="1" lang="ja-JP" altLang="en-US" dirty="0">
                <a:solidFill>
                  <a:srgbClr val="FF0000"/>
                </a:solidFill>
              </a:rPr>
              <a:t>改善のサイクル</a:t>
            </a:r>
          </a:p>
        </p:txBody>
      </p:sp>
    </p:spTree>
    <p:extLst>
      <p:ext uri="{BB962C8B-B14F-4D97-AF65-F5344CB8AC3E}">
        <p14:creationId xmlns:p14="http://schemas.microsoft.com/office/powerpoint/2010/main" val="11779414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6" name="正方形/長方形 5"/>
          <p:cNvSpPr/>
          <p:nvPr/>
        </p:nvSpPr>
        <p:spPr>
          <a:xfrm>
            <a:off x="684809" y="1746313"/>
            <a:ext cx="7774380" cy="954107"/>
          </a:xfrm>
          <a:prstGeom prst="rect">
            <a:avLst/>
          </a:prstGeom>
        </p:spPr>
        <p:txBody>
          <a:bodyPr wrap="square">
            <a:spAutoFit/>
          </a:bodyPr>
          <a:lstStyle/>
          <a:p>
            <a:r>
              <a:rPr lang="ja-JP" altLang="ja-JP" sz="2800" kern="0" dirty="0">
                <a:cs typeface="ＭＳ Ｐゴシック" panose="020B0600070205080204" pitchFamily="50" charset="-128"/>
              </a:rPr>
              <a:t>承認等の内容と齟齬する医薬品等の製造販売が行われないための措置</a:t>
            </a:r>
            <a:endParaRPr lang="ja-JP" altLang="en-US" sz="2800" dirty="0"/>
          </a:p>
        </p:txBody>
      </p:sp>
      <p:sp>
        <p:nvSpPr>
          <p:cNvPr id="7" name="正方形/長方形 6"/>
          <p:cNvSpPr/>
          <p:nvPr/>
        </p:nvSpPr>
        <p:spPr>
          <a:xfrm>
            <a:off x="363991" y="2955287"/>
            <a:ext cx="8416015" cy="3416320"/>
          </a:xfrm>
          <a:prstGeom prst="rect">
            <a:avLst/>
          </a:prstGeom>
        </p:spPr>
        <p:txBody>
          <a:bodyPr wrap="square">
            <a:spAutoFit/>
          </a:bodyPr>
          <a:lstStyle/>
          <a:p>
            <a:pPr marL="342900" indent="-342900">
              <a:buFont typeface="Wingdings" panose="05000000000000000000" pitchFamily="2" charset="2"/>
              <a:buChar char="ü"/>
            </a:pPr>
            <a:r>
              <a:rPr lang="ja-JP" altLang="ja-JP" sz="2400" kern="0" dirty="0">
                <a:cs typeface="ＭＳ Ｐゴシック" panose="020B0600070205080204" pitchFamily="50" charset="-128"/>
              </a:rPr>
              <a:t>医薬品等の製造方法、試験検査方法その他の医薬品等の</a:t>
            </a:r>
            <a:r>
              <a:rPr lang="ja-JP" altLang="ja-JP" sz="2400" kern="0" dirty="0">
                <a:solidFill>
                  <a:srgbClr val="FF0000"/>
                </a:solidFill>
                <a:cs typeface="ＭＳ Ｐゴシック" panose="020B0600070205080204" pitchFamily="50" charset="-128"/>
              </a:rPr>
              <a:t>品質に影響を与えるおそれのある事項の変更に関する情報を収集</a:t>
            </a:r>
            <a:r>
              <a:rPr lang="ja-JP" altLang="ja-JP" sz="2400" kern="0" dirty="0">
                <a:cs typeface="ＭＳ Ｐゴシック" panose="020B0600070205080204" pitchFamily="50" charset="-128"/>
              </a:rPr>
              <a:t>し、</a:t>
            </a:r>
            <a:r>
              <a:rPr lang="ja-JP" altLang="ja-JP" sz="2400" kern="0" dirty="0">
                <a:solidFill>
                  <a:srgbClr val="FF0000"/>
                </a:solidFill>
                <a:cs typeface="ＭＳ Ｐゴシック" panose="020B0600070205080204" pitchFamily="50" charset="-128"/>
              </a:rPr>
              <a:t>承認又は認証の内容と製造等の実態に齟齬が生じている場合</a:t>
            </a:r>
            <a:r>
              <a:rPr lang="ja-JP" altLang="ja-JP" sz="2400" kern="0" dirty="0">
                <a:cs typeface="ＭＳ Ｐゴシック" panose="020B0600070205080204" pitchFamily="50" charset="-128"/>
              </a:rPr>
              <a:t>には、</a:t>
            </a:r>
            <a:r>
              <a:rPr lang="ja-JP" altLang="ja-JP" sz="2400" kern="0" dirty="0">
                <a:solidFill>
                  <a:srgbClr val="FF0000"/>
                </a:solidFill>
                <a:cs typeface="ＭＳ Ｐゴシック" panose="020B0600070205080204" pitchFamily="50" charset="-128"/>
              </a:rPr>
              <a:t>承認又は認証の内容に合わせた製造等とする</a:t>
            </a:r>
            <a:r>
              <a:rPr lang="ja-JP" altLang="ja-JP" sz="2400" kern="0" dirty="0">
                <a:cs typeface="ＭＳ Ｐゴシック" panose="020B0600070205080204" pitchFamily="50" charset="-128"/>
              </a:rPr>
              <a:t>こと</a:t>
            </a:r>
            <a:endParaRPr lang="en-US" altLang="ja-JP" sz="2400" kern="0" dirty="0">
              <a:cs typeface="ＭＳ Ｐゴシック" panose="020B0600070205080204" pitchFamily="50" charset="-128"/>
            </a:endParaRPr>
          </a:p>
          <a:p>
            <a:endParaRPr lang="en-US" altLang="ja-JP" kern="0" dirty="0">
              <a:cs typeface="ＭＳ Ｐゴシック" panose="020B0600070205080204" pitchFamily="50" charset="-128"/>
            </a:endParaRPr>
          </a:p>
          <a:p>
            <a:pPr marL="342900" indent="-342900">
              <a:buFont typeface="Wingdings" panose="05000000000000000000" pitchFamily="2" charset="2"/>
              <a:buChar char="ü"/>
            </a:pPr>
            <a:r>
              <a:rPr lang="ja-JP" altLang="en-US" sz="2400" kern="0" dirty="0">
                <a:solidFill>
                  <a:srgbClr val="FF0000"/>
                </a:solidFill>
              </a:rPr>
              <a:t>必要な情報を</a:t>
            </a:r>
            <a:r>
              <a:rPr lang="ja-JP" altLang="ja-JP" sz="2400" kern="0" dirty="0">
                <a:solidFill>
                  <a:srgbClr val="FF0000"/>
                </a:solidFill>
                <a:cs typeface="ＭＳ Ｐゴシック" panose="020B0600070205080204" pitchFamily="50" charset="-128"/>
              </a:rPr>
              <a:t>製造販売業者等（承認・認証の取得者）に対して連絡する</a:t>
            </a:r>
            <a:r>
              <a:rPr lang="ja-JP" altLang="ja-JP" sz="2400" kern="0" dirty="0">
                <a:cs typeface="ＭＳ Ｐゴシック" panose="020B0600070205080204" pitchFamily="50" charset="-128"/>
              </a:rPr>
              <a:t>こと等の必要な措置</a:t>
            </a:r>
            <a:r>
              <a:rPr lang="ja-JP" altLang="en-US" sz="2400" kern="0" dirty="0">
                <a:cs typeface="ＭＳ Ｐゴシック" panose="020B0600070205080204" pitchFamily="50" charset="-128"/>
              </a:rPr>
              <a:t>を講じること</a:t>
            </a:r>
            <a:endParaRPr lang="en-US" altLang="ja-JP" sz="2400" kern="0" dirty="0">
              <a:cs typeface="ＭＳ Ｐゴシック" panose="020B0600070205080204" pitchFamily="50" charset="-128"/>
            </a:endParaRPr>
          </a:p>
          <a:p>
            <a:pPr marL="342900" indent="-342900">
              <a:buFont typeface="Wingdings" panose="05000000000000000000" pitchFamily="2" charset="2"/>
              <a:buChar char="ü"/>
            </a:pPr>
            <a:endParaRPr lang="ja-JP" altLang="en-US" sz="2400" dirty="0"/>
          </a:p>
        </p:txBody>
      </p:sp>
      <p:sp>
        <p:nvSpPr>
          <p:cNvPr id="13" name="テキスト ボックス 12">
            <a:extLst>
              <a:ext uri="{FF2B5EF4-FFF2-40B4-BE49-F238E27FC236}">
                <a16:creationId xmlns:a16="http://schemas.microsoft.com/office/drawing/2014/main" id="{0D5958B0-A6A4-42CA-9EA2-9A2A9B054F61}"/>
              </a:ext>
            </a:extLst>
          </p:cNvPr>
          <p:cNvSpPr txBox="1"/>
          <p:nvPr/>
        </p:nvSpPr>
        <p:spPr>
          <a:xfrm>
            <a:off x="534676" y="249134"/>
            <a:ext cx="8074647" cy="1323439"/>
          </a:xfrm>
          <a:prstGeom prst="rect">
            <a:avLst/>
          </a:prstGeom>
          <a:noFill/>
        </p:spPr>
        <p:txBody>
          <a:bodyPr wrap="none" rtlCol="0">
            <a:spAutoFit/>
          </a:bodyPr>
          <a:lstStyle/>
          <a:p>
            <a:pPr algn="ctr"/>
            <a:r>
              <a:rPr kumimoji="1" lang="ja-JP" altLang="en-US" sz="4000" b="1" dirty="0">
                <a:latin typeface="+mn-ea"/>
              </a:rPr>
              <a:t>その他の</a:t>
            </a:r>
            <a:r>
              <a:rPr lang="ja-JP" altLang="en-US" sz="4000" b="1" dirty="0">
                <a:latin typeface="+mn-ea"/>
              </a:rPr>
              <a:t>製造業者の</a:t>
            </a:r>
            <a:r>
              <a:rPr kumimoji="1" lang="ja-JP" altLang="en-US" sz="4000" b="1" dirty="0">
                <a:latin typeface="+mn-ea"/>
              </a:rPr>
              <a:t>業務の適正な</a:t>
            </a:r>
            <a:endParaRPr kumimoji="1" lang="en-US" altLang="ja-JP" sz="4000" b="1" dirty="0">
              <a:latin typeface="+mn-ea"/>
            </a:endParaRPr>
          </a:p>
          <a:p>
            <a:pPr algn="ctr"/>
            <a:r>
              <a:rPr kumimoji="1" lang="ja-JP" altLang="en-US" sz="4000" b="1" dirty="0">
                <a:latin typeface="+mn-ea"/>
              </a:rPr>
              <a:t>遂行に必要な措置</a:t>
            </a:r>
            <a:r>
              <a:rPr lang="ja-JP" altLang="en-US" sz="4000" b="1" dirty="0">
                <a:latin typeface="+mn-ea"/>
              </a:rPr>
              <a:t>（</a:t>
            </a:r>
            <a:r>
              <a:rPr lang="en-US" altLang="ja-JP" sz="4000" b="1" dirty="0">
                <a:latin typeface="+mn-ea"/>
              </a:rPr>
              <a:t>2</a:t>
            </a:r>
            <a:r>
              <a:rPr lang="ja-JP" altLang="en-US" sz="4000" b="1" dirty="0">
                <a:latin typeface="+mn-ea"/>
              </a:rPr>
              <a:t>） </a:t>
            </a:r>
            <a:r>
              <a:rPr lang="ja-JP" altLang="en-US" sz="2600" dirty="0">
                <a:latin typeface="+mn-ea"/>
              </a:rPr>
              <a:t>（ガイドライン第</a:t>
            </a:r>
            <a:r>
              <a:rPr lang="en-US" altLang="ja-JP" sz="2600" dirty="0">
                <a:latin typeface="+mn-ea"/>
              </a:rPr>
              <a:t>2</a:t>
            </a:r>
            <a:r>
              <a:rPr lang="ja-JP" altLang="en-US" sz="2600" dirty="0">
                <a:latin typeface="+mn-ea"/>
              </a:rPr>
              <a:t>の</a:t>
            </a:r>
            <a:r>
              <a:rPr lang="en-US" altLang="ja-JP" sz="2600" dirty="0">
                <a:latin typeface="+mn-ea"/>
              </a:rPr>
              <a:t>5</a:t>
            </a:r>
            <a:r>
              <a:rPr lang="ja-JP" altLang="en-US" sz="2600" dirty="0">
                <a:latin typeface="+mn-ea"/>
              </a:rPr>
              <a:t>）</a:t>
            </a:r>
          </a:p>
        </p:txBody>
      </p:sp>
    </p:spTree>
    <p:extLst>
      <p:ext uri="{BB962C8B-B14F-4D97-AF65-F5344CB8AC3E}">
        <p14:creationId xmlns:p14="http://schemas.microsoft.com/office/powerpoint/2010/main" val="38661599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84355" y="2352441"/>
            <a:ext cx="6975289" cy="2153118"/>
          </a:xfrm>
        </p:spPr>
        <p:txBody>
          <a:bodyPr anchor="t">
            <a:noAutofit/>
          </a:bodyPr>
          <a:lstStyle/>
          <a:p>
            <a:pPr marL="358775" indent="-358775" algn="ctr">
              <a:lnSpc>
                <a:spcPct val="150000"/>
              </a:lnSpc>
            </a:pPr>
            <a:r>
              <a:rPr lang="ja-JP" altLang="en-US" sz="4000" dirty="0">
                <a:latin typeface="+mn-ea"/>
                <a:ea typeface="+mn-ea"/>
                <a:cs typeface="メイリオ" panose="020B0604030504040204" pitchFamily="50" charset="-128"/>
              </a:rPr>
              <a:t>（</a:t>
            </a:r>
            <a:r>
              <a:rPr lang="en-US" altLang="ja-JP" sz="4000" dirty="0">
                <a:latin typeface="+mn-ea"/>
                <a:ea typeface="+mn-ea"/>
                <a:cs typeface="メイリオ" panose="020B0604030504040204" pitchFamily="50" charset="-128"/>
              </a:rPr>
              <a:t>3</a:t>
            </a:r>
            <a:r>
              <a:rPr lang="ja-JP" altLang="en-US" sz="4000" dirty="0">
                <a:latin typeface="+mn-ea"/>
                <a:ea typeface="+mn-ea"/>
                <a:cs typeface="メイリオ" panose="020B0604030504040204" pitchFamily="50" charset="-128"/>
              </a:rPr>
              <a:t>） 薬事に関する業務に責任を有する役員</a:t>
            </a:r>
          </a:p>
        </p:txBody>
      </p:sp>
      <p:sp>
        <p:nvSpPr>
          <p:cNvPr id="8" name="フッター プレースホルダー 6">
            <a:extLst>
              <a:ext uri="{FF2B5EF4-FFF2-40B4-BE49-F238E27FC236}">
                <a16:creationId xmlns:a16="http://schemas.microsoft.com/office/drawing/2014/main" id="{1B2BC92F-27BB-40D1-AB3C-A03B7F212DED}"/>
              </a:ext>
            </a:extLst>
          </p:cNvPr>
          <p:cNvSpPr>
            <a:spLocks noGrp="1"/>
          </p:cNvSpPr>
          <p:nvPr>
            <p:ph type="ftr" sz="quarter" idx="3"/>
          </p:nvPr>
        </p:nvSpPr>
        <p:spPr>
          <a:xfrm>
            <a:off x="3028950" y="6424591"/>
            <a:ext cx="3086100" cy="365125"/>
          </a:xfrm>
        </p:spPr>
        <p:txBody>
          <a:bodyPr/>
          <a:lstStyle/>
          <a:p>
            <a:r>
              <a:rPr kumimoji="1" lang="ja-JP" altLang="en-US" dirty="0"/>
              <a:t>製造業者における法令遵守体制の整備</a:t>
            </a:r>
          </a:p>
        </p:txBody>
      </p:sp>
    </p:spTree>
    <p:extLst>
      <p:ext uri="{BB962C8B-B14F-4D97-AF65-F5344CB8AC3E}">
        <p14:creationId xmlns:p14="http://schemas.microsoft.com/office/powerpoint/2010/main" val="640262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DD169D7-C0B6-4A49-994F-305629D0A7F6}"/>
              </a:ext>
            </a:extLst>
          </p:cNvPr>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5" name="テキスト ボックス 4">
            <a:extLst>
              <a:ext uri="{FF2B5EF4-FFF2-40B4-BE49-F238E27FC236}">
                <a16:creationId xmlns:a16="http://schemas.microsoft.com/office/drawing/2014/main" id="{D48D771E-D627-44B5-BE0D-5E62AA6093FF}"/>
              </a:ext>
            </a:extLst>
          </p:cNvPr>
          <p:cNvSpPr txBox="1"/>
          <p:nvPr/>
        </p:nvSpPr>
        <p:spPr>
          <a:xfrm>
            <a:off x="1064469" y="194585"/>
            <a:ext cx="7015062" cy="707886"/>
          </a:xfrm>
          <a:prstGeom prst="rect">
            <a:avLst/>
          </a:prstGeom>
          <a:noFill/>
        </p:spPr>
        <p:txBody>
          <a:bodyPr wrap="none" rtlCol="0">
            <a:spAutoFit/>
          </a:bodyPr>
          <a:lstStyle/>
          <a:p>
            <a:r>
              <a:rPr kumimoji="1" lang="ja-JP" altLang="en-US" sz="4000" b="1" dirty="0">
                <a:latin typeface="+mn-ea"/>
              </a:rPr>
              <a:t>法令</a:t>
            </a:r>
            <a:r>
              <a:rPr lang="ja-JP" altLang="en-US" sz="4000" b="1" dirty="0">
                <a:latin typeface="+mn-ea"/>
              </a:rPr>
              <a:t>遵守に関する法令・通知等</a:t>
            </a:r>
            <a:endParaRPr kumimoji="1" lang="ja-JP" altLang="en-US" sz="4000" b="1" dirty="0">
              <a:latin typeface="+mn-ea"/>
            </a:endParaRPr>
          </a:p>
        </p:txBody>
      </p:sp>
      <p:sp>
        <p:nvSpPr>
          <p:cNvPr id="2" name="テキスト ボックス 1">
            <a:extLst>
              <a:ext uri="{FF2B5EF4-FFF2-40B4-BE49-F238E27FC236}">
                <a16:creationId xmlns:a16="http://schemas.microsoft.com/office/drawing/2014/main" id="{3AC86DD4-63FC-45BE-AB81-E78A981CBA7F}"/>
              </a:ext>
            </a:extLst>
          </p:cNvPr>
          <p:cNvSpPr txBox="1"/>
          <p:nvPr/>
        </p:nvSpPr>
        <p:spPr>
          <a:xfrm>
            <a:off x="203061" y="1555007"/>
            <a:ext cx="8737511" cy="4216539"/>
          </a:xfrm>
          <a:prstGeom prst="rect">
            <a:avLst/>
          </a:prstGeom>
          <a:noFill/>
        </p:spPr>
        <p:txBody>
          <a:bodyPr wrap="square" rtlCol="0">
            <a:spAutoFit/>
          </a:bodyPr>
          <a:lstStyle/>
          <a:p>
            <a:pPr marL="273050" indent="-273050">
              <a:buFont typeface="Arial" panose="020B0604020202020204" pitchFamily="34" charset="0"/>
              <a:buChar char="•"/>
            </a:pPr>
            <a:r>
              <a:rPr kumimoji="1" lang="ja-JP" altLang="en-US" sz="2000" dirty="0">
                <a:latin typeface="+mn-ea"/>
              </a:rPr>
              <a:t>医薬品、医療機器等の品質、有効性及び安全性の確保等に関する法律等の一部を改正する法律</a:t>
            </a:r>
            <a:r>
              <a:rPr kumimoji="1" lang="en-US" altLang="ja-JP" sz="2000" baseline="30000" dirty="0">
                <a:latin typeface="+mn-ea"/>
              </a:rPr>
              <a:t>※1</a:t>
            </a:r>
            <a:r>
              <a:rPr lang="en-US" altLang="ja-JP" sz="2000" b="1" dirty="0">
                <a:latin typeface="+mn-ea"/>
              </a:rPr>
              <a:t>			</a:t>
            </a:r>
            <a:r>
              <a:rPr kumimoji="1" lang="ja-JP" altLang="en-US" u="sng" dirty="0">
                <a:latin typeface="+mn-ea"/>
              </a:rPr>
              <a:t>令和元年</a:t>
            </a:r>
            <a:r>
              <a:rPr kumimoji="1" lang="en-US" altLang="ja-JP" u="sng" dirty="0">
                <a:latin typeface="+mn-ea"/>
              </a:rPr>
              <a:t>12</a:t>
            </a:r>
            <a:r>
              <a:rPr kumimoji="1" lang="ja-JP" altLang="en-US" u="sng" dirty="0">
                <a:latin typeface="+mn-ea"/>
              </a:rPr>
              <a:t>月</a:t>
            </a:r>
            <a:r>
              <a:rPr kumimoji="1" lang="en-US" altLang="ja-JP" u="sng" dirty="0">
                <a:latin typeface="+mn-ea"/>
              </a:rPr>
              <a:t>4</a:t>
            </a:r>
            <a:r>
              <a:rPr kumimoji="1" lang="ja-JP" altLang="en-US" u="sng" dirty="0">
                <a:latin typeface="+mn-ea"/>
              </a:rPr>
              <a:t>日　法律第</a:t>
            </a:r>
            <a:r>
              <a:rPr kumimoji="1" lang="en-US" altLang="ja-JP" u="sng" dirty="0">
                <a:latin typeface="+mn-ea"/>
              </a:rPr>
              <a:t>63</a:t>
            </a:r>
            <a:r>
              <a:rPr kumimoji="1" lang="ja-JP" altLang="en-US" u="sng" dirty="0">
                <a:latin typeface="+mn-ea"/>
              </a:rPr>
              <a:t>号</a:t>
            </a:r>
            <a:endParaRPr kumimoji="1" lang="en-US" altLang="ja-JP" u="sng" dirty="0">
              <a:latin typeface="+mn-ea"/>
            </a:endParaRPr>
          </a:p>
          <a:p>
            <a:endParaRPr kumimoji="1" lang="en-US" altLang="ja-JP" sz="1200" dirty="0">
              <a:latin typeface="+mn-ea"/>
            </a:endParaRPr>
          </a:p>
          <a:p>
            <a:pPr marL="273050" indent="-273050">
              <a:buFont typeface="Arial" panose="020B0604020202020204" pitchFamily="34" charset="0"/>
              <a:buChar char="•"/>
            </a:pPr>
            <a:r>
              <a:rPr lang="ja-JP" altLang="en-US" sz="2000" dirty="0">
                <a:latin typeface="+mn-ea"/>
              </a:rPr>
              <a:t>医薬品、医療機器等の品質、有効性及び安全性の確保等に関する法律等の一部を改正する法律の公布について</a:t>
            </a:r>
            <a:r>
              <a:rPr lang="en-US" altLang="ja-JP" dirty="0">
                <a:latin typeface="+mn-ea"/>
              </a:rPr>
              <a:t>	</a:t>
            </a:r>
            <a:r>
              <a:rPr lang="ja-JP" altLang="en-US" u="sng" dirty="0">
                <a:latin typeface="+mn-ea"/>
              </a:rPr>
              <a:t>令和元年</a:t>
            </a:r>
            <a:r>
              <a:rPr lang="en-US" altLang="ja-JP" u="sng" dirty="0">
                <a:latin typeface="+mn-ea"/>
              </a:rPr>
              <a:t>12</a:t>
            </a:r>
            <a:r>
              <a:rPr lang="ja-JP" altLang="en-US" u="sng" dirty="0">
                <a:latin typeface="+mn-ea"/>
              </a:rPr>
              <a:t>月</a:t>
            </a:r>
            <a:r>
              <a:rPr lang="en-US" altLang="ja-JP" u="sng" dirty="0">
                <a:latin typeface="+mn-ea"/>
              </a:rPr>
              <a:t>4</a:t>
            </a:r>
            <a:r>
              <a:rPr lang="ja-JP" altLang="en-US" u="sng" dirty="0">
                <a:latin typeface="+mn-ea"/>
              </a:rPr>
              <a:t>日　薬生発</a:t>
            </a:r>
            <a:r>
              <a:rPr lang="en-US" altLang="ja-JP" u="sng" dirty="0">
                <a:latin typeface="+mn-ea"/>
              </a:rPr>
              <a:t>1204</a:t>
            </a:r>
            <a:r>
              <a:rPr lang="ja-JP" altLang="en-US" u="sng" dirty="0">
                <a:latin typeface="+mn-ea"/>
              </a:rPr>
              <a:t>第</a:t>
            </a:r>
            <a:r>
              <a:rPr lang="en-US" altLang="ja-JP" u="sng" dirty="0">
                <a:latin typeface="+mn-ea"/>
              </a:rPr>
              <a:t>1</a:t>
            </a:r>
            <a:r>
              <a:rPr lang="ja-JP" altLang="en-US" u="sng" dirty="0">
                <a:latin typeface="+mn-ea"/>
              </a:rPr>
              <a:t>号</a:t>
            </a:r>
            <a:endParaRPr kumimoji="1" lang="en-US" altLang="ja-JP" dirty="0">
              <a:latin typeface="+mn-ea"/>
            </a:endParaRPr>
          </a:p>
          <a:p>
            <a:endParaRPr kumimoji="1" lang="en-US" altLang="ja-JP" sz="1200" dirty="0">
              <a:latin typeface="+mn-ea"/>
            </a:endParaRPr>
          </a:p>
          <a:p>
            <a:pPr marL="273050" indent="-273050">
              <a:buFont typeface="Arial" panose="020B0604020202020204" pitchFamily="34" charset="0"/>
              <a:buChar char="•"/>
            </a:pPr>
            <a:r>
              <a:rPr lang="ja-JP" altLang="en-US" sz="2000" dirty="0">
                <a:latin typeface="+mn-ea"/>
              </a:rPr>
              <a:t>医薬品、医療機器等の品質、有効性及び安全性の確保等に関する法律等の一部を改正する法律の一部の施行に伴う関係省令の整備等に関する省令の公布について</a:t>
            </a:r>
            <a:r>
              <a:rPr lang="en-US" altLang="ja-JP" sz="2000" baseline="30000" dirty="0">
                <a:latin typeface="+mn-ea"/>
              </a:rPr>
              <a:t>※2</a:t>
            </a:r>
            <a:r>
              <a:rPr lang="en-US" altLang="ja-JP" sz="2000" dirty="0">
                <a:latin typeface="+mn-ea"/>
              </a:rPr>
              <a:t>			</a:t>
            </a:r>
            <a:r>
              <a:rPr lang="ja-JP" altLang="en-US" u="sng" dirty="0">
                <a:latin typeface="+mn-ea"/>
              </a:rPr>
              <a:t>令和</a:t>
            </a:r>
            <a:r>
              <a:rPr lang="en-US" altLang="ja-JP" u="sng" dirty="0">
                <a:latin typeface="+mn-ea"/>
              </a:rPr>
              <a:t>3</a:t>
            </a:r>
            <a:r>
              <a:rPr lang="ja-JP" altLang="en-US" u="sng" dirty="0">
                <a:latin typeface="+mn-ea"/>
              </a:rPr>
              <a:t>年</a:t>
            </a:r>
            <a:r>
              <a:rPr lang="en-US" altLang="ja-JP" u="sng" dirty="0">
                <a:latin typeface="+mn-ea"/>
              </a:rPr>
              <a:t>1</a:t>
            </a:r>
            <a:r>
              <a:rPr lang="ja-JP" altLang="en-US" u="sng" dirty="0">
                <a:latin typeface="+mn-ea"/>
              </a:rPr>
              <a:t>月</a:t>
            </a:r>
            <a:r>
              <a:rPr lang="en-US" altLang="ja-JP" u="sng" dirty="0">
                <a:latin typeface="+mn-ea"/>
              </a:rPr>
              <a:t>29</a:t>
            </a:r>
            <a:r>
              <a:rPr lang="ja-JP" altLang="en-US" u="sng" dirty="0">
                <a:latin typeface="+mn-ea"/>
              </a:rPr>
              <a:t>日　薬生発</a:t>
            </a:r>
            <a:r>
              <a:rPr lang="en-US" altLang="ja-JP" u="sng" dirty="0">
                <a:latin typeface="+mn-ea"/>
              </a:rPr>
              <a:t>0129</a:t>
            </a:r>
            <a:r>
              <a:rPr lang="ja-JP" altLang="en-US" u="sng" dirty="0">
                <a:latin typeface="+mn-ea"/>
              </a:rPr>
              <a:t>第</a:t>
            </a:r>
            <a:r>
              <a:rPr lang="en-US" altLang="ja-JP" u="sng" dirty="0">
                <a:latin typeface="+mn-ea"/>
              </a:rPr>
              <a:t>2</a:t>
            </a:r>
            <a:r>
              <a:rPr lang="ja-JP" altLang="en-US" u="sng" dirty="0">
                <a:latin typeface="+mn-ea"/>
              </a:rPr>
              <a:t>号</a:t>
            </a:r>
            <a:endParaRPr kumimoji="1" lang="en-US" altLang="ja-JP" dirty="0">
              <a:latin typeface="+mn-ea"/>
            </a:endParaRPr>
          </a:p>
          <a:p>
            <a:endParaRPr kumimoji="1" lang="en-US" altLang="ja-JP" sz="1200" dirty="0">
              <a:latin typeface="+mn-ea"/>
            </a:endParaRPr>
          </a:p>
          <a:p>
            <a:pPr marL="273050" indent="-273050">
              <a:buFont typeface="Arial" panose="020B0604020202020204" pitchFamily="34" charset="0"/>
              <a:buChar char="•"/>
            </a:pPr>
            <a:r>
              <a:rPr lang="ja-JP" altLang="en-US" sz="2000" dirty="0">
                <a:latin typeface="+mn-ea"/>
              </a:rPr>
              <a:t>「製造販売業者及び製造業者の法令遵守に関するガイドライン」について</a:t>
            </a:r>
            <a:r>
              <a:rPr lang="en-US" altLang="ja-JP" sz="2000" baseline="30000" dirty="0">
                <a:latin typeface="+mn-ea"/>
              </a:rPr>
              <a:t>※3</a:t>
            </a:r>
            <a:endParaRPr lang="en-US" altLang="ja-JP" sz="2000" b="1" baseline="30000" dirty="0">
              <a:latin typeface="+mn-ea"/>
            </a:endParaRPr>
          </a:p>
          <a:p>
            <a:r>
              <a:rPr lang="en-US" altLang="ja-JP" sz="2000" dirty="0">
                <a:latin typeface="+mn-ea"/>
              </a:rPr>
              <a:t>					</a:t>
            </a:r>
            <a:r>
              <a:rPr lang="ja-JP" altLang="en-US" u="sng" dirty="0">
                <a:latin typeface="+mn-ea"/>
              </a:rPr>
              <a:t>令和</a:t>
            </a:r>
            <a:r>
              <a:rPr lang="en-US" altLang="ja-JP" u="sng" dirty="0">
                <a:latin typeface="+mn-ea"/>
              </a:rPr>
              <a:t>3</a:t>
            </a:r>
            <a:r>
              <a:rPr lang="ja-JP" altLang="en-US" u="sng" dirty="0">
                <a:latin typeface="+mn-ea"/>
              </a:rPr>
              <a:t>年</a:t>
            </a:r>
            <a:r>
              <a:rPr lang="en-US" altLang="ja-JP" u="sng" dirty="0">
                <a:latin typeface="+mn-ea"/>
              </a:rPr>
              <a:t>1</a:t>
            </a:r>
            <a:r>
              <a:rPr lang="ja-JP" altLang="en-US" u="sng" dirty="0">
                <a:latin typeface="+mn-ea"/>
              </a:rPr>
              <a:t>月</a:t>
            </a:r>
            <a:r>
              <a:rPr lang="en-US" altLang="ja-JP" u="sng" dirty="0">
                <a:latin typeface="+mn-ea"/>
              </a:rPr>
              <a:t>29</a:t>
            </a:r>
            <a:r>
              <a:rPr lang="ja-JP" altLang="en-US" u="sng" dirty="0">
                <a:latin typeface="+mn-ea"/>
              </a:rPr>
              <a:t>日　薬生発</a:t>
            </a:r>
            <a:r>
              <a:rPr lang="en-US" altLang="ja-JP" u="sng" dirty="0">
                <a:latin typeface="+mn-ea"/>
              </a:rPr>
              <a:t>0129</a:t>
            </a:r>
            <a:r>
              <a:rPr lang="ja-JP" altLang="en-US" u="sng" dirty="0">
                <a:latin typeface="+mn-ea"/>
              </a:rPr>
              <a:t>第</a:t>
            </a:r>
            <a:r>
              <a:rPr lang="en-US" altLang="ja-JP" u="sng" dirty="0">
                <a:latin typeface="+mn-ea"/>
              </a:rPr>
              <a:t>5</a:t>
            </a:r>
            <a:r>
              <a:rPr lang="ja-JP" altLang="en-US" u="sng" dirty="0">
                <a:latin typeface="+mn-ea"/>
              </a:rPr>
              <a:t>号</a:t>
            </a:r>
            <a:endParaRPr lang="en-US" altLang="ja-JP" dirty="0">
              <a:latin typeface="+mn-ea"/>
            </a:endParaRPr>
          </a:p>
          <a:p>
            <a:endParaRPr lang="en-US" altLang="ja-JP" sz="1200" dirty="0">
              <a:latin typeface="+mn-ea"/>
            </a:endParaRPr>
          </a:p>
          <a:p>
            <a:pPr marL="273050" indent="-273050">
              <a:buFont typeface="Arial" panose="020B0604020202020204" pitchFamily="34" charset="0"/>
              <a:buChar char="•"/>
            </a:pPr>
            <a:r>
              <a:rPr kumimoji="1" lang="ja-JP" altLang="en-US" sz="2000" dirty="0">
                <a:latin typeface="+mn-ea"/>
              </a:rPr>
              <a:t>「製造販売業者及び製造業者の法令遵守に関するガイドラインに関する質疑応答集（</a:t>
            </a:r>
            <a:r>
              <a:rPr kumimoji="1" lang="en-US" altLang="ja-JP" sz="2000" dirty="0">
                <a:latin typeface="+mn-ea"/>
              </a:rPr>
              <a:t>Q&amp;A</a:t>
            </a:r>
            <a:r>
              <a:rPr kumimoji="1" lang="ja-JP" altLang="en-US" sz="2000" dirty="0">
                <a:latin typeface="+mn-ea"/>
              </a:rPr>
              <a:t>）について」</a:t>
            </a:r>
            <a:r>
              <a:rPr lang="en-US" altLang="ja-JP" sz="2000" baseline="30000" dirty="0">
                <a:latin typeface="+mn-ea"/>
              </a:rPr>
              <a:t>※4</a:t>
            </a:r>
            <a:r>
              <a:rPr lang="en-US" altLang="ja-JP" dirty="0">
                <a:latin typeface="+mn-ea"/>
              </a:rPr>
              <a:t>		</a:t>
            </a:r>
            <a:r>
              <a:rPr lang="ja-JP" altLang="en-US" u="sng" dirty="0">
                <a:latin typeface="+mn-ea"/>
              </a:rPr>
              <a:t>令和</a:t>
            </a:r>
            <a:r>
              <a:rPr lang="en-US" altLang="ja-JP" u="sng" dirty="0">
                <a:latin typeface="+mn-ea"/>
              </a:rPr>
              <a:t>3</a:t>
            </a:r>
            <a:r>
              <a:rPr lang="ja-JP" altLang="en-US" u="sng" dirty="0">
                <a:latin typeface="+mn-ea"/>
              </a:rPr>
              <a:t>年</a:t>
            </a:r>
            <a:r>
              <a:rPr lang="en-US" altLang="ja-JP" u="sng" dirty="0">
                <a:latin typeface="+mn-ea"/>
              </a:rPr>
              <a:t>2</a:t>
            </a:r>
            <a:r>
              <a:rPr lang="ja-JP" altLang="en-US" u="sng" dirty="0">
                <a:latin typeface="+mn-ea"/>
              </a:rPr>
              <a:t>月</a:t>
            </a:r>
            <a:r>
              <a:rPr lang="en-US" altLang="ja-JP" u="sng" dirty="0">
                <a:latin typeface="+mn-ea"/>
              </a:rPr>
              <a:t>8</a:t>
            </a:r>
            <a:r>
              <a:rPr lang="ja-JP" altLang="en-US" u="sng" dirty="0">
                <a:latin typeface="+mn-ea"/>
              </a:rPr>
              <a:t>日　事務連絡</a:t>
            </a:r>
            <a:endParaRPr lang="en-US" altLang="ja-JP" dirty="0">
              <a:latin typeface="+mn-ea"/>
            </a:endParaRPr>
          </a:p>
        </p:txBody>
      </p:sp>
      <p:sp>
        <p:nvSpPr>
          <p:cNvPr id="6" name="テキスト ボックス 5">
            <a:extLst>
              <a:ext uri="{FF2B5EF4-FFF2-40B4-BE49-F238E27FC236}">
                <a16:creationId xmlns:a16="http://schemas.microsoft.com/office/drawing/2014/main" id="{0154D81D-C8F3-41DD-A866-8BA57482D3C6}"/>
              </a:ext>
            </a:extLst>
          </p:cNvPr>
          <p:cNvSpPr txBox="1"/>
          <p:nvPr/>
        </p:nvSpPr>
        <p:spPr>
          <a:xfrm>
            <a:off x="1749241" y="985937"/>
            <a:ext cx="5645149" cy="430887"/>
          </a:xfrm>
          <a:prstGeom prst="rect">
            <a:avLst/>
          </a:prstGeom>
          <a:noFill/>
        </p:spPr>
        <p:txBody>
          <a:bodyPr wrap="square" rtlCol="0">
            <a:spAutoFit/>
          </a:bodyPr>
          <a:lstStyle/>
          <a:p>
            <a:r>
              <a:rPr lang="ja-JP" altLang="en-US" sz="2200" dirty="0"/>
              <a:t>法令遵守に関する法令・通知等を以下に示す。</a:t>
            </a:r>
            <a:endParaRPr kumimoji="1" lang="ja-JP" altLang="en-US" sz="2200" dirty="0"/>
          </a:p>
        </p:txBody>
      </p:sp>
      <p:sp>
        <p:nvSpPr>
          <p:cNvPr id="3" name="テキスト ボックス 2"/>
          <p:cNvSpPr txBox="1"/>
          <p:nvPr/>
        </p:nvSpPr>
        <p:spPr>
          <a:xfrm>
            <a:off x="1650182" y="5786644"/>
            <a:ext cx="5843266" cy="646331"/>
          </a:xfrm>
          <a:prstGeom prst="rect">
            <a:avLst/>
          </a:prstGeom>
          <a:noFill/>
        </p:spPr>
        <p:txBody>
          <a:bodyPr wrap="none" rtlCol="0">
            <a:spAutoFit/>
          </a:bodyPr>
          <a:lstStyle/>
          <a:p>
            <a:r>
              <a:rPr lang="en-US" altLang="ja-JP" dirty="0">
                <a:latin typeface="+mn-ea"/>
              </a:rPr>
              <a:t>※1</a:t>
            </a:r>
            <a:r>
              <a:rPr lang="ja-JP" altLang="en-US" dirty="0">
                <a:latin typeface="+mn-ea"/>
              </a:rPr>
              <a:t>　以下、改正薬機法とする，</a:t>
            </a:r>
            <a:r>
              <a:rPr kumimoji="1" lang="en-US" altLang="ja-JP" dirty="0">
                <a:latin typeface="+mn-ea"/>
              </a:rPr>
              <a:t>※2</a:t>
            </a:r>
            <a:r>
              <a:rPr kumimoji="1" lang="ja-JP" altLang="en-US" dirty="0">
                <a:latin typeface="+mn-ea"/>
              </a:rPr>
              <a:t>　以下、施行規則とする</a:t>
            </a:r>
            <a:endParaRPr kumimoji="1" lang="en-US" altLang="ja-JP" dirty="0">
              <a:latin typeface="+mn-ea"/>
            </a:endParaRPr>
          </a:p>
          <a:p>
            <a:r>
              <a:rPr kumimoji="1" lang="en-US" altLang="ja-JP" dirty="0">
                <a:latin typeface="+mn-ea"/>
              </a:rPr>
              <a:t>※3</a:t>
            </a:r>
            <a:r>
              <a:rPr kumimoji="1" lang="ja-JP" altLang="en-US" dirty="0">
                <a:latin typeface="+mn-ea"/>
              </a:rPr>
              <a:t>　以下、ガイドラインとする</a:t>
            </a:r>
            <a:r>
              <a:rPr lang="ja-JP" altLang="en-US" dirty="0">
                <a:latin typeface="+mn-ea"/>
              </a:rPr>
              <a:t>，</a:t>
            </a:r>
            <a:r>
              <a:rPr lang="en-US" altLang="ja-JP" dirty="0">
                <a:latin typeface="+mn-ea"/>
              </a:rPr>
              <a:t>※4</a:t>
            </a:r>
            <a:r>
              <a:rPr lang="ja-JP" altLang="en-US" dirty="0">
                <a:latin typeface="+mn-ea"/>
              </a:rPr>
              <a:t>　以下、</a:t>
            </a:r>
            <a:r>
              <a:rPr lang="en-US" altLang="ja-JP" dirty="0">
                <a:latin typeface="+mn-ea"/>
              </a:rPr>
              <a:t>Q&amp;A</a:t>
            </a:r>
            <a:r>
              <a:rPr lang="ja-JP" altLang="en-US" dirty="0">
                <a:latin typeface="+mn-ea"/>
              </a:rPr>
              <a:t>とする</a:t>
            </a:r>
            <a:endParaRPr kumimoji="1" lang="ja-JP" altLang="en-US" dirty="0">
              <a:latin typeface="+mn-ea"/>
            </a:endParaRPr>
          </a:p>
        </p:txBody>
      </p:sp>
    </p:spTree>
    <p:extLst>
      <p:ext uri="{BB962C8B-B14F-4D97-AF65-F5344CB8AC3E}">
        <p14:creationId xmlns:p14="http://schemas.microsoft.com/office/powerpoint/2010/main" val="15454943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4C7183-85B0-4AD1-8E8D-EC8A6A45254A}"/>
              </a:ext>
            </a:extLst>
          </p:cNvPr>
          <p:cNvSpPr>
            <a:spLocks noGrp="1"/>
          </p:cNvSpPr>
          <p:nvPr>
            <p:ph type="title"/>
          </p:nvPr>
        </p:nvSpPr>
        <p:spPr>
          <a:xfrm>
            <a:off x="628650" y="248638"/>
            <a:ext cx="7886700" cy="1325563"/>
          </a:xfrm>
        </p:spPr>
        <p:txBody>
          <a:bodyPr>
            <a:normAutofit/>
          </a:bodyPr>
          <a:lstStyle/>
          <a:p>
            <a:pPr algn="ctr"/>
            <a:r>
              <a:rPr kumimoji="1" lang="ja-JP" altLang="en-US" sz="4000" b="1" dirty="0"/>
              <a:t>薬事に関する業務に責任を有する役員に関する法令・通知</a:t>
            </a:r>
          </a:p>
        </p:txBody>
      </p:sp>
      <p:sp>
        <p:nvSpPr>
          <p:cNvPr id="3" name="コンテンツ プレースホルダー 2">
            <a:extLst>
              <a:ext uri="{FF2B5EF4-FFF2-40B4-BE49-F238E27FC236}">
                <a16:creationId xmlns:a16="http://schemas.microsoft.com/office/drawing/2014/main" id="{40E0F310-9E4A-4D81-8D80-20321EEB702A}"/>
              </a:ext>
            </a:extLst>
          </p:cNvPr>
          <p:cNvSpPr>
            <a:spLocks noGrp="1"/>
          </p:cNvSpPr>
          <p:nvPr>
            <p:ph idx="1"/>
          </p:nvPr>
        </p:nvSpPr>
        <p:spPr>
          <a:xfrm>
            <a:off x="628650" y="1823727"/>
            <a:ext cx="7886700" cy="4351338"/>
          </a:xfrm>
        </p:spPr>
        <p:txBody>
          <a:bodyPr>
            <a:normAutofit/>
          </a:bodyPr>
          <a:lstStyle/>
          <a:p>
            <a:r>
              <a:rPr kumimoji="1" lang="ja-JP" altLang="en-US" dirty="0">
                <a:latin typeface="+mn-ea"/>
              </a:rPr>
              <a:t>改正薬機法　第</a:t>
            </a:r>
            <a:r>
              <a:rPr kumimoji="1" lang="en-US" altLang="ja-JP" dirty="0">
                <a:latin typeface="+mn-ea"/>
              </a:rPr>
              <a:t>12</a:t>
            </a:r>
            <a:r>
              <a:rPr kumimoji="1" lang="ja-JP" altLang="en-US" dirty="0">
                <a:latin typeface="+mn-ea"/>
              </a:rPr>
              <a:t>条第</a:t>
            </a:r>
            <a:r>
              <a:rPr kumimoji="1" lang="en-US" altLang="ja-JP" dirty="0">
                <a:latin typeface="+mn-ea"/>
              </a:rPr>
              <a:t>2</a:t>
            </a:r>
            <a:r>
              <a:rPr kumimoji="1" lang="ja-JP" altLang="en-US" dirty="0">
                <a:latin typeface="+mn-ea"/>
              </a:rPr>
              <a:t>項</a:t>
            </a:r>
            <a:endParaRPr kumimoji="1" lang="en-US" altLang="ja-JP" dirty="0">
              <a:latin typeface="+mn-ea"/>
            </a:endParaRPr>
          </a:p>
          <a:p>
            <a:pPr marL="0" indent="0">
              <a:buNone/>
            </a:pPr>
            <a:endParaRPr lang="en-US" altLang="ja-JP" sz="1800" dirty="0">
              <a:latin typeface="+mn-ea"/>
            </a:endParaRPr>
          </a:p>
          <a:p>
            <a:pPr>
              <a:lnSpc>
                <a:spcPct val="100000"/>
              </a:lnSpc>
            </a:pPr>
            <a:r>
              <a:rPr kumimoji="1" lang="ja-JP" altLang="en-US" dirty="0">
                <a:latin typeface="+mn-ea"/>
              </a:rPr>
              <a:t>「薬事に関する業務に責任を有する役員」の定義等について</a:t>
            </a:r>
            <a:r>
              <a:rPr lang="ja-JP" altLang="en-US" dirty="0">
                <a:latin typeface="+mn-ea"/>
              </a:rPr>
              <a:t>（令和</a:t>
            </a:r>
            <a:r>
              <a:rPr lang="en-US" altLang="ja-JP" dirty="0">
                <a:latin typeface="+mn-ea"/>
              </a:rPr>
              <a:t>3</a:t>
            </a:r>
            <a:r>
              <a:rPr lang="ja-JP" altLang="en-US" dirty="0">
                <a:latin typeface="+mn-ea"/>
              </a:rPr>
              <a:t>年１月</a:t>
            </a:r>
            <a:r>
              <a:rPr lang="en-US" altLang="ja-JP" dirty="0">
                <a:latin typeface="+mn-ea"/>
              </a:rPr>
              <a:t>29</a:t>
            </a:r>
            <a:r>
              <a:rPr lang="ja-JP" altLang="en-US" dirty="0">
                <a:latin typeface="+mn-ea"/>
              </a:rPr>
              <a:t>日付薬生総発</a:t>
            </a:r>
            <a:r>
              <a:rPr lang="en-US" altLang="ja-JP" dirty="0">
                <a:latin typeface="+mn-ea"/>
              </a:rPr>
              <a:t>0129</a:t>
            </a:r>
            <a:r>
              <a:rPr lang="ja-JP" altLang="en-US" dirty="0">
                <a:latin typeface="+mn-ea"/>
              </a:rPr>
              <a:t>第</a:t>
            </a:r>
            <a:r>
              <a:rPr lang="en-US" altLang="ja-JP" dirty="0">
                <a:latin typeface="+mn-ea"/>
              </a:rPr>
              <a:t>1</a:t>
            </a:r>
            <a:r>
              <a:rPr lang="ja-JP" altLang="en-US" dirty="0">
                <a:latin typeface="+mn-ea"/>
              </a:rPr>
              <a:t>号・薬生薬審発</a:t>
            </a:r>
            <a:r>
              <a:rPr lang="en-US" altLang="ja-JP" dirty="0">
                <a:latin typeface="+mn-ea"/>
              </a:rPr>
              <a:t>0129</a:t>
            </a:r>
            <a:r>
              <a:rPr lang="ja-JP" altLang="en-US" dirty="0">
                <a:latin typeface="+mn-ea"/>
              </a:rPr>
              <a:t>第</a:t>
            </a:r>
            <a:r>
              <a:rPr lang="en-US" altLang="ja-JP" dirty="0">
                <a:latin typeface="+mn-ea"/>
              </a:rPr>
              <a:t>3</a:t>
            </a:r>
            <a:r>
              <a:rPr lang="ja-JP" altLang="en-US" dirty="0">
                <a:latin typeface="+mn-ea"/>
              </a:rPr>
              <a:t>号・薬生機発</a:t>
            </a:r>
            <a:r>
              <a:rPr lang="en-US" altLang="ja-JP" dirty="0">
                <a:latin typeface="+mn-ea"/>
              </a:rPr>
              <a:t>0129</a:t>
            </a:r>
            <a:r>
              <a:rPr lang="ja-JP" altLang="en-US" dirty="0">
                <a:latin typeface="+mn-ea"/>
              </a:rPr>
              <a:t>第</a:t>
            </a:r>
            <a:r>
              <a:rPr lang="en-US" altLang="ja-JP" dirty="0">
                <a:latin typeface="+mn-ea"/>
              </a:rPr>
              <a:t>1</a:t>
            </a:r>
            <a:r>
              <a:rPr lang="ja-JP" altLang="en-US" dirty="0">
                <a:latin typeface="+mn-ea"/>
              </a:rPr>
              <a:t>号・薬生安発</a:t>
            </a:r>
            <a:r>
              <a:rPr lang="en-US" altLang="ja-JP" dirty="0">
                <a:latin typeface="+mn-ea"/>
              </a:rPr>
              <a:t>0129</a:t>
            </a:r>
            <a:r>
              <a:rPr lang="ja-JP" altLang="en-US" dirty="0">
                <a:latin typeface="+mn-ea"/>
              </a:rPr>
              <a:t>第</a:t>
            </a:r>
            <a:r>
              <a:rPr lang="en-US" altLang="ja-JP" dirty="0">
                <a:latin typeface="+mn-ea"/>
              </a:rPr>
              <a:t>2</a:t>
            </a:r>
            <a:r>
              <a:rPr lang="ja-JP" altLang="en-US" dirty="0">
                <a:latin typeface="+mn-ea"/>
              </a:rPr>
              <a:t>号・薬生監麻発</a:t>
            </a:r>
            <a:r>
              <a:rPr lang="en-US" altLang="ja-JP" dirty="0">
                <a:latin typeface="+mn-ea"/>
              </a:rPr>
              <a:t>0129</a:t>
            </a:r>
            <a:r>
              <a:rPr lang="ja-JP" altLang="en-US" dirty="0">
                <a:latin typeface="+mn-ea"/>
              </a:rPr>
              <a:t>第</a:t>
            </a:r>
            <a:r>
              <a:rPr lang="en-US" altLang="ja-JP" dirty="0">
                <a:latin typeface="+mn-ea"/>
              </a:rPr>
              <a:t>5</a:t>
            </a:r>
            <a:r>
              <a:rPr lang="ja-JP" altLang="en-US" dirty="0">
                <a:latin typeface="+mn-ea"/>
              </a:rPr>
              <a:t>号厚生労働省医薬・生活衛生局総務課長・医薬品審査管課長・医療機器審査管理課長・医薬安全対策課長・監視指導・麻薬対策課長連名通知）</a:t>
            </a:r>
          </a:p>
          <a:p>
            <a:endParaRPr kumimoji="1" lang="en-US" altLang="ja-JP" dirty="0">
              <a:latin typeface="+mn-ea"/>
            </a:endParaRPr>
          </a:p>
        </p:txBody>
      </p:sp>
      <p:sp>
        <p:nvSpPr>
          <p:cNvPr id="4" name="フッター プレースホルダー 3">
            <a:extLst>
              <a:ext uri="{FF2B5EF4-FFF2-40B4-BE49-F238E27FC236}">
                <a16:creationId xmlns:a16="http://schemas.microsoft.com/office/drawing/2014/main" id="{CB6DEBCE-00F2-490F-A357-76D3308B0B1B}"/>
              </a:ext>
            </a:extLst>
          </p:cNvPr>
          <p:cNvSpPr>
            <a:spLocks noGrp="1"/>
          </p:cNvSpPr>
          <p:nvPr>
            <p:ph type="ftr" sz="quarter" idx="3"/>
          </p:nvPr>
        </p:nvSpPr>
        <p:spPr/>
        <p:txBody>
          <a:bodyPr/>
          <a:lstStyle/>
          <a:p>
            <a:r>
              <a:rPr lang="ja-JP" altLang="en-US"/>
              <a:t>製造業者における法令遵守体制の整備</a:t>
            </a:r>
            <a:endParaRPr lang="ja-JP" altLang="en-US" dirty="0"/>
          </a:p>
        </p:txBody>
      </p:sp>
    </p:spTree>
    <p:extLst>
      <p:ext uri="{BB962C8B-B14F-4D97-AF65-F5344CB8AC3E}">
        <p14:creationId xmlns:p14="http://schemas.microsoft.com/office/powerpoint/2010/main" val="4090138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640A0733-3FB9-44F7-9E49-909461A7D0D6}"/>
              </a:ext>
            </a:extLst>
          </p:cNvPr>
          <p:cNvSpPr>
            <a:spLocks noGrp="1"/>
          </p:cNvSpPr>
          <p:nvPr>
            <p:ph idx="1"/>
          </p:nvPr>
        </p:nvSpPr>
        <p:spPr>
          <a:xfrm>
            <a:off x="512536" y="1438339"/>
            <a:ext cx="8118928" cy="4214317"/>
          </a:xfrm>
        </p:spPr>
        <p:txBody>
          <a:bodyPr>
            <a:noAutofit/>
          </a:bodyPr>
          <a:lstStyle/>
          <a:p>
            <a:pPr marL="355600" indent="-355600">
              <a:lnSpc>
                <a:spcPct val="150000"/>
              </a:lnSpc>
              <a:buFont typeface="Wingdings" panose="05000000000000000000" pitchFamily="2" charset="2"/>
              <a:buChar char="l"/>
            </a:pPr>
            <a:r>
              <a:rPr kumimoji="1" lang="ja-JP" altLang="en-US" dirty="0">
                <a:latin typeface="+mn-ea"/>
              </a:rPr>
              <a:t>法令遵守に向けた課題（責任所在の不明確さ）の解消に向けた改正</a:t>
            </a:r>
            <a:endParaRPr kumimoji="1" lang="en-US" altLang="ja-JP" dirty="0">
              <a:latin typeface="+mn-ea"/>
            </a:endParaRPr>
          </a:p>
          <a:p>
            <a:pPr marL="355600" indent="-355600">
              <a:lnSpc>
                <a:spcPct val="150000"/>
              </a:lnSpc>
              <a:buFont typeface="Wingdings" panose="05000000000000000000" pitchFamily="2" charset="2"/>
              <a:buChar char="l"/>
            </a:pPr>
            <a:r>
              <a:rPr kumimoji="1" lang="ja-JP" altLang="en-US" dirty="0">
                <a:latin typeface="+mn-ea"/>
              </a:rPr>
              <a:t>責任役員の明確化により、責任役員に法令遵守のために主体的に行動する責務、法令遵守体制の構築及び運用を行う責務があることを自覚することが目的</a:t>
            </a:r>
          </a:p>
        </p:txBody>
      </p:sp>
      <p:sp>
        <p:nvSpPr>
          <p:cNvPr id="4" name="フッター プレースホルダー 3">
            <a:extLst>
              <a:ext uri="{FF2B5EF4-FFF2-40B4-BE49-F238E27FC236}">
                <a16:creationId xmlns:a16="http://schemas.microsoft.com/office/drawing/2014/main" id="{AB03AA9F-3BE3-4C22-80C6-D6712E52A7D6}"/>
              </a:ext>
            </a:extLst>
          </p:cNvPr>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5" name="テキスト ボックス 4">
            <a:extLst>
              <a:ext uri="{FF2B5EF4-FFF2-40B4-BE49-F238E27FC236}">
                <a16:creationId xmlns:a16="http://schemas.microsoft.com/office/drawing/2014/main" id="{CDC122F6-88D7-4ABD-A878-CDDE28E21504}"/>
              </a:ext>
            </a:extLst>
          </p:cNvPr>
          <p:cNvSpPr txBox="1"/>
          <p:nvPr/>
        </p:nvSpPr>
        <p:spPr>
          <a:xfrm>
            <a:off x="2819861" y="171230"/>
            <a:ext cx="3272050" cy="707886"/>
          </a:xfrm>
          <a:prstGeom prst="rect">
            <a:avLst/>
          </a:prstGeom>
          <a:noFill/>
        </p:spPr>
        <p:txBody>
          <a:bodyPr wrap="none" rtlCol="0">
            <a:spAutoFit/>
          </a:bodyPr>
          <a:lstStyle/>
          <a:p>
            <a:r>
              <a:rPr lang="ja-JP" altLang="en-US" sz="4000" b="1" dirty="0">
                <a:latin typeface="+mn-ea"/>
              </a:rPr>
              <a:t>法改正の主旨</a:t>
            </a:r>
            <a:endParaRPr kumimoji="1" lang="ja-JP" altLang="en-US" sz="4000" b="1" dirty="0">
              <a:latin typeface="+mn-ea"/>
            </a:endParaRPr>
          </a:p>
        </p:txBody>
      </p:sp>
    </p:spTree>
    <p:extLst>
      <p:ext uri="{BB962C8B-B14F-4D97-AF65-F5344CB8AC3E}">
        <p14:creationId xmlns:p14="http://schemas.microsoft.com/office/powerpoint/2010/main" val="16492582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5F438D9-A368-4A3C-B783-0DC7C3FB687D}"/>
              </a:ext>
            </a:extLst>
          </p:cNvPr>
          <p:cNvSpPr>
            <a:spLocks noGrp="1"/>
          </p:cNvSpPr>
          <p:nvPr>
            <p:ph idx="1"/>
          </p:nvPr>
        </p:nvSpPr>
        <p:spPr>
          <a:xfrm>
            <a:off x="604900" y="3683984"/>
            <a:ext cx="7886700" cy="2684730"/>
          </a:xfrm>
        </p:spPr>
        <p:txBody>
          <a:bodyPr>
            <a:normAutofit fontScale="92500"/>
          </a:bodyPr>
          <a:lstStyle/>
          <a:p>
            <a:pPr marL="355600" indent="-355600">
              <a:lnSpc>
                <a:spcPct val="100000"/>
              </a:lnSpc>
              <a:buFont typeface="Wingdings" panose="05000000000000000000" pitchFamily="2" charset="2"/>
              <a:buChar char="l"/>
            </a:pPr>
            <a:r>
              <a:rPr kumimoji="1" lang="ja-JP" altLang="en-US" dirty="0">
                <a:latin typeface="+mn-ea"/>
              </a:rPr>
              <a:t>責任役員が、役職員による意思決定や業務遂行の状況を適切に把握し、適時に必要な改善措置を講じることが求められるため、役職員の業務をモニタリングする体制の構築や、役職員の業務の状況について責任役員に対して必要な報告が行われることが重要とされている。 （</a:t>
            </a:r>
            <a:r>
              <a:rPr lang="ja-JP" altLang="en-US" dirty="0">
                <a:latin typeface="+mn-ea"/>
              </a:rPr>
              <a:t>ガイドライン第</a:t>
            </a:r>
            <a:r>
              <a:rPr lang="en-US" altLang="ja-JP" dirty="0">
                <a:latin typeface="+mn-ea"/>
              </a:rPr>
              <a:t>2</a:t>
            </a:r>
            <a:r>
              <a:rPr lang="ja-JP" altLang="en-US" dirty="0">
                <a:latin typeface="+mn-ea"/>
              </a:rPr>
              <a:t>の</a:t>
            </a:r>
            <a:r>
              <a:rPr lang="en-US" altLang="ja-JP" dirty="0">
                <a:latin typeface="+mn-ea"/>
              </a:rPr>
              <a:t>2</a:t>
            </a:r>
            <a:r>
              <a:rPr lang="ja-JP" altLang="en-US" dirty="0">
                <a:latin typeface="+mn-ea"/>
              </a:rPr>
              <a:t>）</a:t>
            </a:r>
            <a:endParaRPr kumimoji="1" lang="en-US" altLang="ja-JP" dirty="0">
              <a:latin typeface="+mn-ea"/>
            </a:endParaRPr>
          </a:p>
        </p:txBody>
      </p:sp>
      <p:sp>
        <p:nvSpPr>
          <p:cNvPr id="4" name="フッター プレースホルダー 3">
            <a:extLst>
              <a:ext uri="{FF2B5EF4-FFF2-40B4-BE49-F238E27FC236}">
                <a16:creationId xmlns:a16="http://schemas.microsoft.com/office/drawing/2014/main" id="{EFDDEA5D-3073-410C-9647-E55471652E2C}"/>
              </a:ext>
            </a:extLst>
          </p:cNvPr>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5" name="コンテンツ プレースホルダー 2">
            <a:extLst>
              <a:ext uri="{FF2B5EF4-FFF2-40B4-BE49-F238E27FC236}">
                <a16:creationId xmlns:a16="http://schemas.microsoft.com/office/drawing/2014/main" id="{86E99D0B-CC48-4E61-A9F3-6A3E5AA940D7}"/>
              </a:ext>
            </a:extLst>
          </p:cNvPr>
          <p:cNvSpPr txBox="1">
            <a:spLocks/>
          </p:cNvSpPr>
          <p:nvPr/>
        </p:nvSpPr>
        <p:spPr>
          <a:xfrm>
            <a:off x="628650" y="1327996"/>
            <a:ext cx="7886700" cy="26847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endParaRPr lang="ja-JP" altLang="en-US" dirty="0"/>
          </a:p>
        </p:txBody>
      </p:sp>
      <p:sp>
        <p:nvSpPr>
          <p:cNvPr id="7" name="テキスト ボックス 6">
            <a:extLst>
              <a:ext uri="{FF2B5EF4-FFF2-40B4-BE49-F238E27FC236}">
                <a16:creationId xmlns:a16="http://schemas.microsoft.com/office/drawing/2014/main" id="{93E84DB1-BE4A-4835-8A16-981F6106F716}"/>
              </a:ext>
            </a:extLst>
          </p:cNvPr>
          <p:cNvSpPr txBox="1"/>
          <p:nvPr/>
        </p:nvSpPr>
        <p:spPr>
          <a:xfrm>
            <a:off x="435428" y="1457175"/>
            <a:ext cx="8273143" cy="2119106"/>
          </a:xfrm>
          <a:prstGeom prst="rect">
            <a:avLst/>
          </a:prstGeom>
          <a:noFill/>
        </p:spPr>
        <p:txBody>
          <a:bodyPr wrap="square">
            <a:spAutoFit/>
          </a:bodyPr>
          <a:lstStyle/>
          <a:p>
            <a:pPr>
              <a:lnSpc>
                <a:spcPct val="120000"/>
              </a:lnSpc>
            </a:pPr>
            <a:r>
              <a:rPr lang="ja-JP" altLang="en-US" sz="2800" dirty="0"/>
              <a:t>［責任役員のすべきこと・責任］</a:t>
            </a:r>
          </a:p>
          <a:p>
            <a:pPr marL="450850" indent="-450850">
              <a:lnSpc>
                <a:spcPct val="120000"/>
              </a:lnSpc>
              <a:buFont typeface="+mj-lt"/>
              <a:buAutoNum type="arabicPeriod"/>
            </a:pPr>
            <a:r>
              <a:rPr lang="ja-JP" altLang="en-US" sz="2800" dirty="0"/>
              <a:t>法令遵守体制の構築</a:t>
            </a:r>
            <a:endParaRPr lang="en-US" altLang="ja-JP" sz="2800" dirty="0"/>
          </a:p>
          <a:p>
            <a:pPr marL="450850" indent="-450850">
              <a:lnSpc>
                <a:spcPct val="120000"/>
              </a:lnSpc>
              <a:buFont typeface="+mj-lt"/>
              <a:buAutoNum type="arabicPeriod"/>
            </a:pPr>
            <a:r>
              <a:rPr lang="ja-JP" altLang="en-US" sz="2800" dirty="0"/>
              <a:t>薬事に関する法令を遵守するために主体的に行動</a:t>
            </a:r>
            <a:endParaRPr lang="en-US" altLang="ja-JP" sz="2800" dirty="0"/>
          </a:p>
          <a:p>
            <a:pPr marL="450850" indent="-450850">
              <a:lnSpc>
                <a:spcPct val="120000"/>
              </a:lnSpc>
              <a:buFont typeface="+mj-lt"/>
              <a:buAutoNum type="arabicPeriod"/>
            </a:pPr>
            <a:r>
              <a:rPr lang="ja-JP" altLang="en-US" sz="2800" dirty="0"/>
              <a:t>事業者の法令違反について責任を負う</a:t>
            </a:r>
          </a:p>
        </p:txBody>
      </p:sp>
      <p:sp>
        <p:nvSpPr>
          <p:cNvPr id="8" name="テキスト ボックス 7">
            <a:extLst>
              <a:ext uri="{FF2B5EF4-FFF2-40B4-BE49-F238E27FC236}">
                <a16:creationId xmlns:a16="http://schemas.microsoft.com/office/drawing/2014/main" id="{30D52DE2-D3F1-4EAD-8497-1478D9C55789}"/>
              </a:ext>
            </a:extLst>
          </p:cNvPr>
          <p:cNvSpPr txBox="1"/>
          <p:nvPr/>
        </p:nvSpPr>
        <p:spPr>
          <a:xfrm>
            <a:off x="2678693" y="171230"/>
            <a:ext cx="3786613" cy="1107996"/>
          </a:xfrm>
          <a:prstGeom prst="rect">
            <a:avLst/>
          </a:prstGeom>
          <a:noFill/>
        </p:spPr>
        <p:txBody>
          <a:bodyPr wrap="none" rtlCol="0">
            <a:spAutoFit/>
          </a:bodyPr>
          <a:lstStyle/>
          <a:p>
            <a:pPr algn="ctr"/>
            <a:r>
              <a:rPr kumimoji="1" lang="ja-JP" altLang="en-US" sz="4000" b="1" dirty="0">
                <a:latin typeface="+mn-ea"/>
              </a:rPr>
              <a:t>責任役員の意義</a:t>
            </a:r>
            <a:endParaRPr kumimoji="1" lang="en-US" altLang="ja-JP" sz="4000" b="1" dirty="0">
              <a:latin typeface="+mn-ea"/>
            </a:endParaRPr>
          </a:p>
          <a:p>
            <a:pPr algn="ctr"/>
            <a:r>
              <a:rPr lang="ja-JP" altLang="en-US" sz="2600" dirty="0">
                <a:latin typeface="+mn-ea"/>
              </a:rPr>
              <a:t>（ガイドライン第</a:t>
            </a:r>
            <a:r>
              <a:rPr lang="en-US" altLang="ja-JP" sz="2600" dirty="0">
                <a:latin typeface="+mn-ea"/>
              </a:rPr>
              <a:t>3</a:t>
            </a:r>
            <a:r>
              <a:rPr lang="ja-JP" altLang="en-US" sz="2600" dirty="0">
                <a:latin typeface="+mn-ea"/>
              </a:rPr>
              <a:t>の</a:t>
            </a:r>
            <a:r>
              <a:rPr lang="en-US" altLang="ja-JP" sz="2600" dirty="0">
                <a:latin typeface="+mn-ea"/>
              </a:rPr>
              <a:t>1</a:t>
            </a:r>
            <a:r>
              <a:rPr lang="ja-JP" altLang="en-US" sz="2600" dirty="0">
                <a:latin typeface="+mn-ea"/>
              </a:rPr>
              <a:t>）</a:t>
            </a:r>
          </a:p>
        </p:txBody>
      </p:sp>
    </p:spTree>
    <p:extLst>
      <p:ext uri="{BB962C8B-B14F-4D97-AF65-F5344CB8AC3E}">
        <p14:creationId xmlns:p14="http://schemas.microsoft.com/office/powerpoint/2010/main" val="12860751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A05397D0-5FCE-4E14-BF3E-AA89E0FCC884}"/>
              </a:ext>
            </a:extLst>
          </p:cNvPr>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5" name="タイトル 1">
            <a:extLst>
              <a:ext uri="{FF2B5EF4-FFF2-40B4-BE49-F238E27FC236}">
                <a16:creationId xmlns:a16="http://schemas.microsoft.com/office/drawing/2014/main" id="{BED1847B-00E1-44BB-9086-6E4BCDD84859}"/>
              </a:ext>
            </a:extLst>
          </p:cNvPr>
          <p:cNvSpPr txBox="1">
            <a:spLocks/>
          </p:cNvSpPr>
          <p:nvPr/>
        </p:nvSpPr>
        <p:spPr>
          <a:xfrm>
            <a:off x="814773" y="190288"/>
            <a:ext cx="7514453"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4000" b="1" dirty="0"/>
              <a:t>「業務を行う役員」と「責任役員」の違いについて </a:t>
            </a:r>
            <a:r>
              <a:rPr lang="ja-JP" altLang="en-US" sz="2600" dirty="0">
                <a:latin typeface="+mn-ea"/>
              </a:rPr>
              <a:t>（</a:t>
            </a:r>
            <a:r>
              <a:rPr lang="en-US" altLang="ja-JP" sz="2600" dirty="0">
                <a:latin typeface="+mn-ea"/>
              </a:rPr>
              <a:t>Q&amp;A 3-2</a:t>
            </a:r>
            <a:r>
              <a:rPr lang="ja-JP" altLang="en-US" sz="2600" dirty="0">
                <a:latin typeface="+mn-ea"/>
              </a:rPr>
              <a:t>）</a:t>
            </a:r>
          </a:p>
        </p:txBody>
      </p:sp>
      <p:graphicFrame>
        <p:nvGraphicFramePr>
          <p:cNvPr id="6" name="表 7">
            <a:extLst>
              <a:ext uri="{FF2B5EF4-FFF2-40B4-BE49-F238E27FC236}">
                <a16:creationId xmlns:a16="http://schemas.microsoft.com/office/drawing/2014/main" id="{992F7DC6-E14C-4FFB-A850-719D79A61333}"/>
              </a:ext>
            </a:extLst>
          </p:cNvPr>
          <p:cNvGraphicFramePr>
            <a:graphicFrameLocks noGrp="1"/>
          </p:cNvGraphicFramePr>
          <p:nvPr>
            <p:extLst>
              <p:ext uri="{D42A27DB-BD31-4B8C-83A1-F6EECF244321}">
                <p14:modId xmlns:p14="http://schemas.microsoft.com/office/powerpoint/2010/main" val="2588094180"/>
              </p:ext>
            </p:extLst>
          </p:nvPr>
        </p:nvGraphicFramePr>
        <p:xfrm>
          <a:off x="524050" y="1870462"/>
          <a:ext cx="8095900" cy="3528888"/>
        </p:xfrm>
        <a:graphic>
          <a:graphicData uri="http://schemas.openxmlformats.org/drawingml/2006/table">
            <a:tbl>
              <a:tblPr firstRow="1" bandRow="1">
                <a:tableStyleId>{5C22544A-7EE6-4342-B048-85BDC9FD1C3A}</a:tableStyleId>
              </a:tblPr>
              <a:tblGrid>
                <a:gridCol w="4047950">
                  <a:extLst>
                    <a:ext uri="{9D8B030D-6E8A-4147-A177-3AD203B41FA5}">
                      <a16:colId xmlns:a16="http://schemas.microsoft.com/office/drawing/2014/main" val="2258313853"/>
                    </a:ext>
                  </a:extLst>
                </a:gridCol>
                <a:gridCol w="4047950">
                  <a:extLst>
                    <a:ext uri="{9D8B030D-6E8A-4147-A177-3AD203B41FA5}">
                      <a16:colId xmlns:a16="http://schemas.microsoft.com/office/drawing/2014/main" val="1785350438"/>
                    </a:ext>
                  </a:extLst>
                </a:gridCol>
              </a:tblGrid>
              <a:tr h="1016793">
                <a:tc>
                  <a:txBody>
                    <a:bodyPr/>
                    <a:lstStyle/>
                    <a:p>
                      <a:pPr algn="ctr"/>
                      <a:r>
                        <a:rPr kumimoji="1" lang="ja-JP" altLang="en-US" sz="2400" dirty="0"/>
                        <a:t>改正薬機法施行</a:t>
                      </a:r>
                      <a:r>
                        <a:rPr kumimoji="1" lang="ja-JP" altLang="en-US" sz="2400" dirty="0">
                          <a:solidFill>
                            <a:srgbClr val="FF0000"/>
                          </a:solidFill>
                        </a:rPr>
                        <a:t>前</a:t>
                      </a:r>
                    </a:p>
                  </a:txBody>
                  <a:tcPr anchor="ctr"/>
                </a:tc>
                <a:tc>
                  <a:txBody>
                    <a:bodyPr/>
                    <a:lstStyle/>
                    <a:p>
                      <a:pPr algn="ctr"/>
                      <a:r>
                        <a:rPr kumimoji="1" lang="ja-JP" altLang="en-US" sz="2400" dirty="0"/>
                        <a:t>改正薬機法施行</a:t>
                      </a:r>
                      <a:r>
                        <a:rPr kumimoji="1" lang="ja-JP" altLang="en-US" sz="2400" dirty="0">
                          <a:solidFill>
                            <a:srgbClr val="FF0000"/>
                          </a:solidFill>
                        </a:rPr>
                        <a:t>後</a:t>
                      </a:r>
                    </a:p>
                  </a:txBody>
                  <a:tcPr anchor="ctr"/>
                </a:tc>
                <a:extLst>
                  <a:ext uri="{0D108BD9-81ED-4DB2-BD59-A6C34878D82A}">
                    <a16:rowId xmlns:a16="http://schemas.microsoft.com/office/drawing/2014/main" val="3061184378"/>
                  </a:ext>
                </a:extLst>
              </a:tr>
              <a:tr h="986372">
                <a:tc>
                  <a:txBody>
                    <a:bodyPr/>
                    <a:lstStyle/>
                    <a:p>
                      <a:r>
                        <a:rPr kumimoji="1" lang="ja-JP" altLang="en-US" sz="2400" dirty="0"/>
                        <a:t>業務を行う役員</a:t>
                      </a:r>
                    </a:p>
                  </a:txBody>
                  <a:tcPr anchor="ctr"/>
                </a:tc>
                <a:tc>
                  <a:txBody>
                    <a:bodyPr/>
                    <a:lstStyle/>
                    <a:p>
                      <a:r>
                        <a:rPr kumimoji="1" lang="ja-JP" altLang="en-US" sz="2400" dirty="0"/>
                        <a:t>責任役員</a:t>
                      </a:r>
                    </a:p>
                  </a:txBody>
                  <a:tcPr anchor="ctr"/>
                </a:tc>
                <a:extLst>
                  <a:ext uri="{0D108BD9-81ED-4DB2-BD59-A6C34878D82A}">
                    <a16:rowId xmlns:a16="http://schemas.microsoft.com/office/drawing/2014/main" val="2184775539"/>
                  </a:ext>
                </a:extLst>
              </a:tr>
              <a:tr h="1525723">
                <a:tc>
                  <a:txBody>
                    <a:bodyPr/>
                    <a:lstStyle/>
                    <a:p>
                      <a:r>
                        <a:rPr kumimoji="1" lang="ja-JP" altLang="en-US" sz="2400" dirty="0"/>
                        <a:t>会社を代表する取締役及び</a:t>
                      </a:r>
                      <a:r>
                        <a:rPr kumimoji="1" lang="ja-JP" altLang="en-US" sz="2400" dirty="0">
                          <a:solidFill>
                            <a:srgbClr val="FF0000"/>
                          </a:solidFill>
                        </a:rPr>
                        <a:t>薬機法の許可に係る業務</a:t>
                      </a:r>
                      <a:r>
                        <a:rPr kumimoji="1" lang="ja-JP" altLang="en-US" sz="2400" dirty="0"/>
                        <a:t>を担当する取締役</a:t>
                      </a:r>
                    </a:p>
                  </a:txBody>
                  <a:tcPr anchor="ctr"/>
                </a:tc>
                <a:tc>
                  <a:txBody>
                    <a:bodyPr/>
                    <a:lstStyle/>
                    <a:p>
                      <a:r>
                        <a:rPr kumimoji="1" lang="ja-JP" altLang="en-US" sz="2400" dirty="0"/>
                        <a:t>会社を代表する取締役及び</a:t>
                      </a:r>
                      <a:r>
                        <a:rPr kumimoji="1" lang="ja-JP" altLang="en-US" sz="2400" dirty="0">
                          <a:solidFill>
                            <a:srgbClr val="FF0000"/>
                          </a:solidFill>
                        </a:rPr>
                        <a:t>薬事に関する法令に関する業務</a:t>
                      </a:r>
                      <a:r>
                        <a:rPr kumimoji="1" lang="ja-JP" altLang="en-US" sz="2400" dirty="0"/>
                        <a:t>を担当する取締役</a:t>
                      </a:r>
                    </a:p>
                  </a:txBody>
                  <a:tcPr anchor="ctr"/>
                </a:tc>
                <a:extLst>
                  <a:ext uri="{0D108BD9-81ED-4DB2-BD59-A6C34878D82A}">
                    <a16:rowId xmlns:a16="http://schemas.microsoft.com/office/drawing/2014/main" val="3304244892"/>
                  </a:ext>
                </a:extLst>
              </a:tr>
            </a:tbl>
          </a:graphicData>
        </a:graphic>
      </p:graphicFrame>
    </p:spTree>
    <p:extLst>
      <p:ext uri="{BB962C8B-B14F-4D97-AF65-F5344CB8AC3E}">
        <p14:creationId xmlns:p14="http://schemas.microsoft.com/office/powerpoint/2010/main" val="26477344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5B037595-90B6-4A97-B9CE-8B7168180E17}"/>
              </a:ext>
            </a:extLst>
          </p:cNvPr>
          <p:cNvSpPr>
            <a:spLocks noGrp="1"/>
          </p:cNvSpPr>
          <p:nvPr>
            <p:ph idx="1"/>
          </p:nvPr>
        </p:nvSpPr>
        <p:spPr>
          <a:xfrm>
            <a:off x="509679" y="1269057"/>
            <a:ext cx="8108471" cy="1358639"/>
          </a:xfrm>
        </p:spPr>
        <p:txBody>
          <a:bodyPr>
            <a:normAutofit/>
          </a:bodyPr>
          <a:lstStyle/>
          <a:p>
            <a:pPr marL="0" indent="0">
              <a:lnSpc>
                <a:spcPct val="100000"/>
              </a:lnSpc>
              <a:buNone/>
            </a:pPr>
            <a:r>
              <a:rPr kumimoji="1" lang="ja-JP" altLang="en-US" sz="2600" dirty="0"/>
              <a:t>株式会社（指名委員会等設置会社を除く）にあっては、「会社を代表する取締役」及び「薬事に関する法令に関する業務を担当する取締役」</a:t>
            </a:r>
            <a:endParaRPr lang="en-US" altLang="ja-JP" sz="2600" dirty="0"/>
          </a:p>
        </p:txBody>
      </p:sp>
      <p:sp>
        <p:nvSpPr>
          <p:cNvPr id="4" name="フッター プレースホルダー 3">
            <a:extLst>
              <a:ext uri="{FF2B5EF4-FFF2-40B4-BE49-F238E27FC236}">
                <a16:creationId xmlns:a16="http://schemas.microsoft.com/office/drawing/2014/main" id="{1B059364-F65D-419D-8843-BD3CD04A8A71}"/>
              </a:ext>
            </a:extLst>
          </p:cNvPr>
          <p:cNvSpPr>
            <a:spLocks noGrp="1"/>
          </p:cNvSpPr>
          <p:nvPr>
            <p:ph type="ftr" sz="quarter" idx="3"/>
          </p:nvPr>
        </p:nvSpPr>
        <p:spPr/>
        <p:txBody>
          <a:bodyPr/>
          <a:lstStyle/>
          <a:p>
            <a:r>
              <a:rPr lang="ja-JP" altLang="en-US"/>
              <a:t>製造業者における法令遵守体制の整備</a:t>
            </a:r>
            <a:endParaRPr lang="ja-JP" altLang="en-US" dirty="0"/>
          </a:p>
        </p:txBody>
      </p:sp>
      <p:graphicFrame>
        <p:nvGraphicFramePr>
          <p:cNvPr id="7" name="表 7">
            <a:extLst>
              <a:ext uri="{FF2B5EF4-FFF2-40B4-BE49-F238E27FC236}">
                <a16:creationId xmlns:a16="http://schemas.microsoft.com/office/drawing/2014/main" id="{6C4EB457-08D4-4F35-94AE-8FBEBD1CE04E}"/>
              </a:ext>
            </a:extLst>
          </p:cNvPr>
          <p:cNvGraphicFramePr>
            <a:graphicFrameLocks noGrp="1"/>
          </p:cNvGraphicFramePr>
          <p:nvPr>
            <p:extLst>
              <p:ext uri="{D42A27DB-BD31-4B8C-83A1-F6EECF244321}">
                <p14:modId xmlns:p14="http://schemas.microsoft.com/office/powerpoint/2010/main" val="3435916389"/>
              </p:ext>
            </p:extLst>
          </p:nvPr>
        </p:nvGraphicFramePr>
        <p:xfrm>
          <a:off x="148281" y="2615339"/>
          <a:ext cx="8847438" cy="3674252"/>
        </p:xfrm>
        <a:graphic>
          <a:graphicData uri="http://schemas.openxmlformats.org/drawingml/2006/table">
            <a:tbl>
              <a:tblPr firstRow="1" bandRow="1">
                <a:tableStyleId>{5C22544A-7EE6-4342-B048-85BDC9FD1C3A}</a:tableStyleId>
              </a:tblPr>
              <a:tblGrid>
                <a:gridCol w="3076831">
                  <a:extLst>
                    <a:ext uri="{9D8B030D-6E8A-4147-A177-3AD203B41FA5}">
                      <a16:colId xmlns:a16="http://schemas.microsoft.com/office/drawing/2014/main" val="2258313853"/>
                    </a:ext>
                  </a:extLst>
                </a:gridCol>
                <a:gridCol w="5770607">
                  <a:extLst>
                    <a:ext uri="{9D8B030D-6E8A-4147-A177-3AD203B41FA5}">
                      <a16:colId xmlns:a16="http://schemas.microsoft.com/office/drawing/2014/main" val="1785350438"/>
                    </a:ext>
                  </a:extLst>
                </a:gridCol>
              </a:tblGrid>
              <a:tr h="638852">
                <a:tc>
                  <a:txBody>
                    <a:bodyPr/>
                    <a:lstStyle/>
                    <a:p>
                      <a:pPr algn="ctr"/>
                      <a:r>
                        <a:rPr kumimoji="1" lang="ja-JP" altLang="en-US" sz="2200" dirty="0"/>
                        <a:t>法人形態</a:t>
                      </a:r>
                    </a:p>
                  </a:txBody>
                  <a:tcPr anchor="ctr"/>
                </a:tc>
                <a:tc>
                  <a:txBody>
                    <a:bodyPr/>
                    <a:lstStyle/>
                    <a:p>
                      <a:pPr algn="ctr"/>
                      <a:r>
                        <a:rPr kumimoji="1" lang="ja-JP" altLang="en-US" sz="2200" dirty="0"/>
                        <a:t>責任役員</a:t>
                      </a:r>
                    </a:p>
                  </a:txBody>
                  <a:tcPr anchor="ctr"/>
                </a:tc>
                <a:extLst>
                  <a:ext uri="{0D108BD9-81ED-4DB2-BD59-A6C34878D82A}">
                    <a16:rowId xmlns:a16="http://schemas.microsoft.com/office/drawing/2014/main" val="3061184378"/>
                  </a:ext>
                </a:extLst>
              </a:tr>
              <a:tr h="758850">
                <a:tc>
                  <a:txBody>
                    <a:bodyPr/>
                    <a:lstStyle/>
                    <a:p>
                      <a:r>
                        <a:rPr kumimoji="1" lang="ja-JP" altLang="en-US" sz="2000" dirty="0"/>
                        <a:t>株式会社</a:t>
                      </a:r>
                    </a:p>
                  </a:txBody>
                  <a:tcPr anchor="ctr"/>
                </a:tc>
                <a:tc>
                  <a:txBody>
                    <a:bodyPr/>
                    <a:lstStyle/>
                    <a:p>
                      <a:pPr marL="185738" indent="-185738">
                        <a:buFont typeface="Arial" panose="020B0604020202020204" pitchFamily="34" charset="0"/>
                        <a:buChar char="•"/>
                      </a:pPr>
                      <a:r>
                        <a:rPr kumimoji="1" lang="ja-JP" altLang="en-US" sz="2000" dirty="0"/>
                        <a:t>代表取締役</a:t>
                      </a:r>
                      <a:endParaRPr kumimoji="1" lang="en-US" altLang="ja-JP" sz="2000" dirty="0"/>
                    </a:p>
                    <a:p>
                      <a:pPr marL="185738" indent="-185738">
                        <a:buFont typeface="Arial" panose="020B0604020202020204" pitchFamily="34" charset="0"/>
                        <a:buChar char="•"/>
                      </a:pPr>
                      <a:r>
                        <a:rPr kumimoji="1" lang="ja-JP" altLang="en-US" sz="2000" dirty="0"/>
                        <a:t>薬事に関する法令に関する業務を担当する取締役</a:t>
                      </a:r>
                    </a:p>
                  </a:txBody>
                  <a:tcPr/>
                </a:tc>
                <a:extLst>
                  <a:ext uri="{0D108BD9-81ED-4DB2-BD59-A6C34878D82A}">
                    <a16:rowId xmlns:a16="http://schemas.microsoft.com/office/drawing/2014/main" val="2184775539"/>
                  </a:ext>
                </a:extLst>
              </a:tr>
              <a:tr h="758850">
                <a:tc>
                  <a:txBody>
                    <a:bodyPr/>
                    <a:lstStyle/>
                    <a:p>
                      <a:r>
                        <a:rPr kumimoji="1" lang="ja-JP" altLang="en-US" sz="2000" dirty="0"/>
                        <a:t>株式会社</a:t>
                      </a:r>
                      <a:endParaRPr kumimoji="1" lang="en-US" altLang="ja-JP" sz="2000" dirty="0"/>
                    </a:p>
                    <a:p>
                      <a:r>
                        <a:rPr kumimoji="1" lang="ja-JP" altLang="en-US" sz="2000" dirty="0"/>
                        <a:t>（指名委員会等設置会社）</a:t>
                      </a:r>
                    </a:p>
                  </a:txBody>
                  <a:tcPr anchor="ctr"/>
                </a:tc>
                <a:tc>
                  <a:txBody>
                    <a:bodyPr/>
                    <a:lstStyle/>
                    <a:p>
                      <a:pPr marL="185738" indent="-185738">
                        <a:buFont typeface="Arial" panose="020B0604020202020204" pitchFamily="34" charset="0"/>
                        <a:buChar char="•"/>
                      </a:pPr>
                      <a:r>
                        <a:rPr kumimoji="1" lang="ja-JP" altLang="en-US" sz="2000" dirty="0"/>
                        <a:t>代表執行役</a:t>
                      </a:r>
                      <a:endParaRPr kumimoji="1" lang="en-US" altLang="ja-JP" sz="2000" dirty="0"/>
                    </a:p>
                    <a:p>
                      <a:pPr marL="185738" indent="-185738">
                        <a:buFont typeface="Arial" panose="020B0604020202020204" pitchFamily="34" charset="0"/>
                        <a:buChar char="•"/>
                      </a:pPr>
                      <a:r>
                        <a:rPr kumimoji="1" lang="ja-JP" altLang="en-US" sz="2000" dirty="0"/>
                        <a:t>薬事に関する法令に関する業務を担当する執行役</a:t>
                      </a:r>
                      <a:endParaRPr kumimoji="1" lang="en-US" altLang="ja-JP" sz="2000" dirty="0"/>
                    </a:p>
                  </a:txBody>
                  <a:tcPr/>
                </a:tc>
                <a:extLst>
                  <a:ext uri="{0D108BD9-81ED-4DB2-BD59-A6C34878D82A}">
                    <a16:rowId xmlns:a16="http://schemas.microsoft.com/office/drawing/2014/main" val="3304244892"/>
                  </a:ext>
                </a:extLst>
              </a:tr>
              <a:tr h="758850">
                <a:tc>
                  <a:txBody>
                    <a:bodyPr/>
                    <a:lstStyle/>
                    <a:p>
                      <a:r>
                        <a:rPr kumimoji="1" lang="ja-JP" altLang="en-US" sz="2000" dirty="0"/>
                        <a:t>持分会社（合同会社等）</a:t>
                      </a:r>
                    </a:p>
                  </a:txBody>
                  <a:tcPr anchor="ctr"/>
                </a:tc>
                <a:tc>
                  <a:txBody>
                    <a:bodyPr/>
                    <a:lstStyle/>
                    <a:p>
                      <a:pPr marL="185738" indent="-185738">
                        <a:buFont typeface="Arial" panose="020B0604020202020204" pitchFamily="34" charset="0"/>
                        <a:buChar char="•"/>
                      </a:pPr>
                      <a:r>
                        <a:rPr kumimoji="1" lang="ja-JP" altLang="en-US" sz="2000" dirty="0"/>
                        <a:t>代表社員</a:t>
                      </a:r>
                      <a:endParaRPr kumimoji="1" lang="en-US" altLang="ja-JP" sz="2000" dirty="0"/>
                    </a:p>
                    <a:p>
                      <a:pPr marL="185738" indent="-185738">
                        <a:buFont typeface="Arial" panose="020B0604020202020204" pitchFamily="34" charset="0"/>
                        <a:buChar char="•"/>
                      </a:pPr>
                      <a:r>
                        <a:rPr kumimoji="1" lang="ja-JP" altLang="en-US" sz="2000" dirty="0"/>
                        <a:t>薬事に関する法令に関する業務を担当する社員</a:t>
                      </a:r>
                    </a:p>
                  </a:txBody>
                  <a:tcPr/>
                </a:tc>
                <a:extLst>
                  <a:ext uri="{0D108BD9-81ED-4DB2-BD59-A6C34878D82A}">
                    <a16:rowId xmlns:a16="http://schemas.microsoft.com/office/drawing/2014/main" val="2557565627"/>
                  </a:ext>
                </a:extLst>
              </a:tr>
              <a:tr h="758850">
                <a:tc>
                  <a:txBody>
                    <a:bodyPr/>
                    <a:lstStyle/>
                    <a:p>
                      <a:r>
                        <a:rPr kumimoji="1" lang="ja-JP" altLang="en-US" sz="2000" dirty="0"/>
                        <a:t>一般財団法人</a:t>
                      </a:r>
                    </a:p>
                  </a:txBody>
                  <a:tcPr anchor="ctr"/>
                </a:tc>
                <a:tc>
                  <a:txBody>
                    <a:bodyPr/>
                    <a:lstStyle/>
                    <a:p>
                      <a:pPr marL="185738" indent="-185738">
                        <a:buFont typeface="Arial" panose="020B0604020202020204" pitchFamily="34" charset="0"/>
                        <a:buChar char="•"/>
                      </a:pPr>
                      <a:r>
                        <a:rPr kumimoji="1" lang="ja-JP" altLang="en-US" sz="2000" dirty="0"/>
                        <a:t>代表理事</a:t>
                      </a:r>
                      <a:endParaRPr kumimoji="1" lang="en-US" altLang="ja-JP" sz="2000" dirty="0"/>
                    </a:p>
                    <a:p>
                      <a:pPr marL="185738" indent="-185738">
                        <a:buFont typeface="Arial" panose="020B0604020202020204" pitchFamily="34" charset="0"/>
                        <a:buChar char="•"/>
                      </a:pPr>
                      <a:r>
                        <a:rPr kumimoji="1" lang="ja-JP" altLang="en-US" sz="2000" dirty="0"/>
                        <a:t>薬事に関する法令に関する業務を担当する理事</a:t>
                      </a:r>
                      <a:endParaRPr kumimoji="1" lang="en-US" altLang="ja-JP" sz="2000" dirty="0"/>
                    </a:p>
                  </a:txBody>
                  <a:tcPr/>
                </a:tc>
                <a:extLst>
                  <a:ext uri="{0D108BD9-81ED-4DB2-BD59-A6C34878D82A}">
                    <a16:rowId xmlns:a16="http://schemas.microsoft.com/office/drawing/2014/main" val="1079853425"/>
                  </a:ext>
                </a:extLst>
              </a:tr>
            </a:tbl>
          </a:graphicData>
        </a:graphic>
      </p:graphicFrame>
      <p:sp>
        <p:nvSpPr>
          <p:cNvPr id="8" name="テキスト ボックス 7">
            <a:extLst>
              <a:ext uri="{FF2B5EF4-FFF2-40B4-BE49-F238E27FC236}">
                <a16:creationId xmlns:a16="http://schemas.microsoft.com/office/drawing/2014/main" id="{45AB5C22-8C88-4CFA-8264-14E29CE72666}"/>
              </a:ext>
            </a:extLst>
          </p:cNvPr>
          <p:cNvSpPr txBox="1"/>
          <p:nvPr/>
        </p:nvSpPr>
        <p:spPr>
          <a:xfrm>
            <a:off x="2678693" y="171230"/>
            <a:ext cx="3786613" cy="1107996"/>
          </a:xfrm>
          <a:prstGeom prst="rect">
            <a:avLst/>
          </a:prstGeom>
          <a:noFill/>
        </p:spPr>
        <p:txBody>
          <a:bodyPr wrap="none" rtlCol="0">
            <a:spAutoFit/>
          </a:bodyPr>
          <a:lstStyle/>
          <a:p>
            <a:pPr algn="ctr"/>
            <a:r>
              <a:rPr kumimoji="1" lang="ja-JP" altLang="en-US" sz="4000" b="1" dirty="0">
                <a:latin typeface="+mn-ea"/>
              </a:rPr>
              <a:t>責任役員の範囲</a:t>
            </a:r>
            <a:endParaRPr kumimoji="1" lang="en-US" altLang="ja-JP" sz="4000" b="1" dirty="0">
              <a:latin typeface="+mn-ea"/>
            </a:endParaRPr>
          </a:p>
          <a:p>
            <a:pPr algn="ctr"/>
            <a:r>
              <a:rPr lang="ja-JP" altLang="en-US" sz="2600" dirty="0">
                <a:latin typeface="+mn-ea"/>
              </a:rPr>
              <a:t>（ガイドライン第</a:t>
            </a:r>
            <a:r>
              <a:rPr lang="en-US" altLang="ja-JP" sz="2600" dirty="0">
                <a:latin typeface="+mn-ea"/>
              </a:rPr>
              <a:t>3</a:t>
            </a:r>
            <a:r>
              <a:rPr lang="ja-JP" altLang="en-US" sz="2600" dirty="0">
                <a:latin typeface="+mn-ea"/>
              </a:rPr>
              <a:t>の</a:t>
            </a:r>
            <a:r>
              <a:rPr lang="en-US" altLang="ja-JP" sz="2600" dirty="0">
                <a:latin typeface="+mn-ea"/>
              </a:rPr>
              <a:t>2</a:t>
            </a:r>
            <a:r>
              <a:rPr lang="ja-JP" altLang="en-US" sz="2600" dirty="0">
                <a:latin typeface="+mn-ea"/>
              </a:rPr>
              <a:t>）</a:t>
            </a:r>
          </a:p>
        </p:txBody>
      </p:sp>
    </p:spTree>
    <p:extLst>
      <p:ext uri="{BB962C8B-B14F-4D97-AF65-F5344CB8AC3E}">
        <p14:creationId xmlns:p14="http://schemas.microsoft.com/office/powerpoint/2010/main" val="27706800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712C798-BB17-436A-8F64-427F376F9423}"/>
              </a:ext>
            </a:extLst>
          </p:cNvPr>
          <p:cNvSpPr>
            <a:spLocks noGrp="1"/>
          </p:cNvSpPr>
          <p:nvPr>
            <p:ph idx="1"/>
          </p:nvPr>
        </p:nvSpPr>
        <p:spPr>
          <a:xfrm>
            <a:off x="484812" y="1127273"/>
            <a:ext cx="8174376" cy="4000778"/>
          </a:xfrm>
        </p:spPr>
        <p:txBody>
          <a:bodyPr>
            <a:normAutofit/>
          </a:bodyPr>
          <a:lstStyle/>
          <a:p>
            <a:pPr marL="450850" indent="-450850">
              <a:buFont typeface="Wingdings" panose="05000000000000000000" pitchFamily="2" charset="2"/>
              <a:buChar char="l"/>
            </a:pPr>
            <a:r>
              <a:rPr kumimoji="1" lang="ja-JP" altLang="en-US" dirty="0">
                <a:latin typeface="+mn-ea"/>
              </a:rPr>
              <a:t>薬事に関する法令に関する業務（薬事法令を遵守する業務）を含む役員は、すべて「責任役員」に該当する。 </a:t>
            </a:r>
            <a:r>
              <a:rPr lang="ja-JP" altLang="en-US" dirty="0">
                <a:latin typeface="+mn-ea"/>
              </a:rPr>
              <a:t>（</a:t>
            </a:r>
            <a:r>
              <a:rPr kumimoji="1" lang="en-US" altLang="ja-JP" dirty="0">
                <a:latin typeface="+mn-ea"/>
              </a:rPr>
              <a:t>Q&amp;A 3-1</a:t>
            </a:r>
            <a:r>
              <a:rPr kumimoji="1" lang="ja-JP" altLang="en-US" dirty="0">
                <a:latin typeface="+mn-ea"/>
              </a:rPr>
              <a:t>）</a:t>
            </a:r>
            <a:endParaRPr lang="en-US" altLang="ja-JP" dirty="0">
              <a:latin typeface="+mn-ea"/>
            </a:endParaRPr>
          </a:p>
          <a:p>
            <a:pPr marL="450850" indent="-450850">
              <a:buFont typeface="Wingdings" panose="05000000000000000000" pitchFamily="2" charset="2"/>
              <a:buChar char="l"/>
            </a:pPr>
            <a:r>
              <a:rPr lang="ja-JP" altLang="en-US" dirty="0">
                <a:latin typeface="+mn-ea"/>
              </a:rPr>
              <a:t>今回の法改正によって、新たに「責任役員」の選任、指名することではない。 （</a:t>
            </a:r>
            <a:r>
              <a:rPr lang="en-US" altLang="ja-JP" dirty="0">
                <a:latin typeface="+mn-ea"/>
              </a:rPr>
              <a:t>Q&amp;A 3-3</a:t>
            </a:r>
            <a:r>
              <a:rPr lang="ja-JP" altLang="en-US" dirty="0">
                <a:latin typeface="+mn-ea"/>
              </a:rPr>
              <a:t>）</a:t>
            </a:r>
            <a:endParaRPr kumimoji="1" lang="en-US" altLang="ja-JP" dirty="0">
              <a:latin typeface="+mn-ea"/>
            </a:endParaRPr>
          </a:p>
          <a:p>
            <a:pPr marL="450850" indent="-450850">
              <a:buFont typeface="Wingdings" panose="05000000000000000000" pitchFamily="2" charset="2"/>
              <a:buChar char="l"/>
            </a:pPr>
            <a:r>
              <a:rPr lang="ja-JP" altLang="en-US" dirty="0">
                <a:latin typeface="+mn-ea"/>
              </a:rPr>
              <a:t>代表取締役は必然として「責任役員」に該当する。</a:t>
            </a:r>
            <a:endParaRPr lang="en-US" altLang="ja-JP" dirty="0">
              <a:latin typeface="+mn-ea"/>
            </a:endParaRPr>
          </a:p>
          <a:p>
            <a:pPr marL="0" indent="0">
              <a:buNone/>
            </a:pPr>
            <a:r>
              <a:rPr kumimoji="1" lang="ja-JP" altLang="en-US" dirty="0">
                <a:latin typeface="+mn-ea"/>
              </a:rPr>
              <a:t>　　</a:t>
            </a:r>
            <a:r>
              <a:rPr kumimoji="1" lang="en-US" altLang="ja-JP" dirty="0">
                <a:latin typeface="+mn-ea"/>
              </a:rPr>
              <a:t>※ </a:t>
            </a:r>
            <a:r>
              <a:rPr kumimoji="1" lang="ja-JP" altLang="en-US" dirty="0">
                <a:latin typeface="+mn-ea"/>
              </a:rPr>
              <a:t>執行役員については「責任役員」に該当しない。</a:t>
            </a:r>
            <a:endParaRPr kumimoji="1" lang="en-US" altLang="ja-JP" dirty="0">
              <a:latin typeface="+mn-ea"/>
            </a:endParaRPr>
          </a:p>
          <a:p>
            <a:pPr marL="0" indent="0">
              <a:buNone/>
            </a:pPr>
            <a:r>
              <a:rPr lang="ja-JP" altLang="en-US" dirty="0">
                <a:latin typeface="+mn-ea"/>
              </a:rPr>
              <a:t>　　（</a:t>
            </a:r>
            <a:r>
              <a:rPr lang="en-US" altLang="ja-JP" dirty="0">
                <a:latin typeface="+mn-ea"/>
              </a:rPr>
              <a:t>Q&amp;A 3-8</a:t>
            </a:r>
            <a:r>
              <a:rPr lang="ja-JP" altLang="en-US" dirty="0">
                <a:latin typeface="+mn-ea"/>
              </a:rPr>
              <a:t>）</a:t>
            </a:r>
            <a:endParaRPr lang="en-US" altLang="ja-JP" dirty="0">
              <a:latin typeface="+mn-ea"/>
            </a:endParaRPr>
          </a:p>
        </p:txBody>
      </p:sp>
      <p:sp>
        <p:nvSpPr>
          <p:cNvPr id="4" name="フッター プレースホルダー 3">
            <a:extLst>
              <a:ext uri="{FF2B5EF4-FFF2-40B4-BE49-F238E27FC236}">
                <a16:creationId xmlns:a16="http://schemas.microsoft.com/office/drawing/2014/main" id="{471DEC66-7AFC-4BFD-933C-D1252C4E9FEE}"/>
              </a:ext>
            </a:extLst>
          </p:cNvPr>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5" name="コンテンツ プレースホルダー 2">
            <a:extLst>
              <a:ext uri="{FF2B5EF4-FFF2-40B4-BE49-F238E27FC236}">
                <a16:creationId xmlns:a16="http://schemas.microsoft.com/office/drawing/2014/main" id="{C718F596-6F25-4F0C-BFF4-FF0484C85FE0}"/>
              </a:ext>
            </a:extLst>
          </p:cNvPr>
          <p:cNvSpPr txBox="1">
            <a:spLocks/>
          </p:cNvSpPr>
          <p:nvPr/>
        </p:nvSpPr>
        <p:spPr>
          <a:xfrm>
            <a:off x="484811" y="4939975"/>
            <a:ext cx="8174376" cy="1349828"/>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358775" indent="-358775">
              <a:lnSpc>
                <a:spcPct val="100000"/>
              </a:lnSpc>
              <a:buFont typeface="Arial" panose="020B0604020202020204" pitchFamily="34" charset="0"/>
              <a:buNone/>
            </a:pPr>
            <a:r>
              <a:rPr lang="en-US" altLang="ja-JP" dirty="0">
                <a:latin typeface="+mn-ea"/>
              </a:rPr>
              <a:t>※</a:t>
            </a:r>
            <a:r>
              <a:rPr lang="ja-JP" altLang="en-US" dirty="0">
                <a:latin typeface="+mn-ea"/>
              </a:rPr>
              <a:t> 許可申請書への記載について、施行日である令和</a:t>
            </a:r>
            <a:r>
              <a:rPr lang="en-US" altLang="ja-JP" dirty="0">
                <a:latin typeface="+mn-ea"/>
              </a:rPr>
              <a:t>3</a:t>
            </a:r>
            <a:r>
              <a:rPr lang="ja-JP" altLang="en-US" dirty="0">
                <a:latin typeface="+mn-ea"/>
              </a:rPr>
              <a:t>年</a:t>
            </a:r>
            <a:r>
              <a:rPr lang="en-US" altLang="ja-JP" dirty="0">
                <a:latin typeface="+mn-ea"/>
              </a:rPr>
              <a:t>8</a:t>
            </a:r>
            <a:r>
              <a:rPr lang="ja-JP" altLang="en-US" dirty="0">
                <a:latin typeface="+mn-ea"/>
              </a:rPr>
              <a:t>月</a:t>
            </a:r>
            <a:r>
              <a:rPr lang="en-US" altLang="ja-JP" dirty="0">
                <a:latin typeface="+mn-ea"/>
              </a:rPr>
              <a:t>1</a:t>
            </a:r>
            <a:r>
              <a:rPr lang="ja-JP" altLang="en-US" dirty="0">
                <a:latin typeface="+mn-ea"/>
              </a:rPr>
              <a:t>日時点の責任役員の氏名を明確にすることを目的として提出する必要はない。 （薬生監麻発</a:t>
            </a:r>
            <a:r>
              <a:rPr lang="en-US" altLang="ja-JP" dirty="0">
                <a:latin typeface="+mn-ea"/>
              </a:rPr>
              <a:t>0129</a:t>
            </a:r>
            <a:r>
              <a:rPr lang="ja-JP" altLang="en-US" dirty="0">
                <a:latin typeface="+mn-ea"/>
              </a:rPr>
              <a:t>第</a:t>
            </a:r>
            <a:r>
              <a:rPr lang="en-US" altLang="ja-JP" dirty="0">
                <a:latin typeface="+mn-ea"/>
              </a:rPr>
              <a:t>5</a:t>
            </a:r>
            <a:r>
              <a:rPr lang="ja-JP" altLang="en-US" dirty="0">
                <a:latin typeface="+mn-ea"/>
              </a:rPr>
              <a:t>号）</a:t>
            </a:r>
          </a:p>
        </p:txBody>
      </p:sp>
      <p:sp>
        <p:nvSpPr>
          <p:cNvPr id="6" name="テキスト ボックス 5">
            <a:extLst>
              <a:ext uri="{FF2B5EF4-FFF2-40B4-BE49-F238E27FC236}">
                <a16:creationId xmlns:a16="http://schemas.microsoft.com/office/drawing/2014/main" id="{9FDB4D7B-A5A5-43E0-A072-9D8853A5DFE1}"/>
              </a:ext>
            </a:extLst>
          </p:cNvPr>
          <p:cNvSpPr txBox="1"/>
          <p:nvPr/>
        </p:nvSpPr>
        <p:spPr>
          <a:xfrm>
            <a:off x="1449991" y="171230"/>
            <a:ext cx="6244017" cy="707886"/>
          </a:xfrm>
          <a:prstGeom prst="rect">
            <a:avLst/>
          </a:prstGeom>
          <a:noFill/>
        </p:spPr>
        <p:txBody>
          <a:bodyPr wrap="none" rtlCol="0">
            <a:spAutoFit/>
          </a:bodyPr>
          <a:lstStyle/>
          <a:p>
            <a:pPr algn="ctr"/>
            <a:r>
              <a:rPr kumimoji="1" lang="ja-JP" altLang="en-US" sz="4000" b="1" dirty="0">
                <a:latin typeface="+mn-ea"/>
              </a:rPr>
              <a:t>「責任役員</a:t>
            </a:r>
            <a:r>
              <a:rPr lang="ja-JP" altLang="en-US" sz="4000" b="1" dirty="0">
                <a:latin typeface="+mn-ea"/>
              </a:rPr>
              <a:t>」に該当する役員</a:t>
            </a:r>
            <a:endParaRPr kumimoji="1" lang="ja-JP" altLang="en-US" sz="4000" b="1" dirty="0">
              <a:latin typeface="+mn-ea"/>
            </a:endParaRPr>
          </a:p>
        </p:txBody>
      </p:sp>
    </p:spTree>
    <p:extLst>
      <p:ext uri="{BB962C8B-B14F-4D97-AF65-F5344CB8AC3E}">
        <p14:creationId xmlns:p14="http://schemas.microsoft.com/office/powerpoint/2010/main" val="3012665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四角形: 角を丸くする 14">
            <a:extLst>
              <a:ext uri="{FF2B5EF4-FFF2-40B4-BE49-F238E27FC236}">
                <a16:creationId xmlns:a16="http://schemas.microsoft.com/office/drawing/2014/main" id="{82E7E894-898E-4E76-B10B-2892D415A910}"/>
              </a:ext>
            </a:extLst>
          </p:cNvPr>
          <p:cNvSpPr/>
          <p:nvPr/>
        </p:nvSpPr>
        <p:spPr>
          <a:xfrm>
            <a:off x="277402" y="1690689"/>
            <a:ext cx="6705290" cy="3496453"/>
          </a:xfrm>
          <a:prstGeom prst="roundRect">
            <a:avLst/>
          </a:prstGeom>
          <a:solidFill>
            <a:schemeClr val="accent4">
              <a:lumMod val="20000"/>
              <a:lumOff val="80000"/>
            </a:schemeClr>
          </a:solidFill>
          <a:ln w="31750">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フッター プレースホルダー 3">
            <a:extLst>
              <a:ext uri="{FF2B5EF4-FFF2-40B4-BE49-F238E27FC236}">
                <a16:creationId xmlns:a16="http://schemas.microsoft.com/office/drawing/2014/main" id="{643E0F9F-65D2-44EB-8DED-FD43488D5E5E}"/>
              </a:ext>
            </a:extLst>
          </p:cNvPr>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5" name="正方形/長方形 4">
            <a:extLst>
              <a:ext uri="{FF2B5EF4-FFF2-40B4-BE49-F238E27FC236}">
                <a16:creationId xmlns:a16="http://schemas.microsoft.com/office/drawing/2014/main" id="{401AD04E-F060-4F56-A3D7-788AD816AD4B}"/>
              </a:ext>
            </a:extLst>
          </p:cNvPr>
          <p:cNvSpPr/>
          <p:nvPr/>
        </p:nvSpPr>
        <p:spPr>
          <a:xfrm>
            <a:off x="3364512" y="2287844"/>
            <a:ext cx="1912273" cy="7033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a:t>代表取締役</a:t>
            </a:r>
          </a:p>
        </p:txBody>
      </p:sp>
      <p:sp>
        <p:nvSpPr>
          <p:cNvPr id="7" name="正方形/長方形 6">
            <a:extLst>
              <a:ext uri="{FF2B5EF4-FFF2-40B4-BE49-F238E27FC236}">
                <a16:creationId xmlns:a16="http://schemas.microsoft.com/office/drawing/2014/main" id="{E8BC3826-7721-42CF-AD67-6D9396BF0315}"/>
              </a:ext>
            </a:extLst>
          </p:cNvPr>
          <p:cNvSpPr/>
          <p:nvPr/>
        </p:nvSpPr>
        <p:spPr>
          <a:xfrm>
            <a:off x="2028541" y="3794189"/>
            <a:ext cx="1335971" cy="70330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b="1" dirty="0"/>
              <a:t>取締役</a:t>
            </a:r>
            <a:endParaRPr kumimoji="1" lang="en-US" altLang="ja-JP" sz="1600" b="1" dirty="0"/>
          </a:p>
          <a:p>
            <a:pPr algn="ctr"/>
            <a:r>
              <a:rPr lang="ja-JP" altLang="en-US" sz="1600" b="1" dirty="0"/>
              <a:t>（生産）</a:t>
            </a:r>
            <a:endParaRPr kumimoji="1" lang="ja-JP" altLang="en-US" sz="1600" b="1" dirty="0"/>
          </a:p>
        </p:txBody>
      </p:sp>
      <p:sp>
        <p:nvSpPr>
          <p:cNvPr id="11" name="正方形/長方形 10">
            <a:extLst>
              <a:ext uri="{FF2B5EF4-FFF2-40B4-BE49-F238E27FC236}">
                <a16:creationId xmlns:a16="http://schemas.microsoft.com/office/drawing/2014/main" id="{39B78253-2919-40D1-BB58-80F8ACDB7E5F}"/>
              </a:ext>
            </a:extLst>
          </p:cNvPr>
          <p:cNvSpPr/>
          <p:nvPr/>
        </p:nvSpPr>
        <p:spPr>
          <a:xfrm>
            <a:off x="3645599" y="3794188"/>
            <a:ext cx="1335970" cy="70330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b="1" dirty="0"/>
              <a:t>取締役</a:t>
            </a:r>
            <a:endParaRPr kumimoji="1" lang="en-US" altLang="ja-JP" sz="1600" b="1" dirty="0"/>
          </a:p>
          <a:p>
            <a:pPr algn="ctr"/>
            <a:r>
              <a:rPr lang="ja-JP" altLang="en-US" sz="1600" b="1" dirty="0"/>
              <a:t>（営業）</a:t>
            </a:r>
            <a:endParaRPr kumimoji="1" lang="ja-JP" altLang="en-US" sz="1600" b="1" dirty="0"/>
          </a:p>
        </p:txBody>
      </p:sp>
      <p:sp>
        <p:nvSpPr>
          <p:cNvPr id="12" name="正方形/長方形 11">
            <a:extLst>
              <a:ext uri="{FF2B5EF4-FFF2-40B4-BE49-F238E27FC236}">
                <a16:creationId xmlns:a16="http://schemas.microsoft.com/office/drawing/2014/main" id="{973C9795-105E-4C4C-AAB7-67D788CEE743}"/>
              </a:ext>
            </a:extLst>
          </p:cNvPr>
          <p:cNvSpPr/>
          <p:nvPr/>
        </p:nvSpPr>
        <p:spPr>
          <a:xfrm>
            <a:off x="5198982" y="3764806"/>
            <a:ext cx="1335970" cy="70330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b="1" dirty="0"/>
              <a:t>取締役</a:t>
            </a:r>
            <a:endParaRPr kumimoji="1" lang="en-US" altLang="ja-JP" sz="1600" b="1" dirty="0"/>
          </a:p>
          <a:p>
            <a:pPr algn="ctr"/>
            <a:r>
              <a:rPr lang="ja-JP" altLang="en-US" sz="1600" b="1" dirty="0"/>
              <a:t>（開発）</a:t>
            </a:r>
            <a:endParaRPr kumimoji="1" lang="ja-JP" altLang="en-US" sz="1600" b="1" dirty="0"/>
          </a:p>
        </p:txBody>
      </p:sp>
      <p:sp>
        <p:nvSpPr>
          <p:cNvPr id="13" name="正方形/長方形 12">
            <a:extLst>
              <a:ext uri="{FF2B5EF4-FFF2-40B4-BE49-F238E27FC236}">
                <a16:creationId xmlns:a16="http://schemas.microsoft.com/office/drawing/2014/main" id="{37EB3B67-9DAC-471E-8009-C70E3E2A7FD4}"/>
              </a:ext>
            </a:extLst>
          </p:cNvPr>
          <p:cNvSpPr/>
          <p:nvPr/>
        </p:nvSpPr>
        <p:spPr>
          <a:xfrm>
            <a:off x="7155439" y="3770474"/>
            <a:ext cx="1836192" cy="70330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b="1" dirty="0"/>
              <a:t>取締役</a:t>
            </a:r>
            <a:endParaRPr kumimoji="1" lang="en-US" altLang="ja-JP" sz="1600" b="1" dirty="0"/>
          </a:p>
          <a:p>
            <a:pPr algn="ctr"/>
            <a:r>
              <a:rPr lang="ja-JP" altLang="en-US" sz="1600" b="1" dirty="0"/>
              <a:t>（食品・工業品等）</a:t>
            </a:r>
            <a:endParaRPr kumimoji="1" lang="ja-JP" altLang="en-US" sz="1600" b="1" dirty="0"/>
          </a:p>
        </p:txBody>
      </p:sp>
      <p:sp>
        <p:nvSpPr>
          <p:cNvPr id="14" name="正方形/長方形 13">
            <a:extLst>
              <a:ext uri="{FF2B5EF4-FFF2-40B4-BE49-F238E27FC236}">
                <a16:creationId xmlns:a16="http://schemas.microsoft.com/office/drawing/2014/main" id="{14780904-AF41-41A2-B510-58410EBF371B}"/>
              </a:ext>
            </a:extLst>
          </p:cNvPr>
          <p:cNvSpPr/>
          <p:nvPr/>
        </p:nvSpPr>
        <p:spPr>
          <a:xfrm>
            <a:off x="486663" y="3794189"/>
            <a:ext cx="1335971" cy="70330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b="1" dirty="0"/>
              <a:t>取締役</a:t>
            </a:r>
            <a:endParaRPr kumimoji="1" lang="en-US" altLang="ja-JP" sz="1600" b="1" dirty="0"/>
          </a:p>
          <a:p>
            <a:pPr algn="ctr"/>
            <a:r>
              <a:rPr lang="ja-JP" altLang="en-US" sz="1600" b="1" dirty="0"/>
              <a:t>（品証）</a:t>
            </a:r>
            <a:endParaRPr kumimoji="1" lang="ja-JP" altLang="en-US" sz="1600" b="1" dirty="0"/>
          </a:p>
        </p:txBody>
      </p:sp>
      <p:sp>
        <p:nvSpPr>
          <p:cNvPr id="16" name="吹き出し: 四角形 15">
            <a:extLst>
              <a:ext uri="{FF2B5EF4-FFF2-40B4-BE49-F238E27FC236}">
                <a16:creationId xmlns:a16="http://schemas.microsoft.com/office/drawing/2014/main" id="{6144FBE3-5A97-46FC-80AB-31B8F7EBA850}"/>
              </a:ext>
            </a:extLst>
          </p:cNvPr>
          <p:cNvSpPr/>
          <p:nvPr/>
        </p:nvSpPr>
        <p:spPr>
          <a:xfrm>
            <a:off x="6506411" y="1913664"/>
            <a:ext cx="2485220" cy="1494798"/>
          </a:xfrm>
          <a:prstGeom prst="wedgeRectCallout">
            <a:avLst>
              <a:gd name="adj1" fmla="val -1426"/>
              <a:gd name="adj2" fmla="val 6523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002060"/>
                </a:solidFill>
              </a:rPr>
              <a:t>薬事に関する法令に関する業務を担当しない役員は、薬機法上の責任役員には該当しない。</a:t>
            </a:r>
          </a:p>
        </p:txBody>
      </p:sp>
      <p:sp>
        <p:nvSpPr>
          <p:cNvPr id="17" name="テキスト ボックス 16">
            <a:extLst>
              <a:ext uri="{FF2B5EF4-FFF2-40B4-BE49-F238E27FC236}">
                <a16:creationId xmlns:a16="http://schemas.microsoft.com/office/drawing/2014/main" id="{F6C970A0-F94E-42FF-A3EE-4AC3B2B4ECE4}"/>
              </a:ext>
            </a:extLst>
          </p:cNvPr>
          <p:cNvSpPr txBox="1"/>
          <p:nvPr/>
        </p:nvSpPr>
        <p:spPr>
          <a:xfrm>
            <a:off x="2165348" y="171230"/>
            <a:ext cx="4817344" cy="707886"/>
          </a:xfrm>
          <a:prstGeom prst="rect">
            <a:avLst/>
          </a:prstGeom>
          <a:noFill/>
        </p:spPr>
        <p:txBody>
          <a:bodyPr wrap="none" rtlCol="0">
            <a:spAutoFit/>
          </a:bodyPr>
          <a:lstStyle/>
          <a:p>
            <a:pPr algn="ctr"/>
            <a:r>
              <a:rPr kumimoji="1" lang="ja-JP" altLang="en-US" sz="4000" b="1" dirty="0">
                <a:latin typeface="+mn-ea"/>
              </a:rPr>
              <a:t>責任役員の範囲（例）</a:t>
            </a:r>
          </a:p>
        </p:txBody>
      </p:sp>
    </p:spTree>
    <p:extLst>
      <p:ext uri="{BB962C8B-B14F-4D97-AF65-F5344CB8AC3E}">
        <p14:creationId xmlns:p14="http://schemas.microsoft.com/office/powerpoint/2010/main" val="8709594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648C2E6-018B-425C-BACC-844409415174}"/>
              </a:ext>
            </a:extLst>
          </p:cNvPr>
          <p:cNvSpPr>
            <a:spLocks noGrp="1"/>
          </p:cNvSpPr>
          <p:nvPr>
            <p:ph idx="1"/>
          </p:nvPr>
        </p:nvSpPr>
        <p:spPr>
          <a:xfrm>
            <a:off x="628649" y="407769"/>
            <a:ext cx="8121067" cy="6128035"/>
          </a:xfrm>
        </p:spPr>
        <p:txBody>
          <a:bodyPr>
            <a:noAutofit/>
          </a:bodyPr>
          <a:lstStyle/>
          <a:p>
            <a:pPr marL="0" indent="0">
              <a:buNone/>
            </a:pPr>
            <a:endParaRPr kumimoji="1" lang="en-US" altLang="ja-JP" sz="2600" dirty="0">
              <a:latin typeface="+mn-ea"/>
            </a:endParaRPr>
          </a:p>
          <a:p>
            <a:pPr marL="355600" indent="-355600">
              <a:lnSpc>
                <a:spcPct val="150000"/>
              </a:lnSpc>
              <a:buFont typeface="Wingdings" panose="05000000000000000000" pitchFamily="2" charset="2"/>
              <a:buChar char="l"/>
            </a:pPr>
            <a:r>
              <a:rPr kumimoji="1" lang="ja-JP" altLang="en-US" sz="2600" dirty="0">
                <a:latin typeface="+mn-ea"/>
              </a:rPr>
              <a:t>責任役員は法令違反に対する責任を負っているところ、これは薬機法改正により新たに責任が加重されたものではなく、従前から負っていたはずの役員としての法的責任であり、責任役員制度とはその所在を明確にする趣旨のもの （ガイドライン第</a:t>
            </a:r>
            <a:r>
              <a:rPr kumimoji="1" lang="en-US" altLang="ja-JP" sz="2600" dirty="0">
                <a:latin typeface="+mn-ea"/>
              </a:rPr>
              <a:t>3)</a:t>
            </a:r>
          </a:p>
          <a:p>
            <a:pPr marL="355600" indent="-355600">
              <a:lnSpc>
                <a:spcPct val="150000"/>
              </a:lnSpc>
              <a:buFont typeface="Wingdings" panose="05000000000000000000" pitchFamily="2" charset="2"/>
              <a:buChar char="l"/>
            </a:pPr>
            <a:r>
              <a:rPr kumimoji="1" lang="ja-JP" altLang="en-US" sz="2600" dirty="0">
                <a:latin typeface="+mn-ea"/>
              </a:rPr>
              <a:t>責任役員は、各社において各役員が分掌する業務の範囲を決定した結果、薬事法令に関する業務を含む役員が責任役員になるものであり、専任や</a:t>
            </a:r>
            <a:r>
              <a:rPr lang="ja-JP" altLang="en-US" sz="2600" dirty="0">
                <a:latin typeface="+mn-ea"/>
              </a:rPr>
              <a:t>指名</a:t>
            </a:r>
            <a:r>
              <a:rPr kumimoji="1" lang="ja-JP" altLang="en-US" sz="2600" dirty="0">
                <a:latin typeface="+mn-ea"/>
              </a:rPr>
              <a:t>を要する性質ではない。 （</a:t>
            </a:r>
            <a:r>
              <a:rPr kumimoji="1" lang="en-US" altLang="ja-JP" sz="2600" dirty="0">
                <a:latin typeface="+mn-ea"/>
              </a:rPr>
              <a:t>Q&amp;A 3-3)</a:t>
            </a:r>
          </a:p>
        </p:txBody>
      </p:sp>
      <p:sp>
        <p:nvSpPr>
          <p:cNvPr id="4" name="フッター プレースホルダー 3">
            <a:extLst>
              <a:ext uri="{FF2B5EF4-FFF2-40B4-BE49-F238E27FC236}">
                <a16:creationId xmlns:a16="http://schemas.microsoft.com/office/drawing/2014/main" id="{5E89A9C6-EF78-4480-9C09-4502E04CA7FA}"/>
              </a:ext>
            </a:extLst>
          </p:cNvPr>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5" name="テキスト ボックス 4">
            <a:extLst>
              <a:ext uri="{FF2B5EF4-FFF2-40B4-BE49-F238E27FC236}">
                <a16:creationId xmlns:a16="http://schemas.microsoft.com/office/drawing/2014/main" id="{46C8A229-2082-44B1-A5E6-B5F00B181313}"/>
              </a:ext>
            </a:extLst>
          </p:cNvPr>
          <p:cNvSpPr txBox="1"/>
          <p:nvPr/>
        </p:nvSpPr>
        <p:spPr>
          <a:xfrm>
            <a:off x="3707821" y="171230"/>
            <a:ext cx="1728358" cy="707886"/>
          </a:xfrm>
          <a:prstGeom prst="rect">
            <a:avLst/>
          </a:prstGeom>
          <a:noFill/>
        </p:spPr>
        <p:txBody>
          <a:bodyPr wrap="none" rtlCol="0">
            <a:spAutoFit/>
          </a:bodyPr>
          <a:lstStyle/>
          <a:p>
            <a:pPr algn="ctr"/>
            <a:r>
              <a:rPr lang="ja-JP" altLang="en-US" sz="4000" b="1" dirty="0">
                <a:latin typeface="+mn-ea"/>
              </a:rPr>
              <a:t>留意点</a:t>
            </a:r>
            <a:endParaRPr kumimoji="1" lang="ja-JP" altLang="en-US" sz="4000" b="1" dirty="0">
              <a:latin typeface="+mn-ea"/>
            </a:endParaRPr>
          </a:p>
        </p:txBody>
      </p:sp>
    </p:spTree>
    <p:extLst>
      <p:ext uri="{BB962C8B-B14F-4D97-AF65-F5344CB8AC3E}">
        <p14:creationId xmlns:p14="http://schemas.microsoft.com/office/powerpoint/2010/main" val="40782613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F8D8A844-1176-4170-8676-1DD19EA9DA35}"/>
              </a:ext>
            </a:extLst>
          </p:cNvPr>
          <p:cNvSpPr>
            <a:spLocks noGrp="1"/>
          </p:cNvSpPr>
          <p:nvPr>
            <p:ph idx="1"/>
          </p:nvPr>
        </p:nvSpPr>
        <p:spPr>
          <a:xfrm>
            <a:off x="425790" y="1057918"/>
            <a:ext cx="8292419" cy="4576762"/>
          </a:xfrm>
        </p:spPr>
        <p:txBody>
          <a:bodyPr>
            <a:noAutofit/>
          </a:bodyPr>
          <a:lstStyle/>
          <a:p>
            <a:pPr marL="450850" indent="-450850">
              <a:lnSpc>
                <a:spcPct val="120000"/>
              </a:lnSpc>
              <a:buFont typeface="Wingdings" panose="05000000000000000000" pitchFamily="2" charset="2"/>
              <a:buChar char="l"/>
            </a:pPr>
            <a:r>
              <a:rPr kumimoji="1" lang="ja-JP" altLang="en-US" sz="2600" dirty="0">
                <a:latin typeface="+mn-ea"/>
              </a:rPr>
              <a:t>責任役員がその責務に反し、製造業者が薬事に関する法令に違反した場合には、当該役員は法令違反について責任を負うとされている。 （ガイドライン第</a:t>
            </a:r>
            <a:r>
              <a:rPr kumimoji="1" lang="en-US" altLang="ja-JP" sz="2600" dirty="0">
                <a:latin typeface="+mn-ea"/>
              </a:rPr>
              <a:t>2</a:t>
            </a:r>
            <a:r>
              <a:rPr kumimoji="1" lang="ja-JP" altLang="en-US" sz="2600" dirty="0">
                <a:latin typeface="+mn-ea"/>
              </a:rPr>
              <a:t>の</a:t>
            </a:r>
            <a:r>
              <a:rPr kumimoji="1" lang="en-US" altLang="ja-JP" sz="2600" dirty="0">
                <a:latin typeface="+mn-ea"/>
              </a:rPr>
              <a:t>1</a:t>
            </a:r>
            <a:r>
              <a:rPr kumimoji="1" lang="ja-JP" altLang="en-US" sz="2600" dirty="0">
                <a:latin typeface="+mn-ea"/>
              </a:rPr>
              <a:t>）　</a:t>
            </a:r>
            <a:endParaRPr kumimoji="1" lang="en-US" altLang="ja-JP" sz="2600" dirty="0">
              <a:latin typeface="+mn-ea"/>
            </a:endParaRPr>
          </a:p>
          <a:p>
            <a:pPr marL="450850" indent="-450850">
              <a:lnSpc>
                <a:spcPct val="120000"/>
              </a:lnSpc>
              <a:buFont typeface="Wingdings" panose="05000000000000000000" pitchFamily="2" charset="2"/>
              <a:buChar char="l"/>
            </a:pPr>
            <a:r>
              <a:rPr lang="ja-JP" altLang="en-US" sz="2600" dirty="0">
                <a:latin typeface="+mn-ea"/>
              </a:rPr>
              <a:t>株式会社の取締役は、会社に対する善管注意義務（会社法 </a:t>
            </a:r>
            <a:r>
              <a:rPr lang="en-US" altLang="ja-JP" sz="2600" dirty="0">
                <a:latin typeface="+mn-ea"/>
              </a:rPr>
              <a:t>330 </a:t>
            </a:r>
            <a:r>
              <a:rPr lang="ja-JP" altLang="en-US" sz="2600" dirty="0">
                <a:latin typeface="+mn-ea"/>
              </a:rPr>
              <a:t>条、民法 </a:t>
            </a:r>
            <a:r>
              <a:rPr lang="en-US" altLang="ja-JP" sz="2600" dirty="0">
                <a:latin typeface="+mn-ea"/>
              </a:rPr>
              <a:t>644 </a:t>
            </a:r>
            <a:r>
              <a:rPr lang="ja-JP" altLang="en-US" sz="2600" dirty="0">
                <a:latin typeface="+mn-ea"/>
              </a:rPr>
              <a:t>条）に基づき法令を遵守する義務を負う。 </a:t>
            </a:r>
            <a:r>
              <a:rPr lang="en-US" altLang="ja-JP" sz="2600" dirty="0">
                <a:latin typeface="+mn-ea"/>
              </a:rPr>
              <a:t>(Q&amp;A 3-4)</a:t>
            </a:r>
          </a:p>
          <a:p>
            <a:pPr marL="450850" indent="-450850">
              <a:lnSpc>
                <a:spcPct val="120000"/>
              </a:lnSpc>
              <a:buFont typeface="Wingdings" panose="05000000000000000000" pitchFamily="2" charset="2"/>
              <a:buChar char="l"/>
            </a:pPr>
            <a:r>
              <a:rPr lang="ja-JP" altLang="en-US" sz="2600" dirty="0">
                <a:latin typeface="+mn-ea"/>
              </a:rPr>
              <a:t>取締役が法令違反をし、他の取締役に対する監視義務を怠り又は内部統制システムの構築を怠る等により会社に損害が生じた場合は、任務懈怠責任（会社法</a:t>
            </a:r>
            <a:r>
              <a:rPr lang="en-US" altLang="ja-JP" sz="2600" dirty="0">
                <a:latin typeface="+mn-ea"/>
              </a:rPr>
              <a:t>423 </a:t>
            </a:r>
            <a:r>
              <a:rPr lang="ja-JP" altLang="en-US" sz="2600" dirty="0">
                <a:latin typeface="+mn-ea"/>
              </a:rPr>
              <a:t>条）等の法的責任を負いうる立場にある。 </a:t>
            </a:r>
            <a:r>
              <a:rPr lang="en-US" altLang="ja-JP" sz="2600" dirty="0">
                <a:latin typeface="+mn-ea"/>
              </a:rPr>
              <a:t>(Q&amp;A 3-4)</a:t>
            </a:r>
          </a:p>
        </p:txBody>
      </p:sp>
      <p:sp>
        <p:nvSpPr>
          <p:cNvPr id="4" name="フッター プレースホルダー 3">
            <a:extLst>
              <a:ext uri="{FF2B5EF4-FFF2-40B4-BE49-F238E27FC236}">
                <a16:creationId xmlns:a16="http://schemas.microsoft.com/office/drawing/2014/main" id="{9A28B896-4F7D-4594-855C-1C68E206BFFD}"/>
              </a:ext>
            </a:extLst>
          </p:cNvPr>
          <p:cNvSpPr>
            <a:spLocks noGrp="1"/>
          </p:cNvSpPr>
          <p:nvPr>
            <p:ph type="ftr" sz="quarter" idx="3"/>
          </p:nvPr>
        </p:nvSpPr>
        <p:spPr/>
        <p:txBody>
          <a:bodyPr/>
          <a:lstStyle/>
          <a:p>
            <a:r>
              <a:rPr lang="ja-JP" altLang="en-US" dirty="0"/>
              <a:t>製造業者における法令遵守体制の整備</a:t>
            </a:r>
          </a:p>
        </p:txBody>
      </p:sp>
      <p:sp>
        <p:nvSpPr>
          <p:cNvPr id="7" name="テキスト ボックス 6">
            <a:extLst>
              <a:ext uri="{FF2B5EF4-FFF2-40B4-BE49-F238E27FC236}">
                <a16:creationId xmlns:a16="http://schemas.microsoft.com/office/drawing/2014/main" id="{2B240664-FD52-491E-9EB7-D4A7FA3CFD65}"/>
              </a:ext>
            </a:extLst>
          </p:cNvPr>
          <p:cNvSpPr txBox="1"/>
          <p:nvPr/>
        </p:nvSpPr>
        <p:spPr>
          <a:xfrm>
            <a:off x="1714487" y="121218"/>
            <a:ext cx="5715026" cy="707886"/>
          </a:xfrm>
          <a:prstGeom prst="rect">
            <a:avLst/>
          </a:prstGeom>
          <a:noFill/>
        </p:spPr>
        <p:txBody>
          <a:bodyPr wrap="none" rtlCol="0">
            <a:spAutoFit/>
          </a:bodyPr>
          <a:lstStyle/>
          <a:p>
            <a:pPr algn="ctr"/>
            <a:r>
              <a:rPr kumimoji="1" lang="ja-JP" altLang="en-US" sz="4000" b="1" dirty="0">
                <a:latin typeface="+mn-ea"/>
              </a:rPr>
              <a:t>法令違反についての責任</a:t>
            </a:r>
            <a:endParaRPr kumimoji="1" lang="en-US" altLang="ja-JP" sz="4000" b="1" dirty="0">
              <a:latin typeface="+mn-ea"/>
            </a:endParaRPr>
          </a:p>
        </p:txBody>
      </p:sp>
    </p:spTree>
    <p:extLst>
      <p:ext uri="{BB962C8B-B14F-4D97-AF65-F5344CB8AC3E}">
        <p14:creationId xmlns:p14="http://schemas.microsoft.com/office/powerpoint/2010/main" val="29314920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2268" y="2530093"/>
            <a:ext cx="8439463" cy="1325563"/>
          </a:xfrm>
        </p:spPr>
        <p:txBody>
          <a:bodyPr>
            <a:normAutofit/>
          </a:bodyPr>
          <a:lstStyle/>
          <a:p>
            <a:pPr algn="ctr"/>
            <a:r>
              <a:rPr lang="ja-JP" altLang="en-US" sz="4000" dirty="0">
                <a:latin typeface="+mn-ea"/>
                <a:ea typeface="+mn-ea"/>
                <a:cs typeface="メイリオ" panose="020B0604030504040204" pitchFamily="50" charset="-128"/>
              </a:rPr>
              <a:t>（</a:t>
            </a:r>
            <a:r>
              <a:rPr lang="en-US" altLang="ja-JP" sz="4000" dirty="0">
                <a:latin typeface="+mn-ea"/>
                <a:ea typeface="+mn-ea"/>
                <a:cs typeface="メイリオ" panose="020B0604030504040204" pitchFamily="50" charset="-128"/>
              </a:rPr>
              <a:t>4</a:t>
            </a:r>
            <a:r>
              <a:rPr lang="ja-JP" altLang="en-US" sz="4000" dirty="0">
                <a:latin typeface="+mn-ea"/>
                <a:ea typeface="+mn-ea"/>
                <a:cs typeface="メイリオ" panose="020B0604030504040204" pitchFamily="50" charset="-128"/>
              </a:rPr>
              <a:t>） 製造管理者</a:t>
            </a:r>
          </a:p>
        </p:txBody>
      </p:sp>
      <p:sp>
        <p:nvSpPr>
          <p:cNvPr id="8" name="フッター プレースホルダー 6">
            <a:extLst>
              <a:ext uri="{FF2B5EF4-FFF2-40B4-BE49-F238E27FC236}">
                <a16:creationId xmlns:a16="http://schemas.microsoft.com/office/drawing/2014/main" id="{1B2BC92F-27BB-40D1-AB3C-A03B7F212DED}"/>
              </a:ext>
            </a:extLst>
          </p:cNvPr>
          <p:cNvSpPr>
            <a:spLocks noGrp="1"/>
          </p:cNvSpPr>
          <p:nvPr>
            <p:ph type="ftr" sz="quarter" idx="3"/>
          </p:nvPr>
        </p:nvSpPr>
        <p:spPr>
          <a:xfrm>
            <a:off x="3028950" y="6424591"/>
            <a:ext cx="3086100" cy="365125"/>
          </a:xfrm>
        </p:spPr>
        <p:txBody>
          <a:bodyPr/>
          <a:lstStyle/>
          <a:p>
            <a:r>
              <a:rPr kumimoji="1" lang="ja-JP" altLang="en-US" dirty="0"/>
              <a:t>製造業者における法令遵守体制の整備</a:t>
            </a:r>
          </a:p>
        </p:txBody>
      </p:sp>
    </p:spTree>
    <p:extLst>
      <p:ext uri="{BB962C8B-B14F-4D97-AF65-F5344CB8AC3E}">
        <p14:creationId xmlns:p14="http://schemas.microsoft.com/office/powerpoint/2010/main" val="1851245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2500113"/>
            <a:ext cx="7886700" cy="1325563"/>
          </a:xfrm>
        </p:spPr>
        <p:txBody>
          <a:bodyPr>
            <a:normAutofit/>
          </a:bodyPr>
          <a:lstStyle/>
          <a:p>
            <a:pPr algn="ctr"/>
            <a:r>
              <a:rPr lang="ja-JP" altLang="en-US" sz="4000" dirty="0">
                <a:latin typeface="+mn-ea"/>
                <a:ea typeface="+mn-ea"/>
                <a:cs typeface="メイリオ" panose="020B0604030504040204" pitchFamily="50" charset="-128"/>
              </a:rPr>
              <a:t>（</a:t>
            </a:r>
            <a:r>
              <a:rPr lang="en-US" altLang="ja-JP" sz="4000" dirty="0">
                <a:latin typeface="+mn-ea"/>
                <a:ea typeface="+mn-ea"/>
                <a:cs typeface="メイリオ" panose="020B0604030504040204" pitchFamily="50" charset="-128"/>
              </a:rPr>
              <a:t>1</a:t>
            </a:r>
            <a:r>
              <a:rPr lang="ja-JP" altLang="en-US" sz="4000" dirty="0">
                <a:latin typeface="+mn-ea"/>
                <a:ea typeface="+mn-ea"/>
                <a:cs typeface="メイリオ" panose="020B0604030504040204" pitchFamily="50" charset="-128"/>
              </a:rPr>
              <a:t>） 基本的考え方</a:t>
            </a:r>
          </a:p>
        </p:txBody>
      </p:sp>
      <p:sp>
        <p:nvSpPr>
          <p:cNvPr id="8" name="フッター プレースホルダー 6">
            <a:extLst>
              <a:ext uri="{FF2B5EF4-FFF2-40B4-BE49-F238E27FC236}">
                <a16:creationId xmlns:a16="http://schemas.microsoft.com/office/drawing/2014/main" id="{1B2BC92F-27BB-40D1-AB3C-A03B7F212DED}"/>
              </a:ext>
            </a:extLst>
          </p:cNvPr>
          <p:cNvSpPr>
            <a:spLocks noGrp="1"/>
          </p:cNvSpPr>
          <p:nvPr>
            <p:ph type="ftr" sz="quarter" idx="3"/>
          </p:nvPr>
        </p:nvSpPr>
        <p:spPr>
          <a:xfrm>
            <a:off x="3028950" y="6424591"/>
            <a:ext cx="3086100" cy="365125"/>
          </a:xfrm>
        </p:spPr>
        <p:txBody>
          <a:bodyPr/>
          <a:lstStyle/>
          <a:p>
            <a:r>
              <a:rPr kumimoji="1" lang="ja-JP" altLang="en-US" dirty="0"/>
              <a:t>製造業者における法令遵守体制の整備</a:t>
            </a:r>
          </a:p>
        </p:txBody>
      </p:sp>
    </p:spTree>
    <p:extLst>
      <p:ext uri="{BB962C8B-B14F-4D97-AF65-F5344CB8AC3E}">
        <p14:creationId xmlns:p14="http://schemas.microsoft.com/office/powerpoint/2010/main" val="6171942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8650" y="1683125"/>
            <a:ext cx="7886700" cy="3601398"/>
          </a:xfrm>
        </p:spPr>
        <p:txBody>
          <a:bodyPr>
            <a:noAutofit/>
          </a:bodyPr>
          <a:lstStyle/>
          <a:p>
            <a:pPr marL="0" indent="0">
              <a:lnSpc>
                <a:spcPct val="150000"/>
              </a:lnSpc>
              <a:buNone/>
            </a:pPr>
            <a:r>
              <a:rPr lang="ja-JP" altLang="en-US" sz="3200" dirty="0"/>
              <a:t>法令遵守に関して重要な役割を有していることを鑑み、その役割が十分に果たされるよう必要な業務を適正に遂行することができる</a:t>
            </a:r>
            <a:r>
              <a:rPr lang="ja-JP" altLang="en-US" sz="3200" dirty="0">
                <a:solidFill>
                  <a:srgbClr val="FF0000"/>
                </a:solidFill>
              </a:rPr>
              <a:t>能力及び経験を有する者を選任</a:t>
            </a:r>
            <a:r>
              <a:rPr lang="ja-JP" altLang="en-US" sz="3200" dirty="0"/>
              <a:t>することを明確に規定</a:t>
            </a:r>
            <a:endParaRPr lang="en-US" altLang="ja-JP" sz="3200" dirty="0"/>
          </a:p>
        </p:txBody>
      </p:sp>
      <p:sp>
        <p:nvSpPr>
          <p:cNvPr id="4" name="フッター プレースホルダー 3"/>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7" name="テキスト ボックス 6">
            <a:extLst>
              <a:ext uri="{FF2B5EF4-FFF2-40B4-BE49-F238E27FC236}">
                <a16:creationId xmlns:a16="http://schemas.microsoft.com/office/drawing/2014/main" id="{AC18211E-79BF-4C3B-ACA5-6D9FED8EFB7B}"/>
              </a:ext>
            </a:extLst>
          </p:cNvPr>
          <p:cNvSpPr txBox="1"/>
          <p:nvPr/>
        </p:nvSpPr>
        <p:spPr>
          <a:xfrm>
            <a:off x="628650" y="158462"/>
            <a:ext cx="7886700" cy="1107996"/>
          </a:xfrm>
          <a:prstGeom prst="rect">
            <a:avLst/>
          </a:prstGeom>
          <a:noFill/>
        </p:spPr>
        <p:txBody>
          <a:bodyPr wrap="square" rtlCol="0">
            <a:spAutoFit/>
          </a:bodyPr>
          <a:lstStyle/>
          <a:p>
            <a:pPr algn="ctr"/>
            <a:r>
              <a:rPr lang="ja-JP" altLang="en-US" sz="4000" b="1" dirty="0">
                <a:latin typeface="+mn-ea"/>
              </a:rPr>
              <a:t>製造管理者の選任</a:t>
            </a:r>
            <a:endParaRPr lang="en-US" altLang="ja-JP" sz="4000" b="1" dirty="0">
              <a:latin typeface="+mn-ea"/>
            </a:endParaRPr>
          </a:p>
          <a:p>
            <a:pPr algn="ctr"/>
            <a:r>
              <a:rPr lang="ja-JP" altLang="en-US" sz="2600" dirty="0">
                <a:latin typeface="+mn-ea"/>
              </a:rPr>
              <a:t>（改正薬機法第</a:t>
            </a:r>
            <a:r>
              <a:rPr lang="en-US" altLang="ja-JP" sz="2600" dirty="0">
                <a:latin typeface="+mn-ea"/>
              </a:rPr>
              <a:t>17</a:t>
            </a:r>
            <a:r>
              <a:rPr lang="ja-JP" altLang="en-US" sz="2600" dirty="0">
                <a:latin typeface="+mn-ea"/>
              </a:rPr>
              <a:t>条第</a:t>
            </a:r>
            <a:r>
              <a:rPr lang="en-US" altLang="ja-JP" sz="2600" dirty="0">
                <a:latin typeface="+mn-ea"/>
              </a:rPr>
              <a:t>6</a:t>
            </a:r>
            <a:r>
              <a:rPr lang="ja-JP" altLang="en-US" sz="2600" dirty="0">
                <a:latin typeface="+mn-ea"/>
              </a:rPr>
              <a:t>項</a:t>
            </a:r>
            <a:r>
              <a:rPr lang="en-US" altLang="ja-JP" sz="2600" dirty="0">
                <a:latin typeface="+mn-ea"/>
              </a:rPr>
              <a:t>/</a:t>
            </a:r>
            <a:r>
              <a:rPr lang="ja-JP" altLang="en-US" sz="2600" dirty="0">
                <a:latin typeface="+mn-ea"/>
              </a:rPr>
              <a:t>ガイドライン第</a:t>
            </a:r>
            <a:r>
              <a:rPr lang="en-US" altLang="ja-JP" sz="2600" dirty="0">
                <a:latin typeface="+mn-ea"/>
              </a:rPr>
              <a:t>4</a:t>
            </a:r>
            <a:r>
              <a:rPr lang="ja-JP" altLang="en-US" sz="2600" dirty="0">
                <a:latin typeface="+mn-ea"/>
              </a:rPr>
              <a:t>の</a:t>
            </a:r>
            <a:r>
              <a:rPr lang="en-US" altLang="ja-JP" sz="2600" dirty="0">
                <a:latin typeface="+mn-ea"/>
              </a:rPr>
              <a:t>1</a:t>
            </a:r>
            <a:r>
              <a:rPr lang="ja-JP" altLang="en-US" sz="2600" dirty="0">
                <a:latin typeface="+mn-ea"/>
              </a:rPr>
              <a:t>）</a:t>
            </a:r>
            <a:r>
              <a:rPr lang="ja-JP" altLang="en-US" sz="2400" dirty="0">
                <a:latin typeface="+mn-ea"/>
              </a:rPr>
              <a:t>　　　　　　　　　　　　　　</a:t>
            </a:r>
            <a:endParaRPr lang="en-US" altLang="ja-JP" sz="2400" dirty="0">
              <a:latin typeface="+mn-ea"/>
            </a:endParaRPr>
          </a:p>
        </p:txBody>
      </p:sp>
    </p:spTree>
    <p:extLst>
      <p:ext uri="{BB962C8B-B14F-4D97-AF65-F5344CB8AC3E}">
        <p14:creationId xmlns:p14="http://schemas.microsoft.com/office/powerpoint/2010/main" val="15896255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63706" y="1647534"/>
            <a:ext cx="8016586" cy="4777057"/>
          </a:xfrm>
        </p:spPr>
        <p:txBody>
          <a:bodyPr>
            <a:noAutofit/>
          </a:bodyPr>
          <a:lstStyle/>
          <a:p>
            <a:pPr marL="355600" indent="-355600">
              <a:lnSpc>
                <a:spcPct val="110000"/>
              </a:lnSpc>
              <a:buFont typeface="Wingdings" panose="05000000000000000000" pitchFamily="2" charset="2"/>
              <a:buChar char="l"/>
            </a:pPr>
            <a:r>
              <a:rPr kumimoji="1" lang="ja-JP" altLang="en-US" dirty="0">
                <a:latin typeface="+mn-ea"/>
              </a:rPr>
              <a:t>どのような権限を付与する必要があるのかを検討し、その権限の範囲を明確にした上で、当該権限に係る業務を行うことができる</a:t>
            </a:r>
            <a:r>
              <a:rPr kumimoji="1" lang="ja-JP" altLang="en-US" dirty="0">
                <a:solidFill>
                  <a:srgbClr val="FF0000"/>
                </a:solidFill>
                <a:latin typeface="+mn-ea"/>
              </a:rPr>
              <a:t>知識、経験、理解力および判断力を有する者かどうかを客観的に判断しなければならない　</a:t>
            </a:r>
            <a:endParaRPr lang="en-US" altLang="ja-JP" dirty="0">
              <a:solidFill>
                <a:srgbClr val="FF0000"/>
              </a:solidFill>
              <a:latin typeface="+mn-ea"/>
            </a:endParaRPr>
          </a:p>
          <a:p>
            <a:pPr marL="712788" indent="-439738">
              <a:lnSpc>
                <a:spcPct val="110000"/>
              </a:lnSpc>
              <a:buFont typeface="Wingdings" panose="05000000000000000000" pitchFamily="2" charset="2"/>
              <a:buChar char="ü"/>
            </a:pPr>
            <a:r>
              <a:rPr lang="ja-JP" altLang="en-US" dirty="0">
                <a:latin typeface="+mn-ea"/>
              </a:rPr>
              <a:t>製造管理者を選任した理由を合理的に説明できることが重要 （</a:t>
            </a:r>
            <a:r>
              <a:rPr lang="en-US" altLang="ja-JP" dirty="0">
                <a:latin typeface="+mn-ea"/>
              </a:rPr>
              <a:t>Q&amp;A 4-2</a:t>
            </a:r>
            <a:r>
              <a:rPr lang="ja-JP" altLang="en-US" dirty="0">
                <a:latin typeface="+mn-ea"/>
              </a:rPr>
              <a:t>）</a:t>
            </a:r>
            <a:endParaRPr lang="en-US" altLang="ja-JP" dirty="0">
              <a:latin typeface="+mn-ea"/>
            </a:endParaRPr>
          </a:p>
          <a:p>
            <a:pPr marL="712788" indent="-439738">
              <a:lnSpc>
                <a:spcPct val="110000"/>
              </a:lnSpc>
              <a:buFont typeface="Wingdings" panose="05000000000000000000" pitchFamily="2" charset="2"/>
              <a:buChar char="ü"/>
            </a:pPr>
            <a:r>
              <a:rPr kumimoji="1" lang="ja-JP" altLang="en-US" dirty="0">
                <a:latin typeface="+mn-ea"/>
              </a:rPr>
              <a:t>合理的な理由：</a:t>
            </a:r>
            <a:r>
              <a:rPr lang="ja-JP" altLang="en-US" dirty="0">
                <a:latin typeface="+mn-ea"/>
              </a:rPr>
              <a:t>客観的な基準を定め、当該基準を満たす者を選任していること （</a:t>
            </a:r>
            <a:r>
              <a:rPr lang="en-US" altLang="ja-JP" dirty="0">
                <a:latin typeface="+mn-ea"/>
              </a:rPr>
              <a:t>Q&amp;A 4-2</a:t>
            </a:r>
            <a:r>
              <a:rPr lang="ja-JP" altLang="en-US" dirty="0">
                <a:latin typeface="+mn-ea"/>
              </a:rPr>
              <a:t>）</a:t>
            </a:r>
          </a:p>
        </p:txBody>
      </p:sp>
      <p:sp>
        <p:nvSpPr>
          <p:cNvPr id="4" name="フッター プレースホルダー 3"/>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6" name="テキスト ボックス 5">
            <a:extLst>
              <a:ext uri="{FF2B5EF4-FFF2-40B4-BE49-F238E27FC236}">
                <a16:creationId xmlns:a16="http://schemas.microsoft.com/office/drawing/2014/main" id="{028A4A7A-7221-4E68-963E-52FD7B7EF7B0}"/>
              </a:ext>
            </a:extLst>
          </p:cNvPr>
          <p:cNvSpPr txBox="1"/>
          <p:nvPr/>
        </p:nvSpPr>
        <p:spPr>
          <a:xfrm>
            <a:off x="1037637" y="187044"/>
            <a:ext cx="7068725" cy="1323439"/>
          </a:xfrm>
          <a:prstGeom prst="rect">
            <a:avLst/>
          </a:prstGeom>
          <a:noFill/>
        </p:spPr>
        <p:txBody>
          <a:bodyPr wrap="square" rtlCol="0">
            <a:spAutoFit/>
          </a:bodyPr>
          <a:lstStyle/>
          <a:p>
            <a:pPr algn="ctr"/>
            <a:r>
              <a:rPr lang="ja-JP" altLang="en-US" sz="4000" b="1" dirty="0">
                <a:latin typeface="+mn-ea"/>
              </a:rPr>
              <a:t>製造管理者の権限、範囲及び能力について（</a:t>
            </a:r>
            <a:r>
              <a:rPr lang="en-US" altLang="ja-JP" sz="4000" b="1" dirty="0">
                <a:latin typeface="+mn-ea"/>
              </a:rPr>
              <a:t>1</a:t>
            </a:r>
            <a:r>
              <a:rPr lang="ja-JP" altLang="en-US" sz="4000" b="1" dirty="0">
                <a:latin typeface="+mn-ea"/>
              </a:rPr>
              <a:t>） </a:t>
            </a:r>
            <a:r>
              <a:rPr lang="ja-JP" altLang="en-US" sz="2600" dirty="0">
                <a:latin typeface="+mn-ea"/>
              </a:rPr>
              <a:t>（ガイドライン第</a:t>
            </a:r>
            <a:r>
              <a:rPr lang="en-US" altLang="ja-JP" sz="2600" dirty="0">
                <a:latin typeface="+mn-ea"/>
              </a:rPr>
              <a:t>4</a:t>
            </a:r>
            <a:r>
              <a:rPr lang="ja-JP" altLang="en-US" sz="2600" dirty="0">
                <a:latin typeface="+mn-ea"/>
              </a:rPr>
              <a:t>の</a:t>
            </a:r>
            <a:r>
              <a:rPr lang="en-US" altLang="ja-JP" sz="2600" dirty="0">
                <a:latin typeface="+mn-ea"/>
              </a:rPr>
              <a:t>1</a:t>
            </a:r>
            <a:r>
              <a:rPr lang="ja-JP" altLang="en-US" sz="2600" dirty="0">
                <a:latin typeface="+mn-ea"/>
              </a:rPr>
              <a:t>）　</a:t>
            </a:r>
            <a:endParaRPr lang="en-US" altLang="ja-JP" sz="2600" dirty="0">
              <a:solidFill>
                <a:srgbClr val="FF0000"/>
              </a:solidFill>
            </a:endParaRPr>
          </a:p>
        </p:txBody>
      </p:sp>
    </p:spTree>
    <p:extLst>
      <p:ext uri="{BB962C8B-B14F-4D97-AF65-F5344CB8AC3E}">
        <p14:creationId xmlns:p14="http://schemas.microsoft.com/office/powerpoint/2010/main" val="32656857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8650" y="1552495"/>
            <a:ext cx="7886700" cy="5073936"/>
          </a:xfrm>
        </p:spPr>
        <p:txBody>
          <a:bodyPr>
            <a:normAutofit fontScale="92500" lnSpcReduction="20000"/>
          </a:bodyPr>
          <a:lstStyle/>
          <a:p>
            <a:pPr marL="450850" indent="-450850">
              <a:lnSpc>
                <a:spcPct val="120000"/>
              </a:lnSpc>
              <a:buFont typeface="Wingdings" panose="05000000000000000000" pitchFamily="2" charset="2"/>
              <a:buChar char="l"/>
            </a:pPr>
            <a:r>
              <a:rPr lang="ja-JP" altLang="en-US" dirty="0">
                <a:latin typeface="+mn-ea"/>
              </a:rPr>
              <a:t>製造管理・品質管理に関する各部門との密接な連携を図り、</a:t>
            </a:r>
            <a:r>
              <a:rPr lang="ja-JP" altLang="en-US" dirty="0">
                <a:solidFill>
                  <a:srgbClr val="FF0000"/>
                </a:solidFill>
                <a:latin typeface="+mn-ea"/>
              </a:rPr>
              <a:t>実効的な指示及び監督を行うことができる指導力を有している。</a:t>
            </a:r>
            <a:endParaRPr lang="en-US" altLang="ja-JP" dirty="0">
              <a:solidFill>
                <a:srgbClr val="FF0000"/>
              </a:solidFill>
              <a:latin typeface="+mn-ea"/>
            </a:endParaRPr>
          </a:p>
          <a:p>
            <a:pPr marL="450850" indent="-450850">
              <a:lnSpc>
                <a:spcPct val="120000"/>
              </a:lnSpc>
              <a:buFont typeface="Wingdings" panose="05000000000000000000" pitchFamily="2" charset="2"/>
              <a:buChar char="l"/>
            </a:pPr>
            <a:r>
              <a:rPr kumimoji="1" lang="ja-JP" altLang="en-US" dirty="0">
                <a:latin typeface="+mn-ea"/>
              </a:rPr>
              <a:t>責任役員に対して</a:t>
            </a:r>
            <a:r>
              <a:rPr kumimoji="1" lang="ja-JP" altLang="en-US" dirty="0">
                <a:solidFill>
                  <a:srgbClr val="FF0000"/>
                </a:solidFill>
                <a:latin typeface="+mn-ea"/>
              </a:rPr>
              <a:t>忌憚なく意見を述べることができる職務上の位置</a:t>
            </a:r>
            <a:r>
              <a:rPr lang="ja-JP" altLang="en-US" dirty="0">
                <a:solidFill>
                  <a:srgbClr val="FF0000"/>
                </a:solidFill>
                <a:latin typeface="+mn-ea"/>
              </a:rPr>
              <a:t>付けを有する。</a:t>
            </a:r>
            <a:endParaRPr kumimoji="1" lang="en-US" altLang="ja-JP" dirty="0">
              <a:latin typeface="+mn-ea"/>
            </a:endParaRPr>
          </a:p>
          <a:p>
            <a:pPr marL="712788" indent="-439738">
              <a:lnSpc>
                <a:spcPct val="120000"/>
              </a:lnSpc>
              <a:buFont typeface="Wingdings" panose="05000000000000000000" pitchFamily="2" charset="2"/>
              <a:buChar char="ü"/>
            </a:pPr>
            <a:r>
              <a:rPr lang="ja-JP" altLang="en-US" dirty="0">
                <a:latin typeface="+mn-ea"/>
              </a:rPr>
              <a:t>製造管理者が製造業者、責任役員に対して忌憚のない意見を述べることができる状況を確保する（</a:t>
            </a:r>
            <a:r>
              <a:rPr lang="en-US" altLang="ja-JP" dirty="0">
                <a:latin typeface="+mn-ea"/>
              </a:rPr>
              <a:t>Q&amp;A 4-3</a:t>
            </a:r>
            <a:r>
              <a:rPr lang="ja-JP" altLang="en-US" dirty="0">
                <a:latin typeface="+mn-ea"/>
              </a:rPr>
              <a:t>）</a:t>
            </a:r>
            <a:endParaRPr lang="en-US" altLang="ja-JP" dirty="0">
              <a:latin typeface="+mn-ea"/>
            </a:endParaRPr>
          </a:p>
          <a:p>
            <a:pPr marL="712788" indent="-439738">
              <a:lnSpc>
                <a:spcPct val="120000"/>
              </a:lnSpc>
              <a:buFont typeface="Wingdings" panose="05000000000000000000" pitchFamily="2" charset="2"/>
              <a:buChar char="ü"/>
            </a:pPr>
            <a:r>
              <a:rPr lang="ja-JP" altLang="en-US" dirty="0">
                <a:latin typeface="+mn-ea"/>
              </a:rPr>
              <a:t>具体的にどのような職位にあることが望ましいかについては、上記趣旨を踏まえ、各製造業者において検討 （</a:t>
            </a:r>
            <a:r>
              <a:rPr lang="en-US" altLang="ja-JP" dirty="0">
                <a:latin typeface="+mn-ea"/>
              </a:rPr>
              <a:t>Q&amp;A 4-3</a:t>
            </a:r>
            <a:r>
              <a:rPr lang="ja-JP" altLang="en-US" dirty="0">
                <a:latin typeface="+mn-ea"/>
              </a:rPr>
              <a:t>）</a:t>
            </a:r>
          </a:p>
        </p:txBody>
      </p:sp>
      <p:sp>
        <p:nvSpPr>
          <p:cNvPr id="4" name="フッター プレースホルダー 3"/>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5" name="テキスト ボックス 4">
            <a:extLst>
              <a:ext uri="{FF2B5EF4-FFF2-40B4-BE49-F238E27FC236}">
                <a16:creationId xmlns:a16="http://schemas.microsoft.com/office/drawing/2014/main" id="{25F96AF5-8723-4DA1-879B-F703047046B5}"/>
              </a:ext>
            </a:extLst>
          </p:cNvPr>
          <p:cNvSpPr txBox="1"/>
          <p:nvPr/>
        </p:nvSpPr>
        <p:spPr>
          <a:xfrm>
            <a:off x="1037637" y="187044"/>
            <a:ext cx="7068725" cy="1323439"/>
          </a:xfrm>
          <a:prstGeom prst="rect">
            <a:avLst/>
          </a:prstGeom>
          <a:noFill/>
        </p:spPr>
        <p:txBody>
          <a:bodyPr wrap="square" rtlCol="0">
            <a:spAutoFit/>
          </a:bodyPr>
          <a:lstStyle/>
          <a:p>
            <a:pPr algn="ctr"/>
            <a:r>
              <a:rPr lang="ja-JP" altLang="en-US" sz="4000" b="1" dirty="0">
                <a:latin typeface="+mn-ea"/>
              </a:rPr>
              <a:t>製造管理者の権限、範囲及び能力について（</a:t>
            </a:r>
            <a:r>
              <a:rPr lang="en-US" altLang="ja-JP" sz="4000" b="1" dirty="0">
                <a:latin typeface="+mn-ea"/>
              </a:rPr>
              <a:t>2</a:t>
            </a:r>
            <a:r>
              <a:rPr lang="ja-JP" altLang="en-US" sz="4000" b="1" dirty="0">
                <a:latin typeface="+mn-ea"/>
              </a:rPr>
              <a:t>） </a:t>
            </a:r>
            <a:r>
              <a:rPr lang="ja-JP" altLang="en-US" sz="2600" dirty="0">
                <a:latin typeface="+mn-ea"/>
              </a:rPr>
              <a:t>（ガイドライン第</a:t>
            </a:r>
            <a:r>
              <a:rPr lang="en-US" altLang="ja-JP" sz="2600" dirty="0">
                <a:latin typeface="+mn-ea"/>
              </a:rPr>
              <a:t>4</a:t>
            </a:r>
            <a:r>
              <a:rPr lang="ja-JP" altLang="en-US" sz="2600" dirty="0">
                <a:latin typeface="+mn-ea"/>
              </a:rPr>
              <a:t>の</a:t>
            </a:r>
            <a:r>
              <a:rPr lang="en-US" altLang="ja-JP" sz="2600" dirty="0">
                <a:latin typeface="+mn-ea"/>
              </a:rPr>
              <a:t>1</a:t>
            </a:r>
            <a:r>
              <a:rPr lang="ja-JP" altLang="en-US" sz="2600" dirty="0">
                <a:latin typeface="+mn-ea"/>
              </a:rPr>
              <a:t>）　</a:t>
            </a:r>
            <a:endParaRPr lang="en-US" altLang="ja-JP" sz="2600" dirty="0">
              <a:solidFill>
                <a:srgbClr val="FF0000"/>
              </a:solidFill>
            </a:endParaRPr>
          </a:p>
        </p:txBody>
      </p:sp>
    </p:spTree>
    <p:extLst>
      <p:ext uri="{BB962C8B-B14F-4D97-AF65-F5344CB8AC3E}">
        <p14:creationId xmlns:p14="http://schemas.microsoft.com/office/powerpoint/2010/main" val="9493978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8650" y="1583948"/>
            <a:ext cx="7886700" cy="4351338"/>
          </a:xfrm>
        </p:spPr>
        <p:txBody>
          <a:bodyPr>
            <a:noAutofit/>
          </a:bodyPr>
          <a:lstStyle/>
          <a:p>
            <a:pPr marL="0" indent="0">
              <a:lnSpc>
                <a:spcPct val="100000"/>
              </a:lnSpc>
              <a:buNone/>
            </a:pPr>
            <a:r>
              <a:rPr lang="ja-JP" altLang="en-US" dirty="0"/>
              <a:t>製造管理・品質管理を公正かつ適正に行うために必要があるときは、製造業者に対し、</a:t>
            </a:r>
            <a:r>
              <a:rPr lang="ja-JP" altLang="en-US" dirty="0">
                <a:solidFill>
                  <a:srgbClr val="FF0000"/>
                </a:solidFill>
              </a:rPr>
              <a:t>意見を書面により述べなければならない。</a:t>
            </a:r>
            <a:endParaRPr lang="en-US" altLang="ja-JP" dirty="0">
              <a:solidFill>
                <a:srgbClr val="FF0000"/>
              </a:solidFill>
            </a:endParaRPr>
          </a:p>
          <a:p>
            <a:pPr marL="0" indent="0">
              <a:lnSpc>
                <a:spcPct val="100000"/>
              </a:lnSpc>
              <a:buNone/>
            </a:pPr>
            <a:endParaRPr lang="en-US" altLang="ja-JP" sz="800" dirty="0"/>
          </a:p>
          <a:p>
            <a:pPr marL="450850" indent="-450850">
              <a:lnSpc>
                <a:spcPct val="100000"/>
              </a:lnSpc>
              <a:buFont typeface="Wingdings" panose="05000000000000000000" pitchFamily="2" charset="2"/>
              <a:buChar char="ü"/>
            </a:pPr>
            <a:r>
              <a:rPr lang="ja-JP" altLang="en-US" dirty="0">
                <a:solidFill>
                  <a:srgbClr val="FF0000"/>
                </a:solidFill>
              </a:rPr>
              <a:t>法令及び実務に精通</a:t>
            </a:r>
            <a:r>
              <a:rPr lang="ja-JP" altLang="en-US" dirty="0"/>
              <a:t>しており、</a:t>
            </a:r>
            <a:r>
              <a:rPr lang="ja-JP" altLang="en-US" dirty="0">
                <a:solidFill>
                  <a:srgbClr val="FF0000"/>
                </a:solidFill>
              </a:rPr>
              <a:t>問題点を最も実効的に知り得る者</a:t>
            </a:r>
            <a:r>
              <a:rPr lang="ja-JP" altLang="en-US" dirty="0"/>
              <a:t>であること。</a:t>
            </a:r>
            <a:endParaRPr lang="en-US" altLang="ja-JP" dirty="0"/>
          </a:p>
          <a:p>
            <a:pPr marL="450850" indent="-450850">
              <a:lnSpc>
                <a:spcPct val="100000"/>
              </a:lnSpc>
              <a:buFont typeface="Wingdings" panose="05000000000000000000" pitchFamily="2" charset="2"/>
              <a:buChar char="ü"/>
            </a:pPr>
            <a:r>
              <a:rPr lang="ja-JP" altLang="en-US" dirty="0"/>
              <a:t>認識した問題点について、製造業者に対して適時に報告するとともに、必要な改善のための措置を含む意見を忌憚なく述べることが求められる。</a:t>
            </a:r>
            <a:endParaRPr lang="en-US" altLang="ja-JP" dirty="0"/>
          </a:p>
        </p:txBody>
      </p:sp>
      <p:sp>
        <p:nvSpPr>
          <p:cNvPr id="4" name="フッター プレースホルダー 3"/>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5" name="テキスト ボックス 4">
            <a:extLst>
              <a:ext uri="{FF2B5EF4-FFF2-40B4-BE49-F238E27FC236}">
                <a16:creationId xmlns:a16="http://schemas.microsoft.com/office/drawing/2014/main" id="{259C4688-A2AB-48C5-9E2F-84C20839A44D}"/>
              </a:ext>
            </a:extLst>
          </p:cNvPr>
          <p:cNvSpPr txBox="1"/>
          <p:nvPr/>
        </p:nvSpPr>
        <p:spPr>
          <a:xfrm>
            <a:off x="961075" y="121218"/>
            <a:ext cx="7221849" cy="1107996"/>
          </a:xfrm>
          <a:prstGeom prst="rect">
            <a:avLst/>
          </a:prstGeom>
          <a:noFill/>
        </p:spPr>
        <p:txBody>
          <a:bodyPr wrap="none" rtlCol="0">
            <a:spAutoFit/>
          </a:bodyPr>
          <a:lstStyle/>
          <a:p>
            <a:r>
              <a:rPr lang="ja-JP" altLang="en-US" sz="4000" b="1" dirty="0">
                <a:latin typeface="+mn-ea"/>
              </a:rPr>
              <a:t>製造管理者による意見申述義務</a:t>
            </a:r>
            <a:endParaRPr lang="en-US" altLang="ja-JP" sz="4000" b="1" dirty="0">
              <a:latin typeface="+mn-ea"/>
            </a:endParaRPr>
          </a:p>
          <a:p>
            <a:pPr algn="ctr"/>
            <a:r>
              <a:rPr lang="ja-JP" altLang="en-US" sz="2600" dirty="0">
                <a:latin typeface="+mn-ea"/>
              </a:rPr>
              <a:t>（改正薬機法第</a:t>
            </a:r>
            <a:r>
              <a:rPr lang="en-US" altLang="ja-JP" sz="2600" dirty="0">
                <a:latin typeface="+mn-ea"/>
              </a:rPr>
              <a:t>17</a:t>
            </a:r>
            <a:r>
              <a:rPr lang="ja-JP" altLang="en-US" sz="2600" dirty="0">
                <a:latin typeface="+mn-ea"/>
              </a:rPr>
              <a:t>条第</a:t>
            </a:r>
            <a:r>
              <a:rPr lang="en-US" altLang="ja-JP" sz="2600" dirty="0">
                <a:latin typeface="+mn-ea"/>
              </a:rPr>
              <a:t>6</a:t>
            </a:r>
            <a:r>
              <a:rPr lang="ja-JP" altLang="en-US" sz="2600" dirty="0">
                <a:latin typeface="+mn-ea"/>
              </a:rPr>
              <a:t>項</a:t>
            </a:r>
            <a:r>
              <a:rPr lang="en-US" altLang="ja-JP" sz="2600" dirty="0">
                <a:latin typeface="+mn-ea"/>
              </a:rPr>
              <a:t>/</a:t>
            </a:r>
            <a:r>
              <a:rPr lang="ja-JP" altLang="en-US" sz="2600" dirty="0">
                <a:latin typeface="+mn-ea"/>
              </a:rPr>
              <a:t>ガイドライン第</a:t>
            </a:r>
            <a:r>
              <a:rPr lang="en-US" altLang="ja-JP" sz="2600" dirty="0">
                <a:latin typeface="+mn-ea"/>
              </a:rPr>
              <a:t>4</a:t>
            </a:r>
            <a:r>
              <a:rPr lang="ja-JP" altLang="en-US" sz="2600" dirty="0">
                <a:latin typeface="+mn-ea"/>
              </a:rPr>
              <a:t>の</a:t>
            </a:r>
            <a:r>
              <a:rPr lang="en-US" altLang="ja-JP" sz="2600" dirty="0">
                <a:latin typeface="+mn-ea"/>
              </a:rPr>
              <a:t>2</a:t>
            </a:r>
            <a:r>
              <a:rPr lang="ja-JP" altLang="en-US" sz="2600" b="1" dirty="0">
                <a:latin typeface="+mn-ea"/>
              </a:rPr>
              <a:t>）</a:t>
            </a:r>
            <a:endParaRPr lang="en-US" altLang="ja-JP" sz="2600" dirty="0">
              <a:latin typeface="+mn-ea"/>
            </a:endParaRPr>
          </a:p>
        </p:txBody>
      </p:sp>
    </p:spTree>
    <p:extLst>
      <p:ext uri="{BB962C8B-B14F-4D97-AF65-F5344CB8AC3E}">
        <p14:creationId xmlns:p14="http://schemas.microsoft.com/office/powerpoint/2010/main" val="38743953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8650" y="1576246"/>
            <a:ext cx="7886700" cy="3530146"/>
          </a:xfrm>
        </p:spPr>
        <p:txBody>
          <a:bodyPr>
            <a:normAutofit/>
          </a:bodyPr>
          <a:lstStyle/>
          <a:p>
            <a:pPr marL="355600" indent="-355600">
              <a:lnSpc>
                <a:spcPct val="150000"/>
              </a:lnSpc>
              <a:buFont typeface="Wingdings" panose="05000000000000000000" pitchFamily="2" charset="2"/>
              <a:buChar char="l"/>
            </a:pPr>
            <a:r>
              <a:rPr lang="ja-JP" altLang="en-US" dirty="0"/>
              <a:t>自ら主体的かつ積極的に</a:t>
            </a:r>
            <a:r>
              <a:rPr lang="ja-JP" altLang="en-US" dirty="0">
                <a:solidFill>
                  <a:srgbClr val="FF0000"/>
                </a:solidFill>
              </a:rPr>
              <a:t>法令遵守上の問題点の把握に努めなければならない。</a:t>
            </a:r>
            <a:endParaRPr lang="en-US" altLang="ja-JP" dirty="0">
              <a:solidFill>
                <a:srgbClr val="FF0000"/>
              </a:solidFill>
            </a:endParaRPr>
          </a:p>
          <a:p>
            <a:pPr marL="355600" indent="-355600">
              <a:lnSpc>
                <a:spcPct val="150000"/>
              </a:lnSpc>
              <a:buFont typeface="Wingdings" panose="05000000000000000000" pitchFamily="2" charset="2"/>
              <a:buChar char="l"/>
            </a:pPr>
            <a:r>
              <a:rPr lang="ja-JP" altLang="en-US" dirty="0"/>
              <a:t>広く法令遵守上の問題点を把握できるよう、</a:t>
            </a:r>
            <a:r>
              <a:rPr lang="ja-JP" altLang="en-US" dirty="0">
                <a:solidFill>
                  <a:srgbClr val="FF0000"/>
                </a:solidFill>
              </a:rPr>
              <a:t>関係する部門並びにその責任者及び担当者と密接な連携を図らなければならない。</a:t>
            </a:r>
            <a:endParaRPr lang="ja-JP" altLang="en-US" dirty="0"/>
          </a:p>
        </p:txBody>
      </p:sp>
      <p:sp>
        <p:nvSpPr>
          <p:cNvPr id="4" name="フッター プレースホルダー 3"/>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5" name="テキスト ボックス 4">
            <a:extLst>
              <a:ext uri="{FF2B5EF4-FFF2-40B4-BE49-F238E27FC236}">
                <a16:creationId xmlns:a16="http://schemas.microsoft.com/office/drawing/2014/main" id="{47B182AA-CF6C-4ACA-ACE1-E36B74382DBD}"/>
              </a:ext>
            </a:extLst>
          </p:cNvPr>
          <p:cNvSpPr txBox="1"/>
          <p:nvPr/>
        </p:nvSpPr>
        <p:spPr>
          <a:xfrm>
            <a:off x="628650" y="121218"/>
            <a:ext cx="7886699" cy="1107996"/>
          </a:xfrm>
          <a:prstGeom prst="rect">
            <a:avLst/>
          </a:prstGeom>
          <a:noFill/>
        </p:spPr>
        <p:txBody>
          <a:bodyPr wrap="square" rtlCol="0">
            <a:spAutoFit/>
          </a:bodyPr>
          <a:lstStyle/>
          <a:p>
            <a:pPr algn="ctr"/>
            <a:r>
              <a:rPr lang="ja-JP" altLang="en-US" sz="4000" b="1" dirty="0">
                <a:latin typeface="+mn-ea"/>
              </a:rPr>
              <a:t>意見申述に必要な取り組み</a:t>
            </a:r>
            <a:endParaRPr lang="en-US" altLang="ja-JP" sz="4000" b="1" dirty="0">
              <a:latin typeface="+mn-ea"/>
            </a:endParaRPr>
          </a:p>
          <a:p>
            <a:pPr algn="ctr"/>
            <a:r>
              <a:rPr lang="ja-JP" altLang="en-US" sz="2600" dirty="0">
                <a:latin typeface="+mn-ea"/>
              </a:rPr>
              <a:t>（ガイドライン第</a:t>
            </a:r>
            <a:r>
              <a:rPr lang="en-US" altLang="ja-JP" sz="2600" dirty="0">
                <a:latin typeface="+mn-ea"/>
              </a:rPr>
              <a:t>4</a:t>
            </a:r>
            <a:r>
              <a:rPr lang="ja-JP" altLang="en-US" sz="2600" dirty="0">
                <a:latin typeface="+mn-ea"/>
              </a:rPr>
              <a:t>の</a:t>
            </a:r>
            <a:r>
              <a:rPr lang="en-US" altLang="ja-JP" sz="2600" dirty="0">
                <a:latin typeface="+mn-ea"/>
              </a:rPr>
              <a:t>2</a:t>
            </a:r>
            <a:r>
              <a:rPr lang="ja-JP" altLang="en-US" sz="2600" b="1" dirty="0">
                <a:latin typeface="+mn-ea"/>
              </a:rPr>
              <a:t>）</a:t>
            </a:r>
            <a:endParaRPr lang="en-US" altLang="ja-JP" sz="2600" dirty="0">
              <a:latin typeface="+mn-ea"/>
            </a:endParaRPr>
          </a:p>
        </p:txBody>
      </p:sp>
    </p:spTree>
    <p:extLst>
      <p:ext uri="{BB962C8B-B14F-4D97-AF65-F5344CB8AC3E}">
        <p14:creationId xmlns:p14="http://schemas.microsoft.com/office/powerpoint/2010/main" val="26650206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8650" y="1560516"/>
            <a:ext cx="7886700" cy="4351338"/>
          </a:xfrm>
        </p:spPr>
        <p:txBody>
          <a:bodyPr>
            <a:normAutofit/>
          </a:bodyPr>
          <a:lstStyle/>
          <a:p>
            <a:pPr marL="355600" indent="-355600">
              <a:buFont typeface="Wingdings" panose="05000000000000000000" pitchFamily="2" charset="2"/>
              <a:buChar char="l"/>
            </a:pPr>
            <a:r>
              <a:rPr lang="ja-JP" altLang="en-US" dirty="0"/>
              <a:t>製造管理者が、製造業者、責任役員に対し、</a:t>
            </a:r>
            <a:r>
              <a:rPr lang="ja-JP" altLang="en-US" dirty="0">
                <a:solidFill>
                  <a:srgbClr val="FF0000"/>
                </a:solidFill>
              </a:rPr>
              <a:t>直接</a:t>
            </a:r>
            <a:r>
              <a:rPr lang="ja-JP" altLang="en-US" dirty="0"/>
              <a:t>意見を述べることを想定したもの</a:t>
            </a:r>
            <a:endParaRPr lang="en-US" altLang="ja-JP" dirty="0"/>
          </a:p>
          <a:p>
            <a:pPr marL="355600" indent="-355600">
              <a:buFont typeface="Wingdings" panose="05000000000000000000" pitchFamily="2" charset="2"/>
              <a:buChar char="l"/>
            </a:pPr>
            <a:r>
              <a:rPr lang="ja-JP" altLang="en-US" dirty="0"/>
              <a:t>製造管理者の意見が、</a:t>
            </a:r>
            <a:r>
              <a:rPr lang="ja-JP" altLang="en-US" dirty="0">
                <a:solidFill>
                  <a:srgbClr val="FF0000"/>
                </a:solidFill>
              </a:rPr>
              <a:t>速やかにその内容が他の者によって変えられることなく製造業者に伝えられる</a:t>
            </a:r>
            <a:r>
              <a:rPr lang="ja-JP" altLang="en-US" dirty="0"/>
              <a:t>ことが重要</a:t>
            </a:r>
            <a:endParaRPr lang="en-US" altLang="ja-JP" dirty="0"/>
          </a:p>
          <a:p>
            <a:pPr marL="355600" indent="-355600">
              <a:buFont typeface="Wingdings" panose="05000000000000000000" pitchFamily="2" charset="2"/>
              <a:buChar char="l"/>
            </a:pPr>
            <a:r>
              <a:rPr lang="ja-JP" altLang="en-US" dirty="0"/>
              <a:t>意見を受け付ける方法や体制を明確にする</a:t>
            </a:r>
            <a:endParaRPr lang="en-US" altLang="ja-JP" dirty="0"/>
          </a:p>
          <a:p>
            <a:pPr marL="355600" indent="-355600">
              <a:buFont typeface="Wingdings" panose="05000000000000000000" pitchFamily="2" charset="2"/>
              <a:buChar char="l"/>
            </a:pPr>
            <a:r>
              <a:rPr lang="ja-JP" altLang="en-US" dirty="0"/>
              <a:t>緊急を要する場合や、法令遵守の観点から重要性が高い場合に、</a:t>
            </a:r>
            <a:r>
              <a:rPr lang="ja-JP" altLang="en-US">
                <a:solidFill>
                  <a:srgbClr val="FF0000"/>
                </a:solidFill>
              </a:rPr>
              <a:t>製造管理者が</a:t>
            </a:r>
            <a:r>
              <a:rPr lang="ja-JP" altLang="en-US" dirty="0">
                <a:solidFill>
                  <a:srgbClr val="FF0000"/>
                </a:solidFill>
              </a:rPr>
              <a:t>責任役員に対して直接意見を述べる方法が一切存在しないことは望ましくない。</a:t>
            </a:r>
          </a:p>
        </p:txBody>
      </p:sp>
      <p:sp>
        <p:nvSpPr>
          <p:cNvPr id="4" name="フッター プレースホルダー 3"/>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5" name="テキスト ボックス 4">
            <a:extLst>
              <a:ext uri="{FF2B5EF4-FFF2-40B4-BE49-F238E27FC236}">
                <a16:creationId xmlns:a16="http://schemas.microsoft.com/office/drawing/2014/main" id="{87F3CB3C-177D-465A-8E28-A3064EE2EB3B}"/>
              </a:ext>
            </a:extLst>
          </p:cNvPr>
          <p:cNvSpPr txBox="1"/>
          <p:nvPr/>
        </p:nvSpPr>
        <p:spPr>
          <a:xfrm>
            <a:off x="628650" y="121218"/>
            <a:ext cx="7886700" cy="1107996"/>
          </a:xfrm>
          <a:prstGeom prst="rect">
            <a:avLst/>
          </a:prstGeom>
          <a:noFill/>
        </p:spPr>
        <p:txBody>
          <a:bodyPr wrap="square" rtlCol="0">
            <a:spAutoFit/>
          </a:bodyPr>
          <a:lstStyle/>
          <a:p>
            <a:pPr algn="ctr"/>
            <a:r>
              <a:rPr lang="ja-JP" altLang="en-US" sz="4000" b="1" dirty="0">
                <a:latin typeface="+mn-ea"/>
              </a:rPr>
              <a:t>意見申述体制</a:t>
            </a:r>
            <a:endParaRPr lang="en-US" altLang="ja-JP" sz="4000" b="1" dirty="0">
              <a:latin typeface="+mn-ea"/>
            </a:endParaRPr>
          </a:p>
          <a:p>
            <a:pPr algn="ctr"/>
            <a:r>
              <a:rPr kumimoji="1" lang="ja-JP" altLang="en-US" sz="2600" dirty="0">
                <a:latin typeface="+mn-ea"/>
              </a:rPr>
              <a:t>（ガイドライン</a:t>
            </a:r>
            <a:r>
              <a:rPr kumimoji="1" lang="en-US" altLang="ja-JP" sz="2600" dirty="0">
                <a:latin typeface="+mn-ea"/>
              </a:rPr>
              <a:t>Q&amp;A 4-4</a:t>
            </a:r>
            <a:r>
              <a:rPr kumimoji="1" lang="ja-JP" altLang="en-US" sz="2600" dirty="0">
                <a:latin typeface="+mn-ea"/>
              </a:rPr>
              <a:t>）</a:t>
            </a:r>
          </a:p>
        </p:txBody>
      </p:sp>
    </p:spTree>
    <p:extLst>
      <p:ext uri="{BB962C8B-B14F-4D97-AF65-F5344CB8AC3E}">
        <p14:creationId xmlns:p14="http://schemas.microsoft.com/office/powerpoint/2010/main" val="21747893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8650" y="1476588"/>
            <a:ext cx="7886700" cy="4351338"/>
          </a:xfrm>
        </p:spPr>
        <p:txBody>
          <a:bodyPr>
            <a:normAutofit/>
          </a:bodyPr>
          <a:lstStyle/>
          <a:p>
            <a:pPr marL="355600" indent="-355600">
              <a:lnSpc>
                <a:spcPct val="110000"/>
              </a:lnSpc>
              <a:buFont typeface="Wingdings" panose="05000000000000000000" pitchFamily="2" charset="2"/>
              <a:buChar char="l"/>
            </a:pPr>
            <a:r>
              <a:rPr lang="ja-JP" altLang="en-US" dirty="0">
                <a:latin typeface="+mn-ea"/>
              </a:rPr>
              <a:t>意見申述は、</a:t>
            </a:r>
            <a:r>
              <a:rPr lang="ja-JP" altLang="en-US" dirty="0">
                <a:solidFill>
                  <a:srgbClr val="FF0000"/>
                </a:solidFill>
                <a:latin typeface="+mn-ea"/>
              </a:rPr>
              <a:t>意見の内容が製造業者に明確に　　　　示されるとともに、意見申述があったことが記録されるよう書面により行われなければならない。</a:t>
            </a:r>
            <a:endParaRPr lang="en-US" altLang="ja-JP" dirty="0">
              <a:solidFill>
                <a:srgbClr val="FF0000"/>
              </a:solidFill>
              <a:latin typeface="+mn-ea"/>
            </a:endParaRPr>
          </a:p>
          <a:p>
            <a:pPr marL="712788" indent="-357188">
              <a:lnSpc>
                <a:spcPct val="110000"/>
              </a:lnSpc>
              <a:buFont typeface="Wingdings" panose="05000000000000000000" pitchFamily="2" charset="2"/>
              <a:buChar char="ü"/>
            </a:pPr>
            <a:r>
              <a:rPr lang="ja-JP" altLang="en-US" dirty="0">
                <a:latin typeface="+mn-ea"/>
              </a:rPr>
              <a:t>電子的な方法による記録保存を排除するものではない。情報セキュリティの観点も含め、適切な意見申述の方法を検討。 （</a:t>
            </a:r>
            <a:r>
              <a:rPr lang="en-US" altLang="ja-JP" dirty="0">
                <a:latin typeface="+mn-ea"/>
              </a:rPr>
              <a:t>Q&amp;A</a:t>
            </a:r>
            <a:r>
              <a:rPr lang="ja-JP" altLang="en-US" dirty="0">
                <a:latin typeface="+mn-ea"/>
              </a:rPr>
              <a:t> </a:t>
            </a:r>
            <a:r>
              <a:rPr lang="en-US" altLang="ja-JP" dirty="0">
                <a:latin typeface="+mn-ea"/>
              </a:rPr>
              <a:t>4-6</a:t>
            </a:r>
            <a:r>
              <a:rPr lang="ja-JP" altLang="en-US" dirty="0">
                <a:latin typeface="+mn-ea"/>
              </a:rPr>
              <a:t>）</a:t>
            </a:r>
          </a:p>
          <a:p>
            <a:pPr marL="355600" indent="-355600">
              <a:lnSpc>
                <a:spcPct val="110000"/>
              </a:lnSpc>
              <a:buFont typeface="Wingdings" panose="05000000000000000000" pitchFamily="2" charset="2"/>
              <a:buChar char="l"/>
            </a:pPr>
            <a:r>
              <a:rPr lang="ja-JP" altLang="en-US" dirty="0">
                <a:latin typeface="+mn-ea"/>
              </a:rPr>
              <a:t>緊急を要する事項についての報告が、</a:t>
            </a:r>
            <a:r>
              <a:rPr lang="ja-JP" altLang="en-US" dirty="0">
                <a:solidFill>
                  <a:srgbClr val="FF0000"/>
                </a:solidFill>
                <a:latin typeface="+mn-ea"/>
              </a:rPr>
              <a:t>一時的に口頭等で行われることを否定するものではない。</a:t>
            </a:r>
            <a:endParaRPr lang="en-US" altLang="ja-JP" dirty="0">
              <a:latin typeface="+mn-ea"/>
            </a:endParaRPr>
          </a:p>
          <a:p>
            <a:pPr>
              <a:lnSpc>
                <a:spcPct val="100000"/>
              </a:lnSpc>
            </a:pPr>
            <a:endParaRPr kumimoji="1" lang="ja-JP" altLang="en-US" dirty="0">
              <a:latin typeface="+mn-ea"/>
            </a:endParaRPr>
          </a:p>
        </p:txBody>
      </p:sp>
      <p:sp>
        <p:nvSpPr>
          <p:cNvPr id="4" name="フッター プレースホルダー 3"/>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5" name="テキスト ボックス 4">
            <a:extLst>
              <a:ext uri="{FF2B5EF4-FFF2-40B4-BE49-F238E27FC236}">
                <a16:creationId xmlns:a16="http://schemas.microsoft.com/office/drawing/2014/main" id="{C22E5545-9BE0-4664-BA40-A98B35488B90}"/>
              </a:ext>
            </a:extLst>
          </p:cNvPr>
          <p:cNvSpPr txBox="1"/>
          <p:nvPr/>
        </p:nvSpPr>
        <p:spPr>
          <a:xfrm>
            <a:off x="628651" y="121218"/>
            <a:ext cx="7886700" cy="1107996"/>
          </a:xfrm>
          <a:prstGeom prst="rect">
            <a:avLst/>
          </a:prstGeom>
          <a:noFill/>
        </p:spPr>
        <p:txBody>
          <a:bodyPr wrap="square" rtlCol="0">
            <a:spAutoFit/>
          </a:bodyPr>
          <a:lstStyle/>
          <a:p>
            <a:pPr algn="ctr"/>
            <a:r>
              <a:rPr lang="ja-JP" altLang="en-US" sz="4000" b="1" dirty="0">
                <a:latin typeface="+mn-ea"/>
              </a:rPr>
              <a:t>製造管理者による意見申述方法</a:t>
            </a:r>
            <a:endParaRPr lang="en-US" altLang="ja-JP" sz="4000" b="1" dirty="0">
              <a:latin typeface="+mn-ea"/>
            </a:endParaRPr>
          </a:p>
          <a:p>
            <a:pPr algn="ctr"/>
            <a:r>
              <a:rPr lang="ja-JP" altLang="en-US" sz="2600" dirty="0">
                <a:latin typeface="+mn-ea"/>
              </a:rPr>
              <a:t>（ガイドライン第</a:t>
            </a:r>
            <a:r>
              <a:rPr lang="en-US" altLang="ja-JP" sz="2600" dirty="0">
                <a:latin typeface="+mn-ea"/>
              </a:rPr>
              <a:t>4</a:t>
            </a:r>
            <a:r>
              <a:rPr lang="ja-JP" altLang="en-US" sz="2600" dirty="0">
                <a:latin typeface="+mn-ea"/>
              </a:rPr>
              <a:t>の</a:t>
            </a:r>
            <a:r>
              <a:rPr lang="en-US" altLang="ja-JP" sz="2600" dirty="0">
                <a:latin typeface="+mn-ea"/>
              </a:rPr>
              <a:t>2</a:t>
            </a:r>
            <a:r>
              <a:rPr lang="ja-JP" altLang="en-US" sz="2600" b="1" dirty="0">
                <a:latin typeface="+mn-ea"/>
              </a:rPr>
              <a:t>）</a:t>
            </a:r>
            <a:endParaRPr kumimoji="1" lang="ja-JP" altLang="en-US" sz="2600" b="1" dirty="0">
              <a:latin typeface="+mn-ea"/>
            </a:endParaRPr>
          </a:p>
        </p:txBody>
      </p:sp>
    </p:spTree>
    <p:extLst>
      <p:ext uri="{BB962C8B-B14F-4D97-AF65-F5344CB8AC3E}">
        <p14:creationId xmlns:p14="http://schemas.microsoft.com/office/powerpoint/2010/main" val="1831712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8650" y="1826815"/>
            <a:ext cx="7886700" cy="4732830"/>
          </a:xfrm>
        </p:spPr>
        <p:txBody>
          <a:bodyPr>
            <a:noAutofit/>
          </a:bodyPr>
          <a:lstStyle/>
          <a:p>
            <a:pPr marL="355600" indent="-355600">
              <a:buFont typeface="Wingdings" panose="05000000000000000000" pitchFamily="2" charset="2"/>
              <a:buChar char="l"/>
            </a:pPr>
            <a:r>
              <a:rPr kumimoji="1" lang="ja-JP" altLang="en-US" dirty="0"/>
              <a:t>製造業者は、</a:t>
            </a:r>
            <a:r>
              <a:rPr kumimoji="1" lang="ja-JP" altLang="en-US" dirty="0">
                <a:solidFill>
                  <a:srgbClr val="FF0000"/>
                </a:solidFill>
              </a:rPr>
              <a:t>製造管理者の意見を尊重し、法令遵守のために措置を講じる必要があるかどうかを検討</a:t>
            </a:r>
            <a:r>
              <a:rPr kumimoji="1" lang="ja-JP" altLang="en-US" dirty="0"/>
              <a:t>しなければならない。</a:t>
            </a:r>
            <a:endParaRPr kumimoji="1" lang="en-US" altLang="ja-JP" dirty="0"/>
          </a:p>
          <a:p>
            <a:pPr marL="712788" indent="-357188">
              <a:buFont typeface="Wingdings" panose="05000000000000000000" pitchFamily="2" charset="2"/>
              <a:buChar char="ü"/>
            </a:pPr>
            <a:r>
              <a:rPr kumimoji="1" lang="ja-JP" altLang="en-US" dirty="0"/>
              <a:t>製造業者は措置を講じる必要がある場合は、当該措置を講じなければならない。製造業者は、</a:t>
            </a:r>
            <a:r>
              <a:rPr kumimoji="1" lang="ja-JP" altLang="en-US" dirty="0">
                <a:solidFill>
                  <a:srgbClr val="FF0000"/>
                </a:solidFill>
              </a:rPr>
              <a:t>講じた措置の内容について記録した上で、適切に保存</a:t>
            </a:r>
            <a:r>
              <a:rPr kumimoji="1" lang="ja-JP" altLang="en-US" dirty="0"/>
              <a:t>しなければならない。</a:t>
            </a:r>
            <a:endParaRPr lang="en-US" altLang="ja-JP" dirty="0"/>
          </a:p>
          <a:p>
            <a:pPr marL="712788" indent="-357188">
              <a:buFont typeface="Wingdings" panose="05000000000000000000" pitchFamily="2" charset="2"/>
              <a:buChar char="ü"/>
            </a:pPr>
            <a:r>
              <a:rPr lang="ja-JP" altLang="en-US" dirty="0"/>
              <a:t>製造業者は、製造管理者から意見が述べられたにもかかわらず</a:t>
            </a:r>
            <a:r>
              <a:rPr lang="ja-JP" altLang="en-US" dirty="0">
                <a:solidFill>
                  <a:srgbClr val="FF0000"/>
                </a:solidFill>
              </a:rPr>
              <a:t>措置を講じない場合には、措置を講じない旨及びその理由を記録した上で適切に保存</a:t>
            </a:r>
            <a:r>
              <a:rPr lang="ja-JP" altLang="en-US" dirty="0"/>
              <a:t>しなければならない。</a:t>
            </a:r>
            <a:endParaRPr kumimoji="1" lang="en-US" altLang="ja-JP" dirty="0"/>
          </a:p>
          <a:p>
            <a:pPr marL="0" indent="0">
              <a:buNone/>
            </a:pPr>
            <a:r>
              <a:rPr lang="ja-JP" altLang="en-US" dirty="0"/>
              <a:t>　</a:t>
            </a:r>
            <a:endParaRPr kumimoji="1" lang="ja-JP" altLang="en-US" dirty="0"/>
          </a:p>
        </p:txBody>
      </p:sp>
      <p:sp>
        <p:nvSpPr>
          <p:cNvPr id="4" name="フッター プレースホルダー 3"/>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5" name="テキスト ボックス 4">
            <a:extLst>
              <a:ext uri="{FF2B5EF4-FFF2-40B4-BE49-F238E27FC236}">
                <a16:creationId xmlns:a16="http://schemas.microsoft.com/office/drawing/2014/main" id="{A77A87C6-7D3B-4AC7-8DA2-2B38C8F487EC}"/>
              </a:ext>
            </a:extLst>
          </p:cNvPr>
          <p:cNvSpPr txBox="1"/>
          <p:nvPr/>
        </p:nvSpPr>
        <p:spPr>
          <a:xfrm>
            <a:off x="628650" y="121218"/>
            <a:ext cx="7886700" cy="1723549"/>
          </a:xfrm>
          <a:prstGeom prst="rect">
            <a:avLst/>
          </a:prstGeom>
          <a:noFill/>
        </p:spPr>
        <p:txBody>
          <a:bodyPr wrap="square" rtlCol="0">
            <a:spAutoFit/>
          </a:bodyPr>
          <a:lstStyle/>
          <a:p>
            <a:pPr algn="ctr"/>
            <a:r>
              <a:rPr lang="ja-JP" altLang="en-US" sz="4000" b="1" dirty="0">
                <a:latin typeface="+mn-ea"/>
              </a:rPr>
              <a:t>製造業者による製造管理者の</a:t>
            </a:r>
            <a:endParaRPr lang="en-US" altLang="ja-JP" sz="4000" b="1" dirty="0">
              <a:latin typeface="+mn-ea"/>
            </a:endParaRPr>
          </a:p>
          <a:p>
            <a:pPr algn="ctr"/>
            <a:r>
              <a:rPr lang="ja-JP" altLang="en-US" sz="4000" b="1" dirty="0">
                <a:latin typeface="+mn-ea"/>
              </a:rPr>
              <a:t>意見尊重および措置義務</a:t>
            </a:r>
            <a:r>
              <a:rPr lang="ja-JP" altLang="en-US" sz="4000" dirty="0">
                <a:latin typeface="+mn-ea"/>
              </a:rPr>
              <a:t>　　　　　　　　　　　　　　　　　　　</a:t>
            </a:r>
            <a:r>
              <a:rPr lang="ja-JP" altLang="en-US" sz="2600" dirty="0">
                <a:latin typeface="+mn-ea"/>
              </a:rPr>
              <a:t>（改正薬機法第</a:t>
            </a:r>
            <a:r>
              <a:rPr lang="en-US" altLang="ja-JP" sz="2600" dirty="0">
                <a:latin typeface="+mn-ea"/>
              </a:rPr>
              <a:t>18</a:t>
            </a:r>
            <a:r>
              <a:rPr lang="ja-JP" altLang="en-US" sz="2600" dirty="0">
                <a:latin typeface="+mn-ea"/>
              </a:rPr>
              <a:t>条第</a:t>
            </a:r>
            <a:r>
              <a:rPr lang="en-US" altLang="ja-JP" sz="2600" dirty="0">
                <a:latin typeface="+mn-ea"/>
              </a:rPr>
              <a:t>4</a:t>
            </a:r>
            <a:r>
              <a:rPr lang="ja-JP" altLang="en-US" sz="2600" dirty="0">
                <a:latin typeface="+mn-ea"/>
              </a:rPr>
              <a:t>項</a:t>
            </a:r>
            <a:r>
              <a:rPr lang="en-US" altLang="ja-JP" sz="2600" dirty="0">
                <a:latin typeface="+mn-ea"/>
              </a:rPr>
              <a:t>/</a:t>
            </a:r>
            <a:r>
              <a:rPr lang="ja-JP" altLang="en-US" sz="2600" dirty="0">
                <a:latin typeface="+mn-ea"/>
              </a:rPr>
              <a:t>ガイドライン第</a:t>
            </a:r>
            <a:r>
              <a:rPr lang="en-US" altLang="ja-JP" sz="2600" dirty="0">
                <a:latin typeface="+mn-ea"/>
              </a:rPr>
              <a:t>4</a:t>
            </a:r>
            <a:r>
              <a:rPr lang="ja-JP" altLang="en-US" sz="2600" dirty="0">
                <a:latin typeface="+mn-ea"/>
              </a:rPr>
              <a:t>の</a:t>
            </a:r>
            <a:r>
              <a:rPr lang="en-US" altLang="ja-JP" sz="2600" dirty="0">
                <a:latin typeface="+mn-ea"/>
              </a:rPr>
              <a:t>3</a:t>
            </a:r>
            <a:r>
              <a:rPr lang="ja-JP" altLang="en-US" sz="2600" b="1" dirty="0">
                <a:latin typeface="+mn-ea"/>
              </a:rPr>
              <a:t>）</a:t>
            </a:r>
            <a:endParaRPr lang="en-US" altLang="ja-JP" sz="2600" dirty="0">
              <a:latin typeface="+mn-ea"/>
            </a:endParaRPr>
          </a:p>
        </p:txBody>
      </p:sp>
    </p:spTree>
    <p:extLst>
      <p:ext uri="{BB962C8B-B14F-4D97-AF65-F5344CB8AC3E}">
        <p14:creationId xmlns:p14="http://schemas.microsoft.com/office/powerpoint/2010/main" val="22880977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8650" y="1922042"/>
            <a:ext cx="7886700" cy="3841930"/>
          </a:xfrm>
        </p:spPr>
        <p:txBody>
          <a:bodyPr>
            <a:normAutofit lnSpcReduction="10000"/>
          </a:bodyPr>
          <a:lstStyle/>
          <a:p>
            <a:pPr marL="0" indent="0">
              <a:lnSpc>
                <a:spcPct val="120000"/>
              </a:lnSpc>
              <a:buNone/>
            </a:pPr>
            <a:r>
              <a:rPr kumimoji="1" lang="ja-JP" altLang="en-US" dirty="0"/>
              <a:t>製造管理者の意見を述べる方法及び製造業者において必要な措置を</a:t>
            </a:r>
            <a:r>
              <a:rPr lang="ja-JP" altLang="en-US" dirty="0"/>
              <a:t>講じる体制を明確にする必要がある。</a:t>
            </a:r>
            <a:endParaRPr lang="en-US" altLang="ja-JP" dirty="0"/>
          </a:p>
          <a:p>
            <a:pPr marL="0" indent="0">
              <a:lnSpc>
                <a:spcPct val="120000"/>
              </a:lnSpc>
              <a:buNone/>
            </a:pPr>
            <a:r>
              <a:rPr lang="en-US" altLang="ja-JP" dirty="0"/>
              <a:t>【</a:t>
            </a:r>
            <a:r>
              <a:rPr lang="ja-JP" altLang="en-US" dirty="0"/>
              <a:t>明示すべき体制</a:t>
            </a:r>
            <a:r>
              <a:rPr lang="en-US" altLang="ja-JP" dirty="0"/>
              <a:t>】</a:t>
            </a:r>
          </a:p>
          <a:p>
            <a:pPr marL="361950" indent="-361950">
              <a:lnSpc>
                <a:spcPct val="120000"/>
              </a:lnSpc>
              <a:buFont typeface="Wingdings" panose="05000000000000000000" pitchFamily="2" charset="2"/>
              <a:buChar char="l"/>
            </a:pPr>
            <a:r>
              <a:rPr lang="ja-JP" altLang="en-US" dirty="0"/>
              <a:t>意見を受け付け、意見を踏まえて措置を講じる必要がある責任役員・会議体の明示</a:t>
            </a:r>
            <a:endParaRPr lang="en-US" altLang="ja-JP" dirty="0"/>
          </a:p>
          <a:p>
            <a:pPr marL="361950" indent="-361950">
              <a:lnSpc>
                <a:spcPct val="120000"/>
              </a:lnSpc>
              <a:buFont typeface="Wingdings" panose="05000000000000000000" pitchFamily="2" charset="2"/>
              <a:buChar char="l"/>
            </a:pPr>
            <a:r>
              <a:rPr lang="ja-JP" altLang="en-US" dirty="0"/>
              <a:t>当該措置を講じる責任役員の明示</a:t>
            </a:r>
            <a:endParaRPr lang="en-US" altLang="ja-JP" dirty="0"/>
          </a:p>
        </p:txBody>
      </p:sp>
      <p:sp>
        <p:nvSpPr>
          <p:cNvPr id="4" name="フッター プレースホルダー 3"/>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5" name="テキスト ボックス 4">
            <a:extLst>
              <a:ext uri="{FF2B5EF4-FFF2-40B4-BE49-F238E27FC236}">
                <a16:creationId xmlns:a16="http://schemas.microsoft.com/office/drawing/2014/main" id="{401E3DFD-C91A-4DEB-AC22-92521D9F1C4B}"/>
              </a:ext>
            </a:extLst>
          </p:cNvPr>
          <p:cNvSpPr txBox="1"/>
          <p:nvPr/>
        </p:nvSpPr>
        <p:spPr>
          <a:xfrm>
            <a:off x="1241082" y="129844"/>
            <a:ext cx="6661835" cy="1323439"/>
          </a:xfrm>
          <a:prstGeom prst="rect">
            <a:avLst/>
          </a:prstGeom>
          <a:noFill/>
        </p:spPr>
        <p:txBody>
          <a:bodyPr wrap="square" rtlCol="0">
            <a:spAutoFit/>
          </a:bodyPr>
          <a:lstStyle/>
          <a:p>
            <a:pPr algn="ctr"/>
            <a:r>
              <a:rPr lang="ja-JP" altLang="en-US" sz="4000" b="1" dirty="0">
                <a:latin typeface="+mn-ea"/>
              </a:rPr>
              <a:t>製造管理者の意見を尊重するための前提 </a:t>
            </a:r>
            <a:r>
              <a:rPr lang="ja-JP" altLang="en-US" sz="2600" dirty="0">
                <a:latin typeface="+mn-ea"/>
              </a:rPr>
              <a:t>（ガイドライン第</a:t>
            </a:r>
            <a:r>
              <a:rPr lang="en-US" altLang="ja-JP" sz="2600" dirty="0">
                <a:latin typeface="+mn-ea"/>
              </a:rPr>
              <a:t>4</a:t>
            </a:r>
            <a:r>
              <a:rPr lang="ja-JP" altLang="en-US" sz="2600" dirty="0">
                <a:latin typeface="+mn-ea"/>
              </a:rPr>
              <a:t>の</a:t>
            </a:r>
            <a:r>
              <a:rPr lang="en-US" altLang="ja-JP" sz="2600" dirty="0">
                <a:latin typeface="+mn-ea"/>
              </a:rPr>
              <a:t>3</a:t>
            </a:r>
            <a:r>
              <a:rPr lang="ja-JP" altLang="en-US" sz="2600" b="1" dirty="0">
                <a:latin typeface="+mn-ea"/>
              </a:rPr>
              <a:t>）</a:t>
            </a:r>
            <a:endParaRPr lang="en-US" altLang="ja-JP" sz="2600" b="1" dirty="0">
              <a:latin typeface="+mn-ea"/>
            </a:endParaRPr>
          </a:p>
        </p:txBody>
      </p:sp>
    </p:spTree>
    <p:extLst>
      <p:ext uri="{BB962C8B-B14F-4D97-AF65-F5344CB8AC3E}">
        <p14:creationId xmlns:p14="http://schemas.microsoft.com/office/powerpoint/2010/main" val="38348746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6901" y="2530093"/>
            <a:ext cx="7630197" cy="1325563"/>
          </a:xfrm>
        </p:spPr>
        <p:txBody>
          <a:bodyPr>
            <a:noAutofit/>
          </a:bodyPr>
          <a:lstStyle/>
          <a:p>
            <a:pPr marL="271463" indent="-271463" algn="ctr">
              <a:lnSpc>
                <a:spcPct val="150000"/>
              </a:lnSpc>
            </a:pPr>
            <a:r>
              <a:rPr lang="ja-JP" altLang="en-US" sz="4000" dirty="0">
                <a:latin typeface="+mn-ea"/>
                <a:ea typeface="+mn-ea"/>
                <a:cs typeface="メイリオ" panose="020B0604030504040204" pitchFamily="50" charset="-128"/>
              </a:rPr>
              <a:t>（</a:t>
            </a:r>
            <a:r>
              <a:rPr lang="en-US" altLang="ja-JP" sz="4000" dirty="0">
                <a:latin typeface="+mn-ea"/>
                <a:ea typeface="+mn-ea"/>
                <a:cs typeface="メイリオ" panose="020B0604030504040204" pitchFamily="50" charset="-128"/>
              </a:rPr>
              <a:t>5</a:t>
            </a:r>
            <a:r>
              <a:rPr lang="ja-JP" altLang="en-US" sz="4000" dirty="0">
                <a:latin typeface="+mn-ea"/>
                <a:ea typeface="+mn-ea"/>
                <a:cs typeface="メイリオ" panose="020B0604030504040204" pitchFamily="50" charset="-128"/>
              </a:rPr>
              <a:t>） 法令遵守体制及び製造管理体制の徹底強化について</a:t>
            </a:r>
          </a:p>
        </p:txBody>
      </p:sp>
      <p:sp>
        <p:nvSpPr>
          <p:cNvPr id="8" name="フッター プレースホルダー 6">
            <a:extLst>
              <a:ext uri="{FF2B5EF4-FFF2-40B4-BE49-F238E27FC236}">
                <a16:creationId xmlns:a16="http://schemas.microsoft.com/office/drawing/2014/main" id="{1B2BC92F-27BB-40D1-AB3C-A03B7F212DED}"/>
              </a:ext>
            </a:extLst>
          </p:cNvPr>
          <p:cNvSpPr>
            <a:spLocks noGrp="1"/>
          </p:cNvSpPr>
          <p:nvPr>
            <p:ph type="ftr" sz="quarter" idx="3"/>
          </p:nvPr>
        </p:nvSpPr>
        <p:spPr>
          <a:xfrm>
            <a:off x="3028950" y="6424591"/>
            <a:ext cx="3086100" cy="365125"/>
          </a:xfrm>
        </p:spPr>
        <p:txBody>
          <a:bodyPr/>
          <a:lstStyle/>
          <a:p>
            <a:r>
              <a:rPr kumimoji="1" lang="ja-JP" altLang="en-US" dirty="0"/>
              <a:t>製造業者における法令遵守体制の整備</a:t>
            </a:r>
          </a:p>
        </p:txBody>
      </p:sp>
    </p:spTree>
    <p:extLst>
      <p:ext uri="{BB962C8B-B14F-4D97-AF65-F5344CB8AC3E}">
        <p14:creationId xmlns:p14="http://schemas.microsoft.com/office/powerpoint/2010/main" val="2593507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DD169D7-C0B6-4A49-994F-305629D0A7F6}"/>
              </a:ext>
            </a:extLst>
          </p:cNvPr>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5" name="テキスト ボックス 4">
            <a:extLst>
              <a:ext uri="{FF2B5EF4-FFF2-40B4-BE49-F238E27FC236}">
                <a16:creationId xmlns:a16="http://schemas.microsoft.com/office/drawing/2014/main" id="{D48D771E-D627-44B5-BE0D-5E62AA6093FF}"/>
              </a:ext>
            </a:extLst>
          </p:cNvPr>
          <p:cNvSpPr txBox="1"/>
          <p:nvPr/>
        </p:nvSpPr>
        <p:spPr>
          <a:xfrm>
            <a:off x="785711" y="154150"/>
            <a:ext cx="7523213" cy="1077218"/>
          </a:xfrm>
          <a:prstGeom prst="rect">
            <a:avLst/>
          </a:prstGeom>
          <a:noFill/>
        </p:spPr>
        <p:txBody>
          <a:bodyPr wrap="none" rtlCol="0">
            <a:spAutoFit/>
          </a:bodyPr>
          <a:lstStyle/>
          <a:p>
            <a:pPr algn="ctr"/>
            <a:r>
              <a:rPr kumimoji="1" lang="ja-JP" altLang="en-US" sz="3800" b="1" dirty="0">
                <a:latin typeface="+mn-ea"/>
              </a:rPr>
              <a:t>改正の背景（</a:t>
            </a:r>
            <a:r>
              <a:rPr kumimoji="1" lang="en-US" altLang="ja-JP" sz="3800" b="1" dirty="0">
                <a:latin typeface="+mn-ea"/>
              </a:rPr>
              <a:t>1</a:t>
            </a:r>
            <a:r>
              <a:rPr kumimoji="1" lang="ja-JP" altLang="en-US" sz="3800" b="1" dirty="0">
                <a:latin typeface="+mn-ea"/>
              </a:rPr>
              <a:t>）</a:t>
            </a:r>
            <a:r>
              <a:rPr kumimoji="1" lang="en-US" altLang="ja-JP" sz="3800" b="1" dirty="0">
                <a:latin typeface="+mn-ea"/>
              </a:rPr>
              <a:t>-1/</a:t>
            </a:r>
            <a:r>
              <a:rPr kumimoji="1" lang="ja-JP" altLang="en-US" sz="3800" b="1" dirty="0">
                <a:latin typeface="+mn-ea"/>
              </a:rPr>
              <a:t>法令違反の発生</a:t>
            </a:r>
            <a:endParaRPr kumimoji="1" lang="en-US" altLang="ja-JP" sz="3800" b="1" dirty="0">
              <a:latin typeface="+mn-ea"/>
            </a:endParaRPr>
          </a:p>
          <a:p>
            <a:pPr algn="ctr"/>
            <a:r>
              <a:rPr lang="ja-JP" altLang="en-US" sz="2600" dirty="0">
                <a:latin typeface="+mn-ea"/>
              </a:rPr>
              <a:t>（ガイドライン第</a:t>
            </a:r>
            <a:r>
              <a:rPr lang="en-US" altLang="ja-JP" sz="2600" dirty="0">
                <a:latin typeface="+mn-ea"/>
              </a:rPr>
              <a:t>1</a:t>
            </a:r>
            <a:r>
              <a:rPr lang="ja-JP" altLang="en-US" sz="2600" dirty="0">
                <a:latin typeface="+mn-ea"/>
              </a:rPr>
              <a:t>の</a:t>
            </a:r>
            <a:r>
              <a:rPr lang="en-US" altLang="ja-JP" sz="2600" dirty="0">
                <a:latin typeface="+mn-ea"/>
              </a:rPr>
              <a:t>2</a:t>
            </a:r>
            <a:r>
              <a:rPr lang="ja-JP" altLang="en-US" sz="2600" dirty="0">
                <a:latin typeface="+mn-ea"/>
              </a:rPr>
              <a:t>）</a:t>
            </a:r>
          </a:p>
        </p:txBody>
      </p:sp>
      <p:sp>
        <p:nvSpPr>
          <p:cNvPr id="10" name="テキスト ボックス 9">
            <a:extLst>
              <a:ext uri="{FF2B5EF4-FFF2-40B4-BE49-F238E27FC236}">
                <a16:creationId xmlns:a16="http://schemas.microsoft.com/office/drawing/2014/main" id="{1393E8C2-BE65-4413-B254-BBB166E4FE80}"/>
              </a:ext>
            </a:extLst>
          </p:cNvPr>
          <p:cNvSpPr txBox="1"/>
          <p:nvPr/>
        </p:nvSpPr>
        <p:spPr>
          <a:xfrm>
            <a:off x="479686" y="3311008"/>
            <a:ext cx="8263976" cy="3046988"/>
          </a:xfrm>
          <a:prstGeom prst="rect">
            <a:avLst/>
          </a:prstGeom>
          <a:noFill/>
        </p:spPr>
        <p:txBody>
          <a:bodyPr wrap="square" rtlCol="0">
            <a:spAutoFit/>
          </a:bodyPr>
          <a:lstStyle/>
          <a:p>
            <a:r>
              <a:rPr kumimoji="1" lang="ja-JP" altLang="en-US" sz="2400" u="sng" dirty="0"/>
              <a:t>①の類型</a:t>
            </a:r>
            <a:endParaRPr kumimoji="1" lang="en-US" altLang="ja-JP" sz="2400" u="sng" dirty="0"/>
          </a:p>
          <a:p>
            <a:pPr marL="285750" indent="-285750">
              <a:buFont typeface="Wingdings" panose="05000000000000000000" pitchFamily="2" charset="2"/>
              <a:buChar char="ü"/>
            </a:pPr>
            <a:r>
              <a:rPr kumimoji="1" lang="ja-JP" altLang="en-US" sz="2400" dirty="0"/>
              <a:t>承認書と異なる製造方法で医薬品の製造が</a:t>
            </a:r>
            <a:r>
              <a:rPr lang="ja-JP" altLang="en-US" sz="2400" dirty="0"/>
              <a:t>行われていることを役員が認識しながら、これを改善することなく、長期間にわたりそのような製造を継続していた事例</a:t>
            </a:r>
            <a:endParaRPr lang="en-US" altLang="ja-JP" sz="2400" dirty="0"/>
          </a:p>
          <a:p>
            <a:pPr marL="285750" indent="-285750">
              <a:buFont typeface="Wingdings" panose="05000000000000000000" pitchFamily="2" charset="2"/>
              <a:buChar char="ü"/>
            </a:pPr>
            <a:endParaRPr lang="en-US" altLang="ja-JP" sz="2000" dirty="0"/>
          </a:p>
          <a:p>
            <a:pPr marL="285750" indent="-285750">
              <a:buFont typeface="Wingdings" panose="05000000000000000000" pitchFamily="2" charset="2"/>
              <a:buChar char="ü"/>
            </a:pPr>
            <a:r>
              <a:rPr kumimoji="1" lang="ja-JP" altLang="en-US" sz="2400" dirty="0"/>
              <a:t>承認内容より有効成分が少ないことを役員が認識しながら、医薬品の製造販売を継続し、その事実を隠蔽するために虚偽の書類を作成していた事例</a:t>
            </a:r>
            <a:endParaRPr kumimoji="1" lang="en-US" altLang="ja-JP" sz="2400" dirty="0"/>
          </a:p>
        </p:txBody>
      </p:sp>
      <p:sp>
        <p:nvSpPr>
          <p:cNvPr id="11" name="テキスト ボックス 10">
            <a:extLst>
              <a:ext uri="{FF2B5EF4-FFF2-40B4-BE49-F238E27FC236}">
                <a16:creationId xmlns:a16="http://schemas.microsoft.com/office/drawing/2014/main" id="{6BB42AAE-CCD4-410D-B653-3355947DCA43}"/>
              </a:ext>
            </a:extLst>
          </p:cNvPr>
          <p:cNvSpPr txBox="1"/>
          <p:nvPr/>
        </p:nvSpPr>
        <p:spPr>
          <a:xfrm>
            <a:off x="517464" y="2238073"/>
            <a:ext cx="8059708" cy="892552"/>
          </a:xfrm>
          <a:prstGeom prst="rect">
            <a:avLst/>
          </a:prstGeom>
          <a:noFill/>
        </p:spPr>
        <p:txBody>
          <a:bodyPr wrap="square" rtlCol="0">
            <a:spAutoFit/>
          </a:bodyPr>
          <a:lstStyle/>
          <a:p>
            <a:pPr marL="457200" indent="-457200">
              <a:buFont typeface="+mj-ea"/>
              <a:buAutoNum type="circleNumDbPlain"/>
            </a:pPr>
            <a:r>
              <a:rPr kumimoji="1" lang="ja-JP" altLang="en-US" sz="2600" dirty="0"/>
              <a:t>違法状態にあることを役員として認識しながら、その改善を怠り、漫然と違法行為を継続する</a:t>
            </a:r>
          </a:p>
        </p:txBody>
      </p:sp>
      <p:sp>
        <p:nvSpPr>
          <p:cNvPr id="12" name="正方形/長方形 11">
            <a:extLst>
              <a:ext uri="{FF2B5EF4-FFF2-40B4-BE49-F238E27FC236}">
                <a16:creationId xmlns:a16="http://schemas.microsoft.com/office/drawing/2014/main" id="{289611EC-397E-4149-ADF6-13BD33E9096C}"/>
              </a:ext>
            </a:extLst>
          </p:cNvPr>
          <p:cNvSpPr/>
          <p:nvPr/>
        </p:nvSpPr>
        <p:spPr>
          <a:xfrm>
            <a:off x="427522" y="2156032"/>
            <a:ext cx="8263975" cy="105346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EF9013C6-179E-469C-927C-2602A6DFA0B8}"/>
              </a:ext>
            </a:extLst>
          </p:cNvPr>
          <p:cNvSpPr txBox="1"/>
          <p:nvPr/>
        </p:nvSpPr>
        <p:spPr>
          <a:xfrm>
            <a:off x="389247" y="1274898"/>
            <a:ext cx="8316140" cy="830997"/>
          </a:xfrm>
          <a:prstGeom prst="rect">
            <a:avLst/>
          </a:prstGeom>
          <a:noFill/>
        </p:spPr>
        <p:txBody>
          <a:bodyPr wrap="square" rtlCol="0">
            <a:spAutoFit/>
          </a:bodyPr>
          <a:lstStyle/>
          <a:p>
            <a:r>
              <a:rPr kumimoji="1" lang="ja-JP" altLang="en-US" sz="2400" dirty="0"/>
              <a:t>近年、許可業者による</a:t>
            </a:r>
            <a:r>
              <a:rPr lang="ja-JP" altLang="en-US" sz="2400" dirty="0"/>
              <a:t>以下</a:t>
            </a:r>
            <a:r>
              <a:rPr kumimoji="1" lang="ja-JP" altLang="en-US" sz="2400" dirty="0"/>
              <a:t>のような法令違反の事例が発生している。</a:t>
            </a:r>
          </a:p>
        </p:txBody>
      </p:sp>
    </p:spTree>
    <p:extLst>
      <p:ext uri="{BB962C8B-B14F-4D97-AF65-F5344CB8AC3E}">
        <p14:creationId xmlns:p14="http://schemas.microsoft.com/office/powerpoint/2010/main" val="875278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DD169D7-C0B6-4A49-994F-305629D0A7F6}"/>
              </a:ext>
            </a:extLst>
          </p:cNvPr>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5" name="テキスト ボックス 4">
            <a:extLst>
              <a:ext uri="{FF2B5EF4-FFF2-40B4-BE49-F238E27FC236}">
                <a16:creationId xmlns:a16="http://schemas.microsoft.com/office/drawing/2014/main" id="{D48D771E-D627-44B5-BE0D-5E62AA6093FF}"/>
              </a:ext>
            </a:extLst>
          </p:cNvPr>
          <p:cNvSpPr txBox="1"/>
          <p:nvPr/>
        </p:nvSpPr>
        <p:spPr>
          <a:xfrm>
            <a:off x="3450538" y="194585"/>
            <a:ext cx="2242922" cy="707886"/>
          </a:xfrm>
          <a:prstGeom prst="rect">
            <a:avLst/>
          </a:prstGeom>
          <a:noFill/>
        </p:spPr>
        <p:txBody>
          <a:bodyPr wrap="none" rtlCol="0">
            <a:spAutoFit/>
          </a:bodyPr>
          <a:lstStyle/>
          <a:p>
            <a:pPr algn="ctr"/>
            <a:r>
              <a:rPr lang="ja-JP" altLang="en-US" sz="4000" b="1" dirty="0">
                <a:latin typeface="+mn-ea"/>
              </a:rPr>
              <a:t>関連通知</a:t>
            </a:r>
            <a:endParaRPr kumimoji="1" lang="ja-JP" altLang="en-US" sz="4000" b="1" dirty="0">
              <a:latin typeface="+mn-ea"/>
            </a:endParaRPr>
          </a:p>
        </p:txBody>
      </p:sp>
      <p:sp>
        <p:nvSpPr>
          <p:cNvPr id="2" name="テキスト ボックス 1">
            <a:extLst>
              <a:ext uri="{FF2B5EF4-FFF2-40B4-BE49-F238E27FC236}">
                <a16:creationId xmlns:a16="http://schemas.microsoft.com/office/drawing/2014/main" id="{3AC86DD4-63FC-45BE-AB81-E78A981CBA7F}"/>
              </a:ext>
            </a:extLst>
          </p:cNvPr>
          <p:cNvSpPr txBox="1"/>
          <p:nvPr/>
        </p:nvSpPr>
        <p:spPr>
          <a:xfrm>
            <a:off x="389241" y="1331490"/>
            <a:ext cx="8369747" cy="3416320"/>
          </a:xfrm>
          <a:prstGeom prst="rect">
            <a:avLst/>
          </a:prstGeom>
          <a:noFill/>
        </p:spPr>
        <p:txBody>
          <a:bodyPr wrap="square" rtlCol="0">
            <a:spAutoFit/>
          </a:bodyPr>
          <a:lstStyle/>
          <a:p>
            <a:pPr marL="273050" indent="-273050">
              <a:buFont typeface="Arial" panose="020B0604020202020204" pitchFamily="34" charset="0"/>
              <a:buChar char="•"/>
            </a:pPr>
            <a:r>
              <a:rPr kumimoji="1" lang="ja-JP" altLang="en-US" sz="2800" dirty="0">
                <a:latin typeface="+mn-ea"/>
              </a:rPr>
              <a:t>医薬品</a:t>
            </a:r>
            <a:r>
              <a:rPr lang="ja-JP" altLang="en-US" sz="2800" dirty="0">
                <a:latin typeface="+mn-ea"/>
              </a:rPr>
              <a:t>の製造業者における</a:t>
            </a:r>
            <a:r>
              <a:rPr lang="en-US" altLang="ja-JP" sz="2800" dirty="0">
                <a:latin typeface="+mn-ea"/>
              </a:rPr>
              <a:t>GMP</a:t>
            </a:r>
            <a:r>
              <a:rPr lang="ja-JP" altLang="en-US" sz="2800" dirty="0">
                <a:latin typeface="+mn-ea"/>
              </a:rPr>
              <a:t>省令違反等を踏まえた無通告立入検査の徹底強化等について</a:t>
            </a:r>
            <a:endParaRPr lang="en-US" altLang="ja-JP" sz="2800" dirty="0">
              <a:latin typeface="+mn-ea"/>
            </a:endParaRPr>
          </a:p>
          <a:p>
            <a:endParaRPr kumimoji="1" lang="en-US" altLang="ja-JP" sz="2000" dirty="0">
              <a:latin typeface="+mn-ea"/>
            </a:endParaRPr>
          </a:p>
          <a:p>
            <a:pPr algn="r"/>
            <a:r>
              <a:rPr kumimoji="1" lang="ja-JP" altLang="en-US" sz="2200" u="sng" dirty="0">
                <a:latin typeface="+mn-ea"/>
              </a:rPr>
              <a:t>令和</a:t>
            </a:r>
            <a:r>
              <a:rPr kumimoji="1" lang="en-US" altLang="ja-JP" sz="2200" u="sng" dirty="0">
                <a:latin typeface="+mn-ea"/>
              </a:rPr>
              <a:t>3</a:t>
            </a:r>
            <a:r>
              <a:rPr kumimoji="1" lang="ja-JP" altLang="en-US" sz="2200" u="sng" dirty="0">
                <a:latin typeface="+mn-ea"/>
              </a:rPr>
              <a:t>年</a:t>
            </a:r>
            <a:r>
              <a:rPr kumimoji="1" lang="en-US" altLang="ja-JP" sz="2200" u="sng" dirty="0">
                <a:latin typeface="+mn-ea"/>
              </a:rPr>
              <a:t>2</a:t>
            </a:r>
            <a:r>
              <a:rPr kumimoji="1" lang="ja-JP" altLang="en-US" sz="2200" u="sng" dirty="0">
                <a:latin typeface="+mn-ea"/>
              </a:rPr>
              <a:t>月</a:t>
            </a:r>
            <a:r>
              <a:rPr lang="en-US" altLang="ja-JP" sz="2200" u="sng" dirty="0">
                <a:latin typeface="+mn-ea"/>
              </a:rPr>
              <a:t>9</a:t>
            </a:r>
            <a:r>
              <a:rPr kumimoji="1" lang="ja-JP" altLang="en-US" sz="2200" u="sng" dirty="0">
                <a:latin typeface="+mn-ea"/>
              </a:rPr>
              <a:t>日　</a:t>
            </a:r>
            <a:r>
              <a:rPr lang="ja-JP" altLang="en-US" sz="2200" u="sng" dirty="0">
                <a:latin typeface="+mn-ea"/>
              </a:rPr>
              <a:t>薬生監麻発</a:t>
            </a:r>
            <a:r>
              <a:rPr lang="en-US" altLang="ja-JP" sz="2200" u="sng" dirty="0">
                <a:latin typeface="+mn-ea"/>
              </a:rPr>
              <a:t>0209</a:t>
            </a:r>
            <a:r>
              <a:rPr lang="ja-JP" altLang="en-US" sz="2200" u="sng" dirty="0">
                <a:latin typeface="+mn-ea"/>
              </a:rPr>
              <a:t>第</a:t>
            </a:r>
            <a:r>
              <a:rPr lang="en-US" altLang="ja-JP" sz="2200" u="sng" dirty="0">
                <a:latin typeface="+mn-ea"/>
              </a:rPr>
              <a:t>1</a:t>
            </a:r>
            <a:r>
              <a:rPr lang="ja-JP" altLang="en-US" sz="2200" u="sng" dirty="0">
                <a:latin typeface="+mn-ea"/>
              </a:rPr>
              <a:t>号、薬生監麻発</a:t>
            </a:r>
            <a:r>
              <a:rPr lang="en-US" altLang="ja-JP" sz="2200" u="sng" dirty="0">
                <a:latin typeface="+mn-ea"/>
              </a:rPr>
              <a:t>0209</a:t>
            </a:r>
            <a:r>
              <a:rPr lang="ja-JP" altLang="en-US" sz="2200" u="sng" dirty="0">
                <a:latin typeface="+mn-ea"/>
              </a:rPr>
              <a:t>第</a:t>
            </a:r>
            <a:r>
              <a:rPr lang="en-US" altLang="ja-JP" sz="2200" u="sng" dirty="0">
                <a:latin typeface="+mn-ea"/>
              </a:rPr>
              <a:t>2</a:t>
            </a:r>
            <a:r>
              <a:rPr lang="ja-JP" altLang="en-US" sz="2200" u="sng" dirty="0">
                <a:latin typeface="+mn-ea"/>
              </a:rPr>
              <a:t>号</a:t>
            </a:r>
            <a:endParaRPr kumimoji="1" lang="en-US" altLang="ja-JP" sz="2200" u="sng" dirty="0">
              <a:latin typeface="+mn-ea"/>
            </a:endParaRPr>
          </a:p>
          <a:p>
            <a:endParaRPr kumimoji="1" lang="en-US" altLang="ja-JP" sz="2000" dirty="0">
              <a:latin typeface="+mn-ea"/>
            </a:endParaRPr>
          </a:p>
          <a:p>
            <a:pPr marL="273050" indent="-273050">
              <a:buFont typeface="Arial" panose="020B0604020202020204" pitchFamily="34" charset="0"/>
              <a:buChar char="•"/>
            </a:pPr>
            <a:r>
              <a:rPr lang="ja-JP" altLang="en-US" sz="2800" dirty="0">
                <a:latin typeface="+mn-ea"/>
              </a:rPr>
              <a:t>医薬品の製造販売業者における法令順守体制及び製造管理体制の整備の徹底強化について</a:t>
            </a:r>
            <a:endParaRPr lang="en-US" altLang="ja-JP" sz="2800" u="sng" dirty="0">
              <a:latin typeface="+mn-ea"/>
            </a:endParaRPr>
          </a:p>
          <a:p>
            <a:endParaRPr kumimoji="1" lang="en-US" altLang="ja-JP" sz="2000" dirty="0">
              <a:latin typeface="+mn-ea"/>
            </a:endParaRPr>
          </a:p>
          <a:p>
            <a:pPr algn="r"/>
            <a:r>
              <a:rPr lang="en-US" altLang="ja-JP" sz="2000" dirty="0">
                <a:latin typeface="+mn-ea"/>
              </a:rPr>
              <a:t>	</a:t>
            </a:r>
            <a:r>
              <a:rPr lang="ja-JP" altLang="en-US" sz="2200" u="sng" dirty="0">
                <a:latin typeface="+mn-ea"/>
              </a:rPr>
              <a:t>令和</a:t>
            </a:r>
            <a:r>
              <a:rPr lang="en-US" altLang="ja-JP" sz="2200" u="sng" dirty="0">
                <a:latin typeface="+mn-ea"/>
              </a:rPr>
              <a:t>3</a:t>
            </a:r>
            <a:r>
              <a:rPr lang="ja-JP" altLang="en-US" sz="2200" u="sng" dirty="0">
                <a:latin typeface="+mn-ea"/>
              </a:rPr>
              <a:t>年</a:t>
            </a:r>
            <a:r>
              <a:rPr lang="en-US" altLang="ja-JP" sz="2200" u="sng" dirty="0">
                <a:latin typeface="+mn-ea"/>
              </a:rPr>
              <a:t>2</a:t>
            </a:r>
            <a:r>
              <a:rPr lang="ja-JP" altLang="en-US" sz="2200" u="sng" dirty="0">
                <a:latin typeface="+mn-ea"/>
              </a:rPr>
              <a:t>月</a:t>
            </a:r>
            <a:r>
              <a:rPr lang="en-US" altLang="ja-JP" sz="2200" u="sng" dirty="0">
                <a:latin typeface="+mn-ea"/>
              </a:rPr>
              <a:t>15</a:t>
            </a:r>
            <a:r>
              <a:rPr lang="ja-JP" altLang="en-US" sz="2200" u="sng" dirty="0">
                <a:latin typeface="+mn-ea"/>
              </a:rPr>
              <a:t>日　日薬連発第</a:t>
            </a:r>
            <a:r>
              <a:rPr lang="en-US" altLang="ja-JP" sz="2200" u="sng" dirty="0">
                <a:latin typeface="+mn-ea"/>
              </a:rPr>
              <a:t>125</a:t>
            </a:r>
            <a:r>
              <a:rPr lang="ja-JP" altLang="en-US" sz="2200" u="sng" dirty="0">
                <a:latin typeface="+mn-ea"/>
              </a:rPr>
              <a:t>号</a:t>
            </a:r>
            <a:endParaRPr lang="en-US" altLang="ja-JP" sz="2200" u="sng" dirty="0">
              <a:latin typeface="+mn-ea"/>
            </a:endParaRPr>
          </a:p>
        </p:txBody>
      </p:sp>
    </p:spTree>
    <p:extLst>
      <p:ext uri="{BB962C8B-B14F-4D97-AF65-F5344CB8AC3E}">
        <p14:creationId xmlns:p14="http://schemas.microsoft.com/office/powerpoint/2010/main" val="346665214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DD169D7-C0B6-4A49-994F-305629D0A7F6}"/>
              </a:ext>
            </a:extLst>
          </p:cNvPr>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5" name="テキスト ボックス 4">
            <a:extLst>
              <a:ext uri="{FF2B5EF4-FFF2-40B4-BE49-F238E27FC236}">
                <a16:creationId xmlns:a16="http://schemas.microsoft.com/office/drawing/2014/main" id="{D48D771E-D627-44B5-BE0D-5E62AA6093FF}"/>
              </a:ext>
            </a:extLst>
          </p:cNvPr>
          <p:cNvSpPr txBox="1"/>
          <p:nvPr/>
        </p:nvSpPr>
        <p:spPr>
          <a:xfrm>
            <a:off x="1126349" y="150772"/>
            <a:ext cx="6841938" cy="677108"/>
          </a:xfrm>
          <a:prstGeom prst="rect">
            <a:avLst/>
          </a:prstGeom>
          <a:noFill/>
        </p:spPr>
        <p:txBody>
          <a:bodyPr wrap="none" rtlCol="0">
            <a:spAutoFit/>
          </a:bodyPr>
          <a:lstStyle/>
          <a:p>
            <a:pPr algn="ctr"/>
            <a:r>
              <a:rPr lang="ja-JP" altLang="en-US" sz="3800" b="1" dirty="0">
                <a:latin typeface="+mn-ea"/>
              </a:rPr>
              <a:t>重大な健康被害、</a:t>
            </a:r>
            <a:r>
              <a:rPr lang="en-US" altLang="ja-JP" sz="3800" b="1" dirty="0">
                <a:latin typeface="+mn-ea"/>
              </a:rPr>
              <a:t>GMP</a:t>
            </a:r>
            <a:r>
              <a:rPr lang="ja-JP" altLang="en-US" sz="3800" b="1" dirty="0">
                <a:latin typeface="+mn-ea"/>
              </a:rPr>
              <a:t>省令違反</a:t>
            </a:r>
            <a:endParaRPr kumimoji="1" lang="ja-JP" altLang="en-US" sz="3800" b="1" dirty="0">
              <a:latin typeface="+mn-ea"/>
            </a:endParaRPr>
          </a:p>
        </p:txBody>
      </p:sp>
      <p:sp>
        <p:nvSpPr>
          <p:cNvPr id="14" name="テキスト ボックス 13">
            <a:extLst>
              <a:ext uri="{FF2B5EF4-FFF2-40B4-BE49-F238E27FC236}">
                <a16:creationId xmlns:a16="http://schemas.microsoft.com/office/drawing/2014/main" id="{EF9013C6-179E-469C-927C-2602A6DFA0B8}"/>
              </a:ext>
            </a:extLst>
          </p:cNvPr>
          <p:cNvSpPr txBox="1"/>
          <p:nvPr/>
        </p:nvSpPr>
        <p:spPr>
          <a:xfrm>
            <a:off x="561555" y="999386"/>
            <a:ext cx="7971525" cy="1015663"/>
          </a:xfrm>
          <a:prstGeom prst="rect">
            <a:avLst/>
          </a:prstGeom>
          <a:noFill/>
        </p:spPr>
        <p:txBody>
          <a:bodyPr wrap="square" rtlCol="0">
            <a:spAutoFit/>
          </a:bodyPr>
          <a:lstStyle/>
          <a:p>
            <a:r>
              <a:rPr lang="ja-JP" altLang="en-US" sz="2000" dirty="0">
                <a:solidFill>
                  <a:srgbClr val="FF0000"/>
                </a:solidFill>
              </a:rPr>
              <a:t>医薬品の製造過程で、承認書に記載のない医薬品原薬が混入し、当該医薬品を服用した患者に、重大な健康被害が多数生じる事案</a:t>
            </a:r>
            <a:r>
              <a:rPr lang="ja-JP" altLang="en-US" sz="2000" dirty="0"/>
              <a:t>（以下、当該事案とする）が発生。</a:t>
            </a:r>
            <a:endParaRPr kumimoji="1" lang="ja-JP" altLang="en-US" sz="2000" dirty="0"/>
          </a:p>
        </p:txBody>
      </p:sp>
      <p:sp>
        <p:nvSpPr>
          <p:cNvPr id="17" name="テキスト ボックス 16">
            <a:extLst>
              <a:ext uri="{FF2B5EF4-FFF2-40B4-BE49-F238E27FC236}">
                <a16:creationId xmlns:a16="http://schemas.microsoft.com/office/drawing/2014/main" id="{5FEBD198-9468-4A85-B9B9-BCAD49223476}"/>
              </a:ext>
            </a:extLst>
          </p:cNvPr>
          <p:cNvSpPr txBox="1"/>
          <p:nvPr/>
        </p:nvSpPr>
        <p:spPr>
          <a:xfrm>
            <a:off x="500205" y="4500612"/>
            <a:ext cx="8477540" cy="1793953"/>
          </a:xfrm>
          <a:prstGeom prst="rect">
            <a:avLst/>
          </a:prstGeom>
          <a:noFill/>
        </p:spPr>
        <p:txBody>
          <a:bodyPr wrap="square" rtlCol="0">
            <a:spAutoFit/>
          </a:bodyPr>
          <a:lstStyle/>
          <a:p>
            <a:r>
              <a:rPr kumimoji="1" lang="en-US" altLang="ja-JP" sz="2400" u="sng" dirty="0"/>
              <a:t>GMP</a:t>
            </a:r>
            <a:r>
              <a:rPr kumimoji="1" lang="ja-JP" altLang="en-US" sz="2400" u="sng" dirty="0"/>
              <a:t>省令違反の判明（当該医薬品を含む複数の医薬品）</a:t>
            </a:r>
            <a:endParaRPr kumimoji="1" lang="en-US" altLang="ja-JP" sz="2400" u="sng" dirty="0"/>
          </a:p>
          <a:p>
            <a:pPr marL="342900" indent="-342900">
              <a:lnSpc>
                <a:spcPct val="150000"/>
              </a:lnSpc>
              <a:buFont typeface="Wingdings" panose="05000000000000000000" pitchFamily="2" charset="2"/>
              <a:buChar char="ü"/>
            </a:pPr>
            <a:r>
              <a:rPr lang="ja-JP" altLang="en-US" sz="2000" dirty="0">
                <a:solidFill>
                  <a:srgbClr val="FF0000"/>
                </a:solidFill>
              </a:rPr>
              <a:t>承認内容と異なる方法での製造</a:t>
            </a:r>
            <a:endParaRPr lang="en-US" altLang="ja-JP" sz="2000" dirty="0">
              <a:solidFill>
                <a:srgbClr val="FF0000"/>
              </a:solidFill>
            </a:endParaRPr>
          </a:p>
          <a:p>
            <a:pPr marL="342900" indent="-342900">
              <a:lnSpc>
                <a:spcPct val="150000"/>
              </a:lnSpc>
              <a:buFont typeface="Wingdings" panose="05000000000000000000" pitchFamily="2" charset="2"/>
              <a:buChar char="ü"/>
            </a:pPr>
            <a:r>
              <a:rPr kumimoji="1" lang="ja-JP" altLang="en-US" sz="2000" dirty="0"/>
              <a:t>製造実態を隠蔽するための行政提出用帳簿（いわゆる</a:t>
            </a:r>
            <a:r>
              <a:rPr kumimoji="1" lang="ja-JP" altLang="en-US" sz="2000" dirty="0">
                <a:solidFill>
                  <a:srgbClr val="FF0000"/>
                </a:solidFill>
              </a:rPr>
              <a:t>二重帳簿</a:t>
            </a:r>
            <a:r>
              <a:rPr kumimoji="1" lang="ja-JP" altLang="en-US" sz="2000" dirty="0"/>
              <a:t>）</a:t>
            </a:r>
            <a:r>
              <a:rPr kumimoji="1" lang="ja-JP" altLang="en-US" sz="2000" dirty="0">
                <a:solidFill>
                  <a:srgbClr val="FF0000"/>
                </a:solidFill>
              </a:rPr>
              <a:t>の作成</a:t>
            </a:r>
            <a:endParaRPr kumimoji="1" lang="en-US" altLang="ja-JP" sz="2000" dirty="0">
              <a:solidFill>
                <a:srgbClr val="FF0000"/>
              </a:solidFill>
            </a:endParaRPr>
          </a:p>
          <a:p>
            <a:pPr marL="342900" indent="-342900">
              <a:lnSpc>
                <a:spcPct val="150000"/>
              </a:lnSpc>
              <a:buFont typeface="Wingdings" panose="05000000000000000000" pitchFamily="2" charset="2"/>
              <a:buChar char="ü"/>
            </a:pPr>
            <a:r>
              <a:rPr lang="ja-JP" altLang="en-US" sz="2000" dirty="0">
                <a:solidFill>
                  <a:srgbClr val="FF0000"/>
                </a:solidFill>
              </a:rPr>
              <a:t>品質試験結果のねつ造</a:t>
            </a:r>
            <a:r>
              <a:rPr lang="ja-JP" altLang="en-US" sz="2000" dirty="0"/>
              <a:t>等</a:t>
            </a:r>
            <a:endParaRPr kumimoji="1" lang="ja-JP" altLang="en-US" sz="2000" dirty="0"/>
          </a:p>
        </p:txBody>
      </p:sp>
      <p:graphicFrame>
        <p:nvGraphicFramePr>
          <p:cNvPr id="2" name="表 1">
            <a:extLst>
              <a:ext uri="{FF2B5EF4-FFF2-40B4-BE49-F238E27FC236}">
                <a16:creationId xmlns:a16="http://schemas.microsoft.com/office/drawing/2014/main" id="{BF56267B-607B-492C-87C1-354493EF6F27}"/>
              </a:ext>
            </a:extLst>
          </p:cNvPr>
          <p:cNvGraphicFramePr>
            <a:graphicFrameLocks noGrp="1"/>
          </p:cNvGraphicFramePr>
          <p:nvPr>
            <p:extLst>
              <p:ext uri="{D42A27DB-BD31-4B8C-83A1-F6EECF244321}">
                <p14:modId xmlns:p14="http://schemas.microsoft.com/office/powerpoint/2010/main" val="3804323183"/>
              </p:ext>
            </p:extLst>
          </p:nvPr>
        </p:nvGraphicFramePr>
        <p:xfrm>
          <a:off x="467097" y="2097652"/>
          <a:ext cx="8200225" cy="2296160"/>
        </p:xfrm>
        <a:graphic>
          <a:graphicData uri="http://schemas.openxmlformats.org/drawingml/2006/table">
            <a:tbl>
              <a:tblPr firstRow="1" bandRow="1">
                <a:tableStyleId>{2D5ABB26-0587-4C30-8999-92F81FD0307C}</a:tableStyleId>
              </a:tblPr>
              <a:tblGrid>
                <a:gridCol w="1219199">
                  <a:extLst>
                    <a:ext uri="{9D8B030D-6E8A-4147-A177-3AD203B41FA5}">
                      <a16:colId xmlns:a16="http://schemas.microsoft.com/office/drawing/2014/main" val="3285243278"/>
                    </a:ext>
                  </a:extLst>
                </a:gridCol>
                <a:gridCol w="6981026">
                  <a:extLst>
                    <a:ext uri="{9D8B030D-6E8A-4147-A177-3AD203B41FA5}">
                      <a16:colId xmlns:a16="http://schemas.microsoft.com/office/drawing/2014/main" val="2303048020"/>
                    </a:ext>
                  </a:extLst>
                </a:gridCol>
              </a:tblGrid>
              <a:tr h="370840">
                <a:tc>
                  <a:txBody>
                    <a:bodyPr/>
                    <a:lstStyle/>
                    <a:p>
                      <a:r>
                        <a:rPr kumimoji="1" lang="en-US" altLang="ja-JP" dirty="0">
                          <a:latin typeface="+mn-ea"/>
                          <a:ea typeface="+mn-ea"/>
                        </a:rPr>
                        <a:t>2</a:t>
                      </a:r>
                      <a:r>
                        <a:rPr kumimoji="1" lang="ja-JP" altLang="en-US" dirty="0">
                          <a:latin typeface="+mn-ea"/>
                          <a:ea typeface="+mn-ea"/>
                        </a:rPr>
                        <a:t>月</a:t>
                      </a:r>
                      <a:r>
                        <a:rPr kumimoji="1" lang="en-US" altLang="ja-JP" dirty="0">
                          <a:latin typeface="+mn-ea"/>
                          <a:ea typeface="+mn-ea"/>
                        </a:rPr>
                        <a:t>9</a:t>
                      </a:r>
                      <a:r>
                        <a:rPr kumimoji="1" lang="ja-JP" altLang="en-US" dirty="0">
                          <a:latin typeface="+mn-ea"/>
                          <a:ea typeface="+mn-ea"/>
                        </a:rPr>
                        <a:t>日付</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mn-ea"/>
                          <a:ea typeface="+mn-ea"/>
                        </a:rPr>
                        <a:t>福井県が小林化工㈱に業務停止命令及び業務改善命令</a:t>
                      </a:r>
                      <a:endParaRPr kumimoji="1" lang="en-US" altLang="ja-JP" dirty="0">
                        <a:latin typeface="+mn-ea"/>
                        <a:ea typeface="+mn-ea"/>
                      </a:endParaRPr>
                    </a:p>
                  </a:txBody>
                  <a:tcPr/>
                </a:tc>
                <a:extLst>
                  <a:ext uri="{0D108BD9-81ED-4DB2-BD59-A6C34878D82A}">
                    <a16:rowId xmlns:a16="http://schemas.microsoft.com/office/drawing/2014/main" val="3317727184"/>
                  </a:ext>
                </a:extLst>
              </a:tr>
              <a:tr h="370840">
                <a:tc>
                  <a:txBody>
                    <a:bodyPr/>
                    <a:lstStyle/>
                    <a:p>
                      <a:r>
                        <a:rPr lang="en-US" altLang="ja-JP" dirty="0">
                          <a:latin typeface="+mn-ea"/>
                          <a:ea typeface="+mn-ea"/>
                        </a:rPr>
                        <a:t>2</a:t>
                      </a:r>
                      <a:r>
                        <a:rPr lang="ja-JP" altLang="en-US" dirty="0">
                          <a:latin typeface="+mn-ea"/>
                          <a:ea typeface="+mn-ea"/>
                        </a:rPr>
                        <a:t>月</a:t>
                      </a:r>
                      <a:r>
                        <a:rPr lang="en-US" altLang="ja-JP" dirty="0">
                          <a:latin typeface="+mn-ea"/>
                          <a:ea typeface="+mn-ea"/>
                        </a:rPr>
                        <a:t>9</a:t>
                      </a:r>
                      <a:r>
                        <a:rPr lang="ja-JP" altLang="en-US" dirty="0">
                          <a:latin typeface="+mn-ea"/>
                          <a:ea typeface="+mn-ea"/>
                        </a:rPr>
                        <a:t>日付</a:t>
                      </a:r>
                      <a:endParaRPr kumimoji="1" lang="ja-JP" altLang="en-US" dirty="0">
                        <a:latin typeface="+mn-ea"/>
                        <a:ea typeface="+mn-ea"/>
                      </a:endParaRPr>
                    </a:p>
                  </a:txBody>
                  <a:tcPr/>
                </a:tc>
                <a:tc>
                  <a:txBody>
                    <a:bodyPr/>
                    <a:lstStyle/>
                    <a:p>
                      <a:r>
                        <a:rPr lang="ja-JP" altLang="en-US" dirty="0">
                          <a:latin typeface="+mn-ea"/>
                          <a:ea typeface="+mn-ea"/>
                        </a:rPr>
                        <a:t>厚生労働省医薬・生活衛生局監視指導・麻薬対策課長（以下、監麻課長とする）より各都道府県衛生主管部（局）長に通知を発出（薬生監麻発</a:t>
                      </a:r>
                      <a:r>
                        <a:rPr lang="en-US" altLang="ja-JP" dirty="0">
                          <a:latin typeface="+mn-ea"/>
                          <a:ea typeface="+mn-ea"/>
                        </a:rPr>
                        <a:t>0209</a:t>
                      </a:r>
                      <a:r>
                        <a:rPr lang="ja-JP" altLang="en-US" dirty="0">
                          <a:latin typeface="+mn-ea"/>
                          <a:ea typeface="+mn-ea"/>
                        </a:rPr>
                        <a:t>第</a:t>
                      </a:r>
                      <a:r>
                        <a:rPr lang="en-US" altLang="ja-JP" dirty="0">
                          <a:latin typeface="+mn-ea"/>
                          <a:ea typeface="+mn-ea"/>
                        </a:rPr>
                        <a:t>1</a:t>
                      </a:r>
                      <a:r>
                        <a:rPr lang="ja-JP" altLang="en-US" dirty="0">
                          <a:latin typeface="+mn-ea"/>
                          <a:ea typeface="+mn-ea"/>
                        </a:rPr>
                        <a:t>号）</a:t>
                      </a:r>
                      <a:endParaRPr lang="en-US" altLang="ja-JP" dirty="0">
                        <a:latin typeface="+mn-ea"/>
                        <a:ea typeface="+mn-ea"/>
                      </a:endParaRPr>
                    </a:p>
                  </a:txBody>
                  <a:tcPr/>
                </a:tc>
                <a:extLst>
                  <a:ext uri="{0D108BD9-81ED-4DB2-BD59-A6C34878D82A}">
                    <a16:rowId xmlns:a16="http://schemas.microsoft.com/office/drawing/2014/main" val="9546286"/>
                  </a:ext>
                </a:extLst>
              </a:tr>
              <a:tr h="370840">
                <a:tc>
                  <a:txBody>
                    <a:bodyPr/>
                    <a:lstStyle/>
                    <a:p>
                      <a:r>
                        <a:rPr lang="en-US" altLang="ja-JP" dirty="0">
                          <a:latin typeface="+mn-ea"/>
                          <a:ea typeface="+mn-ea"/>
                        </a:rPr>
                        <a:t>2</a:t>
                      </a:r>
                      <a:r>
                        <a:rPr lang="ja-JP" altLang="en-US" dirty="0">
                          <a:latin typeface="+mn-ea"/>
                          <a:ea typeface="+mn-ea"/>
                        </a:rPr>
                        <a:t>月</a:t>
                      </a:r>
                      <a:r>
                        <a:rPr lang="en-US" altLang="ja-JP" dirty="0">
                          <a:latin typeface="+mn-ea"/>
                          <a:ea typeface="+mn-ea"/>
                        </a:rPr>
                        <a:t>9</a:t>
                      </a:r>
                      <a:r>
                        <a:rPr lang="ja-JP" altLang="en-US" dirty="0">
                          <a:latin typeface="+mn-ea"/>
                          <a:ea typeface="+mn-ea"/>
                        </a:rPr>
                        <a:t>日付</a:t>
                      </a:r>
                      <a:endParaRPr kumimoji="1" lang="ja-JP" altLang="en-US" dirty="0">
                        <a:latin typeface="+mn-ea"/>
                        <a:ea typeface="+mn-ea"/>
                      </a:endParaRPr>
                    </a:p>
                  </a:txBody>
                  <a:tcPr/>
                </a:tc>
                <a:tc>
                  <a:txBody>
                    <a:bodyPr/>
                    <a:lstStyle/>
                    <a:p>
                      <a:r>
                        <a:rPr lang="ja-JP" altLang="en-US" dirty="0">
                          <a:latin typeface="+mn-ea"/>
                          <a:ea typeface="+mn-ea"/>
                        </a:rPr>
                        <a:t>監麻課長より日本製薬団体連合会会長（以下、日薬連会長とする）に通知を発出（薬生監麻発</a:t>
                      </a:r>
                      <a:r>
                        <a:rPr lang="en-US" altLang="ja-JP" dirty="0">
                          <a:latin typeface="+mn-ea"/>
                          <a:ea typeface="+mn-ea"/>
                        </a:rPr>
                        <a:t>0209</a:t>
                      </a:r>
                      <a:r>
                        <a:rPr lang="ja-JP" altLang="en-US" dirty="0">
                          <a:latin typeface="+mn-ea"/>
                          <a:ea typeface="+mn-ea"/>
                        </a:rPr>
                        <a:t>第</a:t>
                      </a:r>
                      <a:r>
                        <a:rPr lang="en-US" altLang="ja-JP" dirty="0">
                          <a:latin typeface="+mn-ea"/>
                          <a:ea typeface="+mn-ea"/>
                        </a:rPr>
                        <a:t>2</a:t>
                      </a:r>
                      <a:r>
                        <a:rPr lang="ja-JP" altLang="en-US" dirty="0">
                          <a:latin typeface="+mn-ea"/>
                          <a:ea typeface="+mn-ea"/>
                        </a:rPr>
                        <a:t>号）</a:t>
                      </a:r>
                      <a:endParaRPr lang="en-US" altLang="ja-JP" dirty="0">
                        <a:latin typeface="+mn-ea"/>
                        <a:ea typeface="+mn-ea"/>
                      </a:endParaRPr>
                    </a:p>
                  </a:txBody>
                  <a:tcPr/>
                </a:tc>
                <a:extLst>
                  <a:ext uri="{0D108BD9-81ED-4DB2-BD59-A6C34878D82A}">
                    <a16:rowId xmlns:a16="http://schemas.microsoft.com/office/drawing/2014/main" val="3242155617"/>
                  </a:ext>
                </a:extLst>
              </a:tr>
              <a:tr h="370840">
                <a:tc>
                  <a:txBody>
                    <a:bodyPr/>
                    <a:lstStyle/>
                    <a:p>
                      <a:r>
                        <a:rPr lang="en-US" altLang="ja-JP" dirty="0">
                          <a:latin typeface="+mn-ea"/>
                          <a:ea typeface="+mn-ea"/>
                        </a:rPr>
                        <a:t>2</a:t>
                      </a:r>
                      <a:r>
                        <a:rPr lang="ja-JP" altLang="en-US" dirty="0">
                          <a:latin typeface="+mn-ea"/>
                          <a:ea typeface="+mn-ea"/>
                        </a:rPr>
                        <a:t>月</a:t>
                      </a:r>
                      <a:r>
                        <a:rPr lang="en-US" altLang="ja-JP" dirty="0">
                          <a:latin typeface="+mn-ea"/>
                          <a:ea typeface="+mn-ea"/>
                        </a:rPr>
                        <a:t>15</a:t>
                      </a:r>
                      <a:r>
                        <a:rPr lang="ja-JP" altLang="en-US" dirty="0">
                          <a:latin typeface="+mn-ea"/>
                          <a:ea typeface="+mn-ea"/>
                        </a:rPr>
                        <a:t>日付</a:t>
                      </a:r>
                      <a:endParaRPr kumimoji="1" lang="ja-JP" altLang="en-US" dirty="0">
                        <a:latin typeface="+mn-ea"/>
                        <a:ea typeface="+mn-ea"/>
                      </a:endParaRPr>
                    </a:p>
                  </a:txBody>
                  <a:tcPr/>
                </a:tc>
                <a:tc>
                  <a:txBody>
                    <a:bodyPr/>
                    <a:lstStyle/>
                    <a:p>
                      <a:r>
                        <a:rPr lang="ja-JP" altLang="en-US" dirty="0">
                          <a:latin typeface="+mn-ea"/>
                          <a:ea typeface="+mn-ea"/>
                        </a:rPr>
                        <a:t>日薬連会長より加盟団体に通知を発出（日薬連発第</a:t>
                      </a:r>
                      <a:r>
                        <a:rPr lang="en-US" altLang="ja-JP" dirty="0">
                          <a:latin typeface="+mn-ea"/>
                          <a:ea typeface="+mn-ea"/>
                        </a:rPr>
                        <a:t>125</a:t>
                      </a:r>
                      <a:r>
                        <a:rPr lang="ja-JP" altLang="en-US" dirty="0">
                          <a:latin typeface="+mn-ea"/>
                          <a:ea typeface="+mn-ea"/>
                        </a:rPr>
                        <a:t>号）</a:t>
                      </a:r>
                      <a:endParaRPr lang="en-US" altLang="ja-JP" dirty="0">
                        <a:latin typeface="+mn-ea"/>
                        <a:ea typeface="+mn-ea"/>
                      </a:endParaRPr>
                    </a:p>
                  </a:txBody>
                  <a:tcPr/>
                </a:tc>
                <a:extLst>
                  <a:ext uri="{0D108BD9-81ED-4DB2-BD59-A6C34878D82A}">
                    <a16:rowId xmlns:a16="http://schemas.microsoft.com/office/drawing/2014/main" val="527836422"/>
                  </a:ext>
                </a:extLst>
              </a:tr>
            </a:tbl>
          </a:graphicData>
        </a:graphic>
      </p:graphicFrame>
    </p:spTree>
    <p:extLst>
      <p:ext uri="{BB962C8B-B14F-4D97-AF65-F5344CB8AC3E}">
        <p14:creationId xmlns:p14="http://schemas.microsoft.com/office/powerpoint/2010/main" val="35217141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478455B8-461D-42DA-8EDE-7EC33BC48484}"/>
              </a:ext>
            </a:extLst>
          </p:cNvPr>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5" name="テキスト ボックス 4">
            <a:extLst>
              <a:ext uri="{FF2B5EF4-FFF2-40B4-BE49-F238E27FC236}">
                <a16:creationId xmlns:a16="http://schemas.microsoft.com/office/drawing/2014/main" id="{3A3B8D62-B2AE-4738-B14B-A99AB173ED58}"/>
              </a:ext>
            </a:extLst>
          </p:cNvPr>
          <p:cNvSpPr txBox="1"/>
          <p:nvPr/>
        </p:nvSpPr>
        <p:spPr>
          <a:xfrm>
            <a:off x="659711" y="150772"/>
            <a:ext cx="7824578" cy="1261884"/>
          </a:xfrm>
          <a:prstGeom prst="rect">
            <a:avLst/>
          </a:prstGeom>
          <a:noFill/>
        </p:spPr>
        <p:txBody>
          <a:bodyPr wrap="none" rtlCol="0">
            <a:spAutoFit/>
          </a:bodyPr>
          <a:lstStyle/>
          <a:p>
            <a:pPr algn="ctr"/>
            <a:r>
              <a:rPr kumimoji="1" lang="ja-JP" altLang="en-US" sz="3800" b="1" dirty="0">
                <a:latin typeface="+mn-ea"/>
              </a:rPr>
              <a:t>無通告立入検査、法令遵守体制及び</a:t>
            </a:r>
            <a:endParaRPr kumimoji="1" lang="en-US" altLang="ja-JP" sz="3800" b="1" dirty="0">
              <a:latin typeface="+mn-ea"/>
            </a:endParaRPr>
          </a:p>
          <a:p>
            <a:pPr algn="ctr"/>
            <a:r>
              <a:rPr lang="ja-JP" altLang="en-US" sz="3800" b="1" dirty="0">
                <a:latin typeface="+mn-ea"/>
              </a:rPr>
              <a:t>製造管理体制の徹底強化</a:t>
            </a:r>
            <a:endParaRPr kumimoji="1" lang="ja-JP" altLang="en-US" sz="3800" b="1" dirty="0">
              <a:latin typeface="+mn-ea"/>
            </a:endParaRPr>
          </a:p>
        </p:txBody>
      </p:sp>
      <p:sp>
        <p:nvSpPr>
          <p:cNvPr id="6" name="テキスト ボックス 5">
            <a:extLst>
              <a:ext uri="{FF2B5EF4-FFF2-40B4-BE49-F238E27FC236}">
                <a16:creationId xmlns:a16="http://schemas.microsoft.com/office/drawing/2014/main" id="{B79BB88C-DBEC-4CD9-8226-B6F1C34FE88C}"/>
              </a:ext>
            </a:extLst>
          </p:cNvPr>
          <p:cNvSpPr txBox="1"/>
          <p:nvPr/>
        </p:nvSpPr>
        <p:spPr>
          <a:xfrm>
            <a:off x="241469" y="1577418"/>
            <a:ext cx="8657112" cy="430887"/>
          </a:xfrm>
          <a:prstGeom prst="rect">
            <a:avLst/>
          </a:prstGeom>
          <a:noFill/>
        </p:spPr>
        <p:txBody>
          <a:bodyPr wrap="square" rtlCol="0">
            <a:spAutoFit/>
          </a:bodyPr>
          <a:lstStyle/>
          <a:p>
            <a:r>
              <a:rPr kumimoji="1" lang="ja-JP" altLang="en-US" sz="2200" dirty="0">
                <a:solidFill>
                  <a:srgbClr val="FF0000"/>
                </a:solidFill>
              </a:rPr>
              <a:t>組織ぐるみ</a:t>
            </a:r>
            <a:r>
              <a:rPr kumimoji="1" lang="ja-JP" altLang="en-US" sz="2200" dirty="0"/>
              <a:t>で薬機法をはじめとする関係</a:t>
            </a:r>
            <a:r>
              <a:rPr kumimoji="1" lang="ja-JP" altLang="en-US" sz="2200" dirty="0">
                <a:solidFill>
                  <a:srgbClr val="FF0000"/>
                </a:solidFill>
              </a:rPr>
              <a:t>法令に違反</a:t>
            </a:r>
            <a:r>
              <a:rPr kumimoji="1" lang="ja-JP" altLang="en-US" sz="2200" dirty="0"/>
              <a:t>していた事実が判明</a:t>
            </a:r>
          </a:p>
        </p:txBody>
      </p:sp>
      <p:sp>
        <p:nvSpPr>
          <p:cNvPr id="7" name="テキスト ボックス 6">
            <a:extLst>
              <a:ext uri="{FF2B5EF4-FFF2-40B4-BE49-F238E27FC236}">
                <a16:creationId xmlns:a16="http://schemas.microsoft.com/office/drawing/2014/main" id="{213B6A63-AD15-4445-BF0D-0E6491E58454}"/>
              </a:ext>
            </a:extLst>
          </p:cNvPr>
          <p:cNvSpPr txBox="1"/>
          <p:nvPr/>
        </p:nvSpPr>
        <p:spPr>
          <a:xfrm>
            <a:off x="94537" y="2089942"/>
            <a:ext cx="8950975" cy="707886"/>
          </a:xfrm>
          <a:prstGeom prst="rect">
            <a:avLst/>
          </a:prstGeom>
          <a:noFill/>
        </p:spPr>
        <p:txBody>
          <a:bodyPr wrap="square" rtlCol="0">
            <a:spAutoFit/>
          </a:bodyPr>
          <a:lstStyle/>
          <a:p>
            <a:pPr marL="342900" indent="-342900">
              <a:buFont typeface="Wingdings" panose="05000000000000000000" pitchFamily="2" charset="2"/>
              <a:buChar char="l"/>
            </a:pPr>
            <a:r>
              <a:rPr kumimoji="1" lang="ja-JP" altLang="en-US" sz="2000" dirty="0"/>
              <a:t>医薬品の品質や安全性に対する国民の信頼を失墜させるもの</a:t>
            </a:r>
            <a:endParaRPr kumimoji="1" lang="en-US" altLang="ja-JP" sz="2000" dirty="0"/>
          </a:p>
          <a:p>
            <a:pPr marL="342900" indent="-342900">
              <a:buFont typeface="Wingdings" panose="05000000000000000000" pitchFamily="2" charset="2"/>
              <a:buChar char="l"/>
            </a:pPr>
            <a:r>
              <a:rPr kumimoji="1" lang="ja-JP" altLang="en-US" sz="2000" dirty="0"/>
              <a:t>生命関連産業である医薬品製造販売業の根幹を揺るがしかねない重大な事案</a:t>
            </a:r>
          </a:p>
        </p:txBody>
      </p:sp>
      <p:sp>
        <p:nvSpPr>
          <p:cNvPr id="8" name="矢印: 下 7">
            <a:extLst>
              <a:ext uri="{FF2B5EF4-FFF2-40B4-BE49-F238E27FC236}">
                <a16:creationId xmlns:a16="http://schemas.microsoft.com/office/drawing/2014/main" id="{5238AFB2-FE39-4280-B777-1228E8839C91}"/>
              </a:ext>
            </a:extLst>
          </p:cNvPr>
          <p:cNvSpPr/>
          <p:nvPr/>
        </p:nvSpPr>
        <p:spPr>
          <a:xfrm>
            <a:off x="3875317" y="2961813"/>
            <a:ext cx="1389413" cy="218631"/>
          </a:xfrm>
          <a:prstGeom prst="downArrow">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2E99A616-153C-4EE5-B776-50529FFD79C5}"/>
              </a:ext>
            </a:extLst>
          </p:cNvPr>
          <p:cNvSpPr txBox="1"/>
          <p:nvPr/>
        </p:nvSpPr>
        <p:spPr>
          <a:xfrm>
            <a:off x="92562" y="3322988"/>
            <a:ext cx="8950975" cy="1631216"/>
          </a:xfrm>
          <a:prstGeom prst="rect">
            <a:avLst/>
          </a:prstGeom>
          <a:noFill/>
        </p:spPr>
        <p:txBody>
          <a:bodyPr wrap="square" rtlCol="0">
            <a:spAutoFit/>
          </a:bodyPr>
          <a:lstStyle/>
          <a:p>
            <a:pPr marL="342900" indent="-342900">
              <a:buFont typeface="Wingdings" panose="05000000000000000000" pitchFamily="2" charset="2"/>
              <a:buChar char="l"/>
            </a:pPr>
            <a:r>
              <a:rPr lang="ja-JP" altLang="en-US" sz="2000" dirty="0"/>
              <a:t>類似事案の再発を防止し、医薬品の適切な品質と安全性を確保する</a:t>
            </a:r>
            <a:endParaRPr lang="en-US" altLang="ja-JP" sz="2000" dirty="0"/>
          </a:p>
          <a:p>
            <a:pPr marL="342900" indent="-342900">
              <a:buFont typeface="Wingdings" panose="05000000000000000000" pitchFamily="2" charset="2"/>
              <a:buChar char="l"/>
            </a:pPr>
            <a:r>
              <a:rPr kumimoji="1" lang="ja-JP" altLang="en-US" sz="2000" dirty="0"/>
              <a:t>当該事案について一事業者が起こした不祥事と捉えるのではなく、業界全体として真摯に受け止め、二度とこのような事案を起こさないよう取り組む</a:t>
            </a:r>
            <a:endParaRPr kumimoji="1" lang="en-US" altLang="ja-JP" sz="2000" dirty="0"/>
          </a:p>
          <a:p>
            <a:pPr marL="342900" indent="-342900">
              <a:buFont typeface="Wingdings" panose="05000000000000000000" pitchFamily="2" charset="2"/>
              <a:buChar char="l"/>
            </a:pPr>
            <a:r>
              <a:rPr kumimoji="1" lang="ja-JP" altLang="en-US" sz="2000" dirty="0"/>
              <a:t>このような事案を再び発生させてはならず、薬業界は真摯な姿勢でこの問題に対処する必要がある</a:t>
            </a:r>
            <a:endParaRPr kumimoji="1" lang="en-US" altLang="ja-JP" sz="2000" dirty="0"/>
          </a:p>
        </p:txBody>
      </p:sp>
      <p:sp>
        <p:nvSpPr>
          <p:cNvPr id="10" name="テキスト ボックス 9">
            <a:extLst>
              <a:ext uri="{FF2B5EF4-FFF2-40B4-BE49-F238E27FC236}">
                <a16:creationId xmlns:a16="http://schemas.microsoft.com/office/drawing/2014/main" id="{A2D5269F-E6AA-4C00-A099-13F831DB0BBA}"/>
              </a:ext>
            </a:extLst>
          </p:cNvPr>
          <p:cNvSpPr txBox="1"/>
          <p:nvPr/>
        </p:nvSpPr>
        <p:spPr>
          <a:xfrm>
            <a:off x="922660" y="5072988"/>
            <a:ext cx="7290778" cy="1137106"/>
          </a:xfrm>
          <a:prstGeom prst="rect">
            <a:avLst/>
          </a:prstGeom>
          <a:noFill/>
        </p:spPr>
        <p:txBody>
          <a:bodyPr wrap="none" rtlCol="0">
            <a:spAutoFit/>
          </a:bodyPr>
          <a:lstStyle/>
          <a:p>
            <a:pPr marL="342900" indent="-342900">
              <a:lnSpc>
                <a:spcPct val="150000"/>
              </a:lnSpc>
              <a:buFont typeface="+mj-lt"/>
              <a:buAutoNum type="arabicPeriod"/>
            </a:pPr>
            <a:r>
              <a:rPr kumimoji="1" lang="ja-JP" altLang="en-US" sz="2400" b="1" u="sng" dirty="0">
                <a:latin typeface="+mn-ea"/>
              </a:rPr>
              <a:t>無通告立入検査の徹底強化</a:t>
            </a:r>
            <a:endParaRPr kumimoji="1" lang="en-US" altLang="ja-JP" sz="2400" b="1" u="sng" dirty="0">
              <a:latin typeface="+mn-ea"/>
            </a:endParaRPr>
          </a:p>
          <a:p>
            <a:pPr marL="342900" indent="-342900">
              <a:lnSpc>
                <a:spcPct val="150000"/>
              </a:lnSpc>
              <a:buFont typeface="+mj-lt"/>
              <a:buAutoNum type="arabicPeriod"/>
            </a:pPr>
            <a:r>
              <a:rPr lang="ja-JP" altLang="en-US" sz="2400" b="1" u="sng" dirty="0">
                <a:latin typeface="+mn-ea"/>
              </a:rPr>
              <a:t>法令遵守体制及び製造管理体制の整備の徹底強化</a:t>
            </a:r>
            <a:endParaRPr kumimoji="1" lang="ja-JP" altLang="en-US" sz="2400" b="1" u="sng" dirty="0">
              <a:latin typeface="+mn-ea"/>
            </a:endParaRPr>
          </a:p>
        </p:txBody>
      </p:sp>
      <p:sp>
        <p:nvSpPr>
          <p:cNvPr id="11" name="正方形/長方形 10">
            <a:extLst>
              <a:ext uri="{FF2B5EF4-FFF2-40B4-BE49-F238E27FC236}">
                <a16:creationId xmlns:a16="http://schemas.microsoft.com/office/drawing/2014/main" id="{83B1FA91-BCF4-4FC2-992F-7B6963F61AD5}"/>
              </a:ext>
            </a:extLst>
          </p:cNvPr>
          <p:cNvSpPr/>
          <p:nvPr/>
        </p:nvSpPr>
        <p:spPr>
          <a:xfrm>
            <a:off x="471887" y="5035138"/>
            <a:ext cx="8200225" cy="124690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928550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DD169D7-C0B6-4A49-994F-305629D0A7F6}"/>
              </a:ext>
            </a:extLst>
          </p:cNvPr>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5" name="テキスト ボックス 4">
            <a:extLst>
              <a:ext uri="{FF2B5EF4-FFF2-40B4-BE49-F238E27FC236}">
                <a16:creationId xmlns:a16="http://schemas.microsoft.com/office/drawing/2014/main" id="{D48D771E-D627-44B5-BE0D-5E62AA6093FF}"/>
              </a:ext>
            </a:extLst>
          </p:cNvPr>
          <p:cNvSpPr txBox="1"/>
          <p:nvPr/>
        </p:nvSpPr>
        <p:spPr>
          <a:xfrm>
            <a:off x="1392283" y="194585"/>
            <a:ext cx="6359433" cy="707886"/>
          </a:xfrm>
          <a:prstGeom prst="rect">
            <a:avLst/>
          </a:prstGeom>
          <a:noFill/>
        </p:spPr>
        <p:txBody>
          <a:bodyPr wrap="none" rtlCol="0">
            <a:spAutoFit/>
          </a:bodyPr>
          <a:lstStyle/>
          <a:p>
            <a:pPr algn="ctr"/>
            <a:r>
              <a:rPr lang="ja-JP" altLang="en-US" sz="4000" b="1" dirty="0">
                <a:latin typeface="+mn-ea"/>
              </a:rPr>
              <a:t>無通告立入検査の徹底強化</a:t>
            </a:r>
            <a:endParaRPr kumimoji="1" lang="ja-JP" altLang="en-US" sz="4000" b="1" dirty="0">
              <a:latin typeface="+mn-ea"/>
            </a:endParaRPr>
          </a:p>
        </p:txBody>
      </p:sp>
      <p:sp>
        <p:nvSpPr>
          <p:cNvPr id="2" name="テキスト ボックス 1">
            <a:extLst>
              <a:ext uri="{FF2B5EF4-FFF2-40B4-BE49-F238E27FC236}">
                <a16:creationId xmlns:a16="http://schemas.microsoft.com/office/drawing/2014/main" id="{EF79162E-895C-44C9-BD66-5816712908FC}"/>
              </a:ext>
            </a:extLst>
          </p:cNvPr>
          <p:cNvSpPr txBox="1"/>
          <p:nvPr/>
        </p:nvSpPr>
        <p:spPr>
          <a:xfrm>
            <a:off x="252547" y="1092529"/>
            <a:ext cx="8638903" cy="769441"/>
          </a:xfrm>
          <a:prstGeom prst="rect">
            <a:avLst/>
          </a:prstGeom>
          <a:noFill/>
        </p:spPr>
        <p:txBody>
          <a:bodyPr wrap="none" rtlCol="0">
            <a:spAutoFit/>
          </a:bodyPr>
          <a:lstStyle/>
          <a:p>
            <a:pPr marL="285750" indent="-285750">
              <a:buFont typeface="Wingdings" panose="05000000000000000000" pitchFamily="2" charset="2"/>
              <a:buChar char="l"/>
            </a:pPr>
            <a:r>
              <a:rPr kumimoji="1" lang="ja-JP" altLang="en-US" sz="2200" dirty="0"/>
              <a:t>過去の立入検査結果等を踏まえ、検査対象施設を計画的に選定する</a:t>
            </a:r>
            <a:endParaRPr lang="en-US" altLang="ja-JP" sz="2200" dirty="0"/>
          </a:p>
          <a:p>
            <a:pPr marL="285750" indent="-285750">
              <a:buFont typeface="Wingdings" panose="05000000000000000000" pitchFamily="2" charset="2"/>
              <a:buChar char="l"/>
            </a:pPr>
            <a:r>
              <a:rPr lang="ja-JP" altLang="en-US" sz="2200" dirty="0"/>
              <a:t>外部からの情報提供に応じた実施や検査頻度の増加を行う</a:t>
            </a:r>
            <a:endParaRPr kumimoji="1" lang="ja-JP" altLang="en-US" sz="2200" dirty="0"/>
          </a:p>
        </p:txBody>
      </p:sp>
      <p:sp>
        <p:nvSpPr>
          <p:cNvPr id="6" name="矢印: 下 5">
            <a:extLst>
              <a:ext uri="{FF2B5EF4-FFF2-40B4-BE49-F238E27FC236}">
                <a16:creationId xmlns:a16="http://schemas.microsoft.com/office/drawing/2014/main" id="{19510FA0-DFED-4E07-A012-8453170E8A26}"/>
              </a:ext>
            </a:extLst>
          </p:cNvPr>
          <p:cNvSpPr/>
          <p:nvPr/>
        </p:nvSpPr>
        <p:spPr>
          <a:xfrm>
            <a:off x="3875317" y="2023665"/>
            <a:ext cx="1389413" cy="218631"/>
          </a:xfrm>
          <a:prstGeom prst="downArrow">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8DA5CA01-F376-427D-8B30-05F7CB8BDDD8}"/>
              </a:ext>
            </a:extLst>
          </p:cNvPr>
          <p:cNvSpPr txBox="1"/>
          <p:nvPr/>
        </p:nvSpPr>
        <p:spPr>
          <a:xfrm>
            <a:off x="2225471" y="2403991"/>
            <a:ext cx="4689104" cy="400110"/>
          </a:xfrm>
          <a:prstGeom prst="rect">
            <a:avLst/>
          </a:prstGeom>
          <a:noFill/>
        </p:spPr>
        <p:txBody>
          <a:bodyPr wrap="none" rtlCol="0">
            <a:spAutoFit/>
          </a:bodyPr>
          <a:lstStyle/>
          <a:p>
            <a:r>
              <a:rPr kumimoji="1" lang="ja-JP" altLang="en-US" sz="2000" dirty="0"/>
              <a:t>計画立案にあたり、以下の点を考慮する。</a:t>
            </a:r>
          </a:p>
        </p:txBody>
      </p:sp>
      <p:sp>
        <p:nvSpPr>
          <p:cNvPr id="7" name="テキスト ボックス 6">
            <a:extLst>
              <a:ext uri="{FF2B5EF4-FFF2-40B4-BE49-F238E27FC236}">
                <a16:creationId xmlns:a16="http://schemas.microsoft.com/office/drawing/2014/main" id="{2F2CF754-E248-42BE-AA8D-5316B12D80E1}"/>
              </a:ext>
            </a:extLst>
          </p:cNvPr>
          <p:cNvSpPr txBox="1"/>
          <p:nvPr/>
        </p:nvSpPr>
        <p:spPr>
          <a:xfrm>
            <a:off x="315706" y="2906421"/>
            <a:ext cx="8508634" cy="3386696"/>
          </a:xfrm>
          <a:prstGeom prst="rect">
            <a:avLst/>
          </a:prstGeom>
          <a:noFill/>
        </p:spPr>
        <p:txBody>
          <a:bodyPr wrap="square" rtlCol="0">
            <a:spAutoFit/>
          </a:bodyPr>
          <a:lstStyle/>
          <a:p>
            <a:pPr marL="457200" indent="-457200">
              <a:lnSpc>
                <a:spcPct val="120000"/>
              </a:lnSpc>
              <a:buFont typeface="+mj-lt"/>
              <a:buAutoNum type="arabicPeriod"/>
            </a:pPr>
            <a:r>
              <a:rPr lang="ja-JP" altLang="en-US" sz="2000" dirty="0">
                <a:latin typeface="+mn-ea"/>
              </a:rPr>
              <a:t>不正行為が判明した場合の影響が大きい製造所及び製造管理が適切に実施されていない可能性が考えられる製造所として、次の製造所を優先</a:t>
            </a:r>
            <a:endParaRPr lang="en-US" altLang="ja-JP" sz="2000" dirty="0">
              <a:latin typeface="+mn-ea"/>
            </a:endParaRPr>
          </a:p>
          <a:p>
            <a:pPr marL="808038" indent="-357188">
              <a:lnSpc>
                <a:spcPct val="120000"/>
              </a:lnSpc>
              <a:buFont typeface="Wingdings" panose="05000000000000000000" pitchFamily="2" charset="2"/>
              <a:buChar char="ü"/>
            </a:pPr>
            <a:r>
              <a:rPr lang="ja-JP" altLang="en-US" sz="2000" dirty="0">
                <a:solidFill>
                  <a:srgbClr val="FF0000"/>
                </a:solidFill>
                <a:latin typeface="+mn-ea"/>
              </a:rPr>
              <a:t>原薬の製造、受託製造及び多数の後発医薬品を製造する製造所</a:t>
            </a:r>
            <a:endParaRPr lang="en-US" altLang="ja-JP" sz="2000" dirty="0">
              <a:solidFill>
                <a:srgbClr val="FF0000"/>
              </a:solidFill>
              <a:latin typeface="+mn-ea"/>
            </a:endParaRPr>
          </a:p>
          <a:p>
            <a:pPr marL="808038" indent="-357188">
              <a:lnSpc>
                <a:spcPct val="120000"/>
              </a:lnSpc>
              <a:buFont typeface="Wingdings" panose="05000000000000000000" pitchFamily="2" charset="2"/>
              <a:buChar char="ü"/>
            </a:pPr>
            <a:r>
              <a:rPr lang="ja-JP" altLang="en-US" sz="2000" dirty="0">
                <a:solidFill>
                  <a:srgbClr val="FF0000"/>
                </a:solidFill>
                <a:latin typeface="+mn-ea"/>
              </a:rPr>
              <a:t>過去に無通告立入検査を実施していない製造所</a:t>
            </a:r>
            <a:endParaRPr lang="en-US" altLang="ja-JP" sz="2000" dirty="0">
              <a:solidFill>
                <a:srgbClr val="FF0000"/>
              </a:solidFill>
              <a:latin typeface="+mn-ea"/>
            </a:endParaRPr>
          </a:p>
          <a:p>
            <a:pPr marL="808038" indent="-357188">
              <a:lnSpc>
                <a:spcPct val="120000"/>
              </a:lnSpc>
              <a:buFont typeface="Wingdings" panose="05000000000000000000" pitchFamily="2" charset="2"/>
              <a:buChar char="ü"/>
            </a:pPr>
            <a:r>
              <a:rPr lang="ja-JP" altLang="en-US" sz="2000" dirty="0">
                <a:latin typeface="+mn-ea"/>
              </a:rPr>
              <a:t>新たな剤形の医薬品の製造を開始した製造所</a:t>
            </a:r>
            <a:endParaRPr lang="en-US" altLang="ja-JP" sz="2000" dirty="0">
              <a:latin typeface="+mn-ea"/>
            </a:endParaRPr>
          </a:p>
          <a:p>
            <a:pPr marL="808038" indent="-357188">
              <a:lnSpc>
                <a:spcPct val="120000"/>
              </a:lnSpc>
              <a:buFont typeface="Wingdings" panose="05000000000000000000" pitchFamily="2" charset="2"/>
              <a:buChar char="ü"/>
            </a:pPr>
            <a:r>
              <a:rPr lang="ja-JP" altLang="en-US" sz="2000" dirty="0">
                <a:latin typeface="+mn-ea"/>
              </a:rPr>
              <a:t>多数の自主回収が行われた医薬品の製造所</a:t>
            </a:r>
            <a:endParaRPr lang="en-US" altLang="ja-JP" sz="2000" dirty="0">
              <a:latin typeface="+mn-ea"/>
            </a:endParaRPr>
          </a:p>
          <a:p>
            <a:pPr marL="457200" indent="-457200">
              <a:lnSpc>
                <a:spcPct val="120000"/>
              </a:lnSpc>
              <a:buFont typeface="+mj-lt"/>
              <a:buAutoNum type="arabicPeriod" startAt="2"/>
            </a:pPr>
            <a:r>
              <a:rPr kumimoji="1" lang="ja-JP" altLang="en-US" sz="2000" dirty="0">
                <a:latin typeface="+mn-ea"/>
              </a:rPr>
              <a:t>過去に無通告立入検査を実施した製造所であっても、立入時の検査手法を検証し、</a:t>
            </a:r>
            <a:r>
              <a:rPr kumimoji="1" lang="ja-JP" altLang="en-US" sz="2000" dirty="0">
                <a:solidFill>
                  <a:srgbClr val="FF0000"/>
                </a:solidFill>
                <a:latin typeface="+mn-ea"/>
              </a:rPr>
              <a:t>製造実態等の把握が不十分と考えられる場合には、再度の無通告立入検査</a:t>
            </a:r>
            <a:r>
              <a:rPr kumimoji="1" lang="ja-JP" altLang="en-US" sz="2000" dirty="0">
                <a:latin typeface="+mn-ea"/>
              </a:rPr>
              <a:t>を検討</a:t>
            </a:r>
          </a:p>
        </p:txBody>
      </p:sp>
    </p:spTree>
    <p:extLst>
      <p:ext uri="{BB962C8B-B14F-4D97-AF65-F5344CB8AC3E}">
        <p14:creationId xmlns:p14="http://schemas.microsoft.com/office/powerpoint/2010/main" val="37425347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DD169D7-C0B6-4A49-994F-305629D0A7F6}"/>
              </a:ext>
            </a:extLst>
          </p:cNvPr>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5" name="テキスト ボックス 4">
            <a:extLst>
              <a:ext uri="{FF2B5EF4-FFF2-40B4-BE49-F238E27FC236}">
                <a16:creationId xmlns:a16="http://schemas.microsoft.com/office/drawing/2014/main" id="{D48D771E-D627-44B5-BE0D-5E62AA6093FF}"/>
              </a:ext>
            </a:extLst>
          </p:cNvPr>
          <p:cNvSpPr txBox="1"/>
          <p:nvPr/>
        </p:nvSpPr>
        <p:spPr>
          <a:xfrm>
            <a:off x="2164129" y="194585"/>
            <a:ext cx="4815742" cy="707886"/>
          </a:xfrm>
          <a:prstGeom prst="rect">
            <a:avLst/>
          </a:prstGeom>
          <a:noFill/>
        </p:spPr>
        <p:txBody>
          <a:bodyPr wrap="none" rtlCol="0">
            <a:spAutoFit/>
          </a:bodyPr>
          <a:lstStyle/>
          <a:p>
            <a:pPr algn="ctr"/>
            <a:r>
              <a:rPr lang="ja-JP" altLang="en-US" sz="4000" b="1" dirty="0">
                <a:latin typeface="+mn-ea"/>
              </a:rPr>
              <a:t>法令遵守体制の整備</a:t>
            </a:r>
            <a:endParaRPr kumimoji="1" lang="ja-JP" altLang="en-US" sz="4000" b="1" dirty="0">
              <a:latin typeface="+mn-ea"/>
            </a:endParaRPr>
          </a:p>
        </p:txBody>
      </p:sp>
      <p:sp>
        <p:nvSpPr>
          <p:cNvPr id="2" name="テキスト ボックス 1">
            <a:extLst>
              <a:ext uri="{FF2B5EF4-FFF2-40B4-BE49-F238E27FC236}">
                <a16:creationId xmlns:a16="http://schemas.microsoft.com/office/drawing/2014/main" id="{455588AD-105B-4DD4-9BAF-9EDC99BC7D95}"/>
              </a:ext>
            </a:extLst>
          </p:cNvPr>
          <p:cNvSpPr txBox="1"/>
          <p:nvPr/>
        </p:nvSpPr>
        <p:spPr>
          <a:xfrm>
            <a:off x="611579" y="1116278"/>
            <a:ext cx="7920842" cy="1015663"/>
          </a:xfrm>
          <a:prstGeom prst="rect">
            <a:avLst/>
          </a:prstGeom>
          <a:noFill/>
        </p:spPr>
        <p:txBody>
          <a:bodyPr wrap="square" rtlCol="0">
            <a:spAutoFit/>
          </a:bodyPr>
          <a:lstStyle/>
          <a:p>
            <a:r>
              <a:rPr lang="ja-JP" altLang="en-US" sz="2000" dirty="0"/>
              <a:t>医薬品の製造所は、医薬品の使用による保健衛生上の危害を発生・拡大させることのないよう、医薬品取扱事業者として、</a:t>
            </a:r>
            <a:r>
              <a:rPr lang="ja-JP" altLang="en-US" sz="2000" dirty="0">
                <a:solidFill>
                  <a:srgbClr val="FF0000"/>
                </a:solidFill>
              </a:rPr>
              <a:t>高い倫理観をもち、関係法令を遵守して業務を行う責任を有している</a:t>
            </a:r>
            <a:r>
              <a:rPr lang="ja-JP" altLang="en-US" sz="2000" dirty="0"/>
              <a:t>。</a:t>
            </a:r>
            <a:endParaRPr kumimoji="1" lang="ja-JP" altLang="en-US" sz="2000" dirty="0"/>
          </a:p>
        </p:txBody>
      </p:sp>
      <p:sp>
        <p:nvSpPr>
          <p:cNvPr id="6" name="テキスト ボックス 5">
            <a:extLst>
              <a:ext uri="{FF2B5EF4-FFF2-40B4-BE49-F238E27FC236}">
                <a16:creationId xmlns:a16="http://schemas.microsoft.com/office/drawing/2014/main" id="{F160F083-7CD3-40A1-B99D-670FC856D6AA}"/>
              </a:ext>
            </a:extLst>
          </p:cNvPr>
          <p:cNvSpPr txBox="1"/>
          <p:nvPr/>
        </p:nvSpPr>
        <p:spPr>
          <a:xfrm>
            <a:off x="611579" y="2310123"/>
            <a:ext cx="7920842" cy="1631216"/>
          </a:xfrm>
          <a:prstGeom prst="rect">
            <a:avLst/>
          </a:prstGeom>
          <a:noFill/>
        </p:spPr>
        <p:txBody>
          <a:bodyPr wrap="square" rtlCol="0">
            <a:spAutoFit/>
          </a:bodyPr>
          <a:lstStyle/>
          <a:p>
            <a:r>
              <a:rPr kumimoji="1" lang="ja-JP" altLang="en-US" sz="2000" u="sng" dirty="0"/>
              <a:t>当該事案が生じた原因</a:t>
            </a:r>
            <a:endParaRPr kumimoji="1" lang="en-US" altLang="ja-JP" sz="2000" u="sng" dirty="0"/>
          </a:p>
          <a:p>
            <a:pPr marL="285750" indent="-285750">
              <a:buFont typeface="Wingdings" panose="05000000000000000000" pitchFamily="2" charset="2"/>
              <a:buChar char="l"/>
            </a:pPr>
            <a:r>
              <a:rPr lang="ja-JP" altLang="en-US" sz="2000" dirty="0">
                <a:solidFill>
                  <a:srgbClr val="FF0000"/>
                </a:solidFill>
              </a:rPr>
              <a:t>役職員において</a:t>
            </a:r>
            <a:r>
              <a:rPr lang="ja-JP" altLang="en-US" sz="2000" dirty="0"/>
              <a:t>医薬品の製造業者として当然に有すべき</a:t>
            </a:r>
            <a:r>
              <a:rPr lang="ja-JP" altLang="en-US" sz="2000" dirty="0">
                <a:solidFill>
                  <a:srgbClr val="FF0000"/>
                </a:solidFill>
              </a:rPr>
              <a:t>遵法意識が欠如</a:t>
            </a:r>
            <a:r>
              <a:rPr lang="ja-JP" altLang="en-US" sz="2000" dirty="0"/>
              <a:t>していた</a:t>
            </a:r>
            <a:endParaRPr lang="en-US" altLang="ja-JP" sz="2000" dirty="0"/>
          </a:p>
          <a:p>
            <a:pPr marL="285750" indent="-285750">
              <a:buFont typeface="Wingdings" panose="05000000000000000000" pitchFamily="2" charset="2"/>
              <a:buChar char="l"/>
            </a:pPr>
            <a:r>
              <a:rPr kumimoji="1" lang="ja-JP" altLang="en-US" sz="2000" dirty="0"/>
              <a:t>医薬品製造に係る</a:t>
            </a:r>
            <a:r>
              <a:rPr kumimoji="1" lang="ja-JP" altLang="en-US" sz="2000" dirty="0">
                <a:solidFill>
                  <a:srgbClr val="FF0000"/>
                </a:solidFill>
              </a:rPr>
              <a:t>品質確保のための体制整備や教育訓練が十分になされていない</a:t>
            </a:r>
          </a:p>
        </p:txBody>
      </p:sp>
      <p:sp>
        <p:nvSpPr>
          <p:cNvPr id="7" name="テキスト ボックス 6">
            <a:extLst>
              <a:ext uri="{FF2B5EF4-FFF2-40B4-BE49-F238E27FC236}">
                <a16:creationId xmlns:a16="http://schemas.microsoft.com/office/drawing/2014/main" id="{47FCB03F-177A-48A6-8D7F-BA3FE25744C2}"/>
              </a:ext>
            </a:extLst>
          </p:cNvPr>
          <p:cNvSpPr txBox="1"/>
          <p:nvPr/>
        </p:nvSpPr>
        <p:spPr>
          <a:xfrm>
            <a:off x="609602" y="4071250"/>
            <a:ext cx="7920842" cy="2091150"/>
          </a:xfrm>
          <a:prstGeom prst="rect">
            <a:avLst/>
          </a:prstGeom>
          <a:noFill/>
        </p:spPr>
        <p:txBody>
          <a:bodyPr wrap="square" rtlCol="0">
            <a:spAutoFit/>
          </a:bodyPr>
          <a:lstStyle/>
          <a:p>
            <a:pPr>
              <a:lnSpc>
                <a:spcPct val="120000"/>
              </a:lnSpc>
            </a:pPr>
            <a:r>
              <a:rPr kumimoji="1" lang="ja-JP" altLang="en-US" sz="2200" dirty="0">
                <a:solidFill>
                  <a:srgbClr val="FF0000"/>
                </a:solidFill>
                <a:latin typeface="+mn-ea"/>
              </a:rPr>
              <a:t>本年</a:t>
            </a:r>
            <a:r>
              <a:rPr kumimoji="1" lang="en-US" altLang="ja-JP" sz="2200" dirty="0">
                <a:solidFill>
                  <a:srgbClr val="FF0000"/>
                </a:solidFill>
                <a:latin typeface="+mn-ea"/>
              </a:rPr>
              <a:t>8</a:t>
            </a:r>
            <a:r>
              <a:rPr kumimoji="1" lang="ja-JP" altLang="en-US" sz="2200" dirty="0">
                <a:solidFill>
                  <a:srgbClr val="FF0000"/>
                </a:solidFill>
                <a:latin typeface="+mn-ea"/>
              </a:rPr>
              <a:t>月</a:t>
            </a:r>
            <a:r>
              <a:rPr kumimoji="1" lang="en-US" altLang="ja-JP" sz="2200" dirty="0">
                <a:solidFill>
                  <a:srgbClr val="FF0000"/>
                </a:solidFill>
                <a:latin typeface="+mn-ea"/>
              </a:rPr>
              <a:t>1</a:t>
            </a:r>
            <a:r>
              <a:rPr kumimoji="1" lang="ja-JP" altLang="en-US" sz="2200" dirty="0">
                <a:solidFill>
                  <a:srgbClr val="FF0000"/>
                </a:solidFill>
                <a:latin typeface="+mn-ea"/>
              </a:rPr>
              <a:t>日</a:t>
            </a:r>
            <a:r>
              <a:rPr kumimoji="1" lang="ja-JP" altLang="en-US" sz="2200" dirty="0">
                <a:latin typeface="+mn-ea"/>
              </a:rPr>
              <a:t>に施行される</a:t>
            </a:r>
            <a:r>
              <a:rPr kumimoji="1" lang="ja-JP" altLang="en-US" sz="2200" dirty="0">
                <a:solidFill>
                  <a:srgbClr val="FF0000"/>
                </a:solidFill>
                <a:latin typeface="+mn-ea"/>
              </a:rPr>
              <a:t>薬機法の一部改正に先立ち</a:t>
            </a:r>
            <a:r>
              <a:rPr kumimoji="1" lang="ja-JP" altLang="en-US" sz="2200" dirty="0">
                <a:latin typeface="+mn-ea"/>
              </a:rPr>
              <a:t>、薬事に関する業務に責任を有する役員の責任の下、社内における</a:t>
            </a:r>
            <a:r>
              <a:rPr kumimoji="1" lang="ja-JP" altLang="en-US" sz="2200" dirty="0">
                <a:solidFill>
                  <a:srgbClr val="FF0000"/>
                </a:solidFill>
                <a:latin typeface="+mn-ea"/>
              </a:rPr>
              <a:t>法令遵守体制の確認及び整備の対応を早急に行う</a:t>
            </a:r>
            <a:r>
              <a:rPr kumimoji="1" lang="ja-JP" altLang="en-US" sz="2200" dirty="0">
                <a:latin typeface="+mn-ea"/>
              </a:rPr>
              <a:t>よう指導すること。</a:t>
            </a:r>
            <a:endParaRPr kumimoji="1" lang="en-US" altLang="ja-JP" sz="2200" dirty="0">
              <a:latin typeface="+mn-ea"/>
            </a:endParaRPr>
          </a:p>
          <a:p>
            <a:pPr>
              <a:lnSpc>
                <a:spcPct val="120000"/>
              </a:lnSpc>
            </a:pPr>
            <a:r>
              <a:rPr lang="ja-JP" altLang="en-US" sz="2200" dirty="0">
                <a:latin typeface="+mn-ea"/>
              </a:rPr>
              <a:t>整備すべき法令遵守体制については、</a:t>
            </a:r>
            <a:r>
              <a:rPr lang="ja-JP" altLang="en-US" sz="2200" dirty="0">
                <a:solidFill>
                  <a:srgbClr val="FF0000"/>
                </a:solidFill>
                <a:latin typeface="+mn-ea"/>
              </a:rPr>
              <a:t>ガイドライン及び</a:t>
            </a:r>
            <a:r>
              <a:rPr lang="en-US" altLang="ja-JP" sz="2200" dirty="0">
                <a:solidFill>
                  <a:srgbClr val="FF0000"/>
                </a:solidFill>
                <a:latin typeface="+mn-ea"/>
              </a:rPr>
              <a:t>Q&amp;A</a:t>
            </a:r>
            <a:r>
              <a:rPr lang="ja-JP" altLang="en-US" sz="2200" dirty="0">
                <a:latin typeface="+mn-ea"/>
              </a:rPr>
              <a:t>において詳細を示しているので、十分に確認するよう指導すること。</a:t>
            </a:r>
            <a:endParaRPr kumimoji="1" lang="ja-JP" altLang="en-US" sz="2200" dirty="0">
              <a:latin typeface="+mn-ea"/>
            </a:endParaRPr>
          </a:p>
        </p:txBody>
      </p:sp>
    </p:spTree>
    <p:extLst>
      <p:ext uri="{BB962C8B-B14F-4D97-AF65-F5344CB8AC3E}">
        <p14:creationId xmlns:p14="http://schemas.microsoft.com/office/powerpoint/2010/main" val="15840501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DD169D7-C0B6-4A49-994F-305629D0A7F6}"/>
              </a:ext>
            </a:extLst>
          </p:cNvPr>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5" name="テキスト ボックス 4">
            <a:extLst>
              <a:ext uri="{FF2B5EF4-FFF2-40B4-BE49-F238E27FC236}">
                <a16:creationId xmlns:a16="http://schemas.microsoft.com/office/drawing/2014/main" id="{D48D771E-D627-44B5-BE0D-5E62AA6093FF}"/>
              </a:ext>
            </a:extLst>
          </p:cNvPr>
          <p:cNvSpPr txBox="1"/>
          <p:nvPr/>
        </p:nvSpPr>
        <p:spPr>
          <a:xfrm>
            <a:off x="1777005" y="194585"/>
            <a:ext cx="5589992" cy="707886"/>
          </a:xfrm>
          <a:prstGeom prst="rect">
            <a:avLst/>
          </a:prstGeom>
          <a:noFill/>
        </p:spPr>
        <p:txBody>
          <a:bodyPr wrap="none" rtlCol="0">
            <a:spAutoFit/>
          </a:bodyPr>
          <a:lstStyle/>
          <a:p>
            <a:pPr algn="ctr"/>
            <a:r>
              <a:rPr lang="ja-JP" altLang="en-US" sz="4000" b="1" dirty="0">
                <a:latin typeface="+mn-ea"/>
              </a:rPr>
              <a:t>製造管理体制の整備（</a:t>
            </a:r>
            <a:r>
              <a:rPr lang="en-US" altLang="ja-JP" sz="4000" b="1" dirty="0">
                <a:latin typeface="+mn-ea"/>
              </a:rPr>
              <a:t>1</a:t>
            </a:r>
            <a:r>
              <a:rPr lang="ja-JP" altLang="en-US" sz="4000" b="1" dirty="0">
                <a:latin typeface="+mn-ea"/>
              </a:rPr>
              <a:t>）</a:t>
            </a:r>
            <a:endParaRPr kumimoji="1" lang="ja-JP" altLang="en-US" sz="4000" b="1" dirty="0">
              <a:latin typeface="+mn-ea"/>
            </a:endParaRPr>
          </a:p>
        </p:txBody>
      </p:sp>
      <p:sp>
        <p:nvSpPr>
          <p:cNvPr id="6" name="テキスト ボックス 5">
            <a:extLst>
              <a:ext uri="{FF2B5EF4-FFF2-40B4-BE49-F238E27FC236}">
                <a16:creationId xmlns:a16="http://schemas.microsoft.com/office/drawing/2014/main" id="{30D5EA22-32C9-45AB-8481-E015E2E4BA3A}"/>
              </a:ext>
            </a:extLst>
          </p:cNvPr>
          <p:cNvSpPr txBox="1"/>
          <p:nvPr/>
        </p:nvSpPr>
        <p:spPr>
          <a:xfrm>
            <a:off x="611579" y="1111637"/>
            <a:ext cx="7920842" cy="2272802"/>
          </a:xfrm>
          <a:prstGeom prst="rect">
            <a:avLst/>
          </a:prstGeom>
          <a:noFill/>
        </p:spPr>
        <p:txBody>
          <a:bodyPr wrap="square" rtlCol="0">
            <a:spAutoFit/>
          </a:bodyPr>
          <a:lstStyle/>
          <a:p>
            <a:pPr>
              <a:lnSpc>
                <a:spcPct val="120000"/>
              </a:lnSpc>
            </a:pPr>
            <a:r>
              <a:rPr lang="ja-JP" altLang="en-US" sz="2400" dirty="0"/>
              <a:t>当該事案における医薬品原薬の混入について、以下の不備が見られている。</a:t>
            </a:r>
            <a:endParaRPr lang="en-US" altLang="ja-JP" sz="2400" dirty="0"/>
          </a:p>
          <a:p>
            <a:pPr marL="285750" indent="-285750">
              <a:lnSpc>
                <a:spcPct val="120000"/>
              </a:lnSpc>
              <a:buFont typeface="Wingdings" panose="05000000000000000000" pitchFamily="2" charset="2"/>
              <a:buChar char="l"/>
            </a:pPr>
            <a:r>
              <a:rPr lang="ja-JP" altLang="en-US" sz="2400" dirty="0"/>
              <a:t>製造所における原料の保管管理及び出納管理が適切に実施されておらず、原薬の取違いが発生した</a:t>
            </a:r>
            <a:endParaRPr lang="en-US" altLang="ja-JP" sz="2400" dirty="0"/>
          </a:p>
          <a:p>
            <a:pPr marL="285750" indent="-285750">
              <a:lnSpc>
                <a:spcPct val="120000"/>
              </a:lnSpc>
              <a:buFont typeface="Wingdings" panose="05000000000000000000" pitchFamily="2" charset="2"/>
              <a:buChar char="l"/>
            </a:pPr>
            <a:r>
              <a:rPr kumimoji="1" lang="ja-JP" altLang="en-US" sz="2400" dirty="0"/>
              <a:t>品質試験において取違いを検知できない体制であった</a:t>
            </a:r>
          </a:p>
        </p:txBody>
      </p:sp>
      <p:sp>
        <p:nvSpPr>
          <p:cNvPr id="7" name="テキスト ボックス 6">
            <a:extLst>
              <a:ext uri="{FF2B5EF4-FFF2-40B4-BE49-F238E27FC236}">
                <a16:creationId xmlns:a16="http://schemas.microsoft.com/office/drawing/2014/main" id="{23B4B1E7-F23B-48A5-BF2B-6B1A8CB538C2}"/>
              </a:ext>
            </a:extLst>
          </p:cNvPr>
          <p:cNvSpPr txBox="1"/>
          <p:nvPr/>
        </p:nvSpPr>
        <p:spPr>
          <a:xfrm>
            <a:off x="160317" y="3629639"/>
            <a:ext cx="8823366" cy="2353145"/>
          </a:xfrm>
          <a:prstGeom prst="rect">
            <a:avLst/>
          </a:prstGeom>
          <a:noFill/>
        </p:spPr>
        <p:txBody>
          <a:bodyPr wrap="square" rtlCol="0">
            <a:spAutoFit/>
          </a:bodyPr>
          <a:lstStyle/>
          <a:p>
            <a:pPr>
              <a:lnSpc>
                <a:spcPct val="110000"/>
              </a:lnSpc>
            </a:pPr>
            <a:r>
              <a:rPr lang="ja-JP" altLang="en-US" sz="2200" dirty="0">
                <a:latin typeface="+mn-ea"/>
              </a:rPr>
              <a:t>上記を踏まえ、原料の保管管理等の徹底を含め、</a:t>
            </a:r>
            <a:r>
              <a:rPr lang="en-US" altLang="ja-JP" sz="2200" dirty="0">
                <a:latin typeface="+mn-ea"/>
              </a:rPr>
              <a:t>GMP</a:t>
            </a:r>
            <a:r>
              <a:rPr lang="ja-JP" altLang="en-US" sz="2200" dirty="0">
                <a:latin typeface="+mn-ea"/>
              </a:rPr>
              <a:t>省令における原料の取り扱いについては、次のとおりとすること。</a:t>
            </a:r>
            <a:endParaRPr lang="en-US" altLang="ja-JP" sz="2200" dirty="0">
              <a:latin typeface="+mn-ea"/>
            </a:endParaRPr>
          </a:p>
          <a:p>
            <a:pPr>
              <a:lnSpc>
                <a:spcPct val="110000"/>
              </a:lnSpc>
            </a:pPr>
            <a:endParaRPr lang="en-US" altLang="ja-JP" sz="1200" dirty="0">
              <a:latin typeface="+mn-ea"/>
            </a:endParaRPr>
          </a:p>
          <a:p>
            <a:pPr marL="342900" indent="-342900">
              <a:lnSpc>
                <a:spcPct val="110000"/>
              </a:lnSpc>
              <a:buFont typeface="+mj-lt"/>
              <a:buAutoNum type="arabicPeriod"/>
            </a:pPr>
            <a:r>
              <a:rPr lang="ja-JP" altLang="en-US" sz="2000" b="1" u="sng" dirty="0">
                <a:latin typeface="+mn-ea"/>
              </a:rPr>
              <a:t>原料の保管、製造工程の管理</a:t>
            </a:r>
            <a:r>
              <a:rPr lang="ja-JP" altLang="en-US" sz="2000" b="1" dirty="0">
                <a:latin typeface="+mn-ea"/>
              </a:rPr>
              <a:t>　</a:t>
            </a:r>
            <a:r>
              <a:rPr lang="ja-JP" altLang="en-US" sz="2000" dirty="0">
                <a:latin typeface="+mn-ea"/>
              </a:rPr>
              <a:t>（</a:t>
            </a:r>
            <a:r>
              <a:rPr lang="en-US" altLang="ja-JP" sz="2000" dirty="0">
                <a:latin typeface="+mn-ea"/>
              </a:rPr>
              <a:t>GMP</a:t>
            </a:r>
            <a:r>
              <a:rPr lang="ja-JP" altLang="en-US" sz="2000" dirty="0">
                <a:latin typeface="+mn-ea"/>
              </a:rPr>
              <a:t>省令第</a:t>
            </a:r>
            <a:r>
              <a:rPr lang="en-US" altLang="ja-JP" sz="2000" dirty="0">
                <a:latin typeface="+mn-ea"/>
              </a:rPr>
              <a:t>8</a:t>
            </a:r>
            <a:r>
              <a:rPr lang="ja-JP" altLang="en-US" sz="2000" dirty="0">
                <a:latin typeface="+mn-ea"/>
              </a:rPr>
              <a:t>条第</a:t>
            </a:r>
            <a:r>
              <a:rPr lang="en-US" altLang="ja-JP" sz="2000" dirty="0">
                <a:latin typeface="+mn-ea"/>
              </a:rPr>
              <a:t>2</a:t>
            </a:r>
            <a:r>
              <a:rPr lang="ja-JP" altLang="en-US" sz="2000" dirty="0">
                <a:latin typeface="+mn-ea"/>
              </a:rPr>
              <a:t>項）</a:t>
            </a:r>
            <a:endParaRPr lang="en-US" altLang="ja-JP" sz="2000" dirty="0">
              <a:latin typeface="+mn-ea"/>
            </a:endParaRPr>
          </a:p>
          <a:p>
            <a:pPr marL="628650" indent="-273050">
              <a:lnSpc>
                <a:spcPct val="110000"/>
              </a:lnSpc>
              <a:buFont typeface="Wingdings" panose="05000000000000000000" pitchFamily="2" charset="2"/>
              <a:buChar char="ü"/>
            </a:pPr>
            <a:r>
              <a:rPr lang="ja-JP" altLang="en-US" sz="2000" dirty="0">
                <a:solidFill>
                  <a:srgbClr val="FF0000"/>
                </a:solidFill>
                <a:latin typeface="+mn-ea"/>
              </a:rPr>
              <a:t>重要な原料、計量又は小分け作業</a:t>
            </a:r>
            <a:r>
              <a:rPr lang="ja-JP" altLang="en-US" sz="2000" dirty="0">
                <a:latin typeface="+mn-ea"/>
              </a:rPr>
              <a:t>は、</a:t>
            </a:r>
            <a:r>
              <a:rPr lang="ja-JP" altLang="en-US" sz="2000" dirty="0">
                <a:solidFill>
                  <a:srgbClr val="FF0000"/>
                </a:solidFill>
                <a:latin typeface="+mn-ea"/>
              </a:rPr>
              <a:t>作業者以外の者の立会のもとでの実施</a:t>
            </a:r>
            <a:r>
              <a:rPr lang="ja-JP" altLang="en-US" sz="2000" dirty="0">
                <a:latin typeface="+mn-ea"/>
              </a:rPr>
              <a:t>等</a:t>
            </a:r>
            <a:endParaRPr lang="en-US" altLang="ja-JP" sz="2000" dirty="0">
              <a:latin typeface="+mn-ea"/>
            </a:endParaRPr>
          </a:p>
          <a:p>
            <a:pPr marL="628650" indent="-273050">
              <a:lnSpc>
                <a:spcPct val="110000"/>
              </a:lnSpc>
              <a:buFont typeface="Wingdings" panose="05000000000000000000" pitchFamily="2" charset="2"/>
              <a:buChar char="ü"/>
            </a:pPr>
            <a:r>
              <a:rPr lang="ja-JP" altLang="en-US" sz="2000" dirty="0">
                <a:solidFill>
                  <a:srgbClr val="FF0000"/>
                </a:solidFill>
                <a:latin typeface="+mn-ea"/>
              </a:rPr>
              <a:t>原料の使用前</a:t>
            </a:r>
            <a:r>
              <a:rPr lang="ja-JP" altLang="en-US" sz="2000" dirty="0">
                <a:latin typeface="+mn-ea"/>
              </a:rPr>
              <a:t>に、</a:t>
            </a:r>
            <a:r>
              <a:rPr lang="ja-JP" altLang="en-US" sz="2000" dirty="0">
                <a:solidFill>
                  <a:srgbClr val="FF0000"/>
                </a:solidFill>
                <a:latin typeface="+mn-ea"/>
              </a:rPr>
              <a:t>製造指図書に記載されたものであることを確認</a:t>
            </a:r>
            <a:endParaRPr lang="en-US" altLang="ja-JP" sz="2000" dirty="0">
              <a:solidFill>
                <a:srgbClr val="FF0000"/>
              </a:solidFill>
              <a:latin typeface="+mn-ea"/>
            </a:endParaRPr>
          </a:p>
        </p:txBody>
      </p:sp>
    </p:spTree>
    <p:extLst>
      <p:ext uri="{BB962C8B-B14F-4D97-AF65-F5344CB8AC3E}">
        <p14:creationId xmlns:p14="http://schemas.microsoft.com/office/powerpoint/2010/main" val="4435628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DD169D7-C0B6-4A49-994F-305629D0A7F6}"/>
              </a:ext>
            </a:extLst>
          </p:cNvPr>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7" name="テキスト ボックス 6">
            <a:extLst>
              <a:ext uri="{FF2B5EF4-FFF2-40B4-BE49-F238E27FC236}">
                <a16:creationId xmlns:a16="http://schemas.microsoft.com/office/drawing/2014/main" id="{23B4B1E7-F23B-48A5-BF2B-6B1A8CB538C2}"/>
              </a:ext>
            </a:extLst>
          </p:cNvPr>
          <p:cNvSpPr txBox="1"/>
          <p:nvPr/>
        </p:nvSpPr>
        <p:spPr>
          <a:xfrm>
            <a:off x="160317" y="1182995"/>
            <a:ext cx="8823366" cy="5095434"/>
          </a:xfrm>
          <a:prstGeom prst="rect">
            <a:avLst/>
          </a:prstGeom>
          <a:noFill/>
        </p:spPr>
        <p:txBody>
          <a:bodyPr wrap="square" rtlCol="0">
            <a:spAutoFit/>
          </a:bodyPr>
          <a:lstStyle/>
          <a:p>
            <a:pPr marL="342900" indent="-342900">
              <a:lnSpc>
                <a:spcPct val="110000"/>
              </a:lnSpc>
              <a:buFont typeface="+mj-lt"/>
              <a:buAutoNum type="arabicPeriod" startAt="2"/>
            </a:pPr>
            <a:r>
              <a:rPr lang="ja-JP" altLang="en-US" sz="2000" b="1" u="sng" dirty="0">
                <a:latin typeface="+mn-ea"/>
              </a:rPr>
              <a:t>製造指図書の作成、製造指図書に基づく製品等の記録</a:t>
            </a:r>
            <a:endParaRPr lang="en-US" altLang="ja-JP" sz="2000" b="1" u="sng" dirty="0">
              <a:latin typeface="+mn-ea"/>
            </a:endParaRPr>
          </a:p>
          <a:p>
            <a:pPr>
              <a:lnSpc>
                <a:spcPct val="110000"/>
              </a:lnSpc>
            </a:pPr>
            <a:r>
              <a:rPr lang="ja-JP" altLang="en-US" sz="2000" dirty="0">
                <a:latin typeface="+mn-ea"/>
              </a:rPr>
              <a:t>　　（</a:t>
            </a:r>
            <a:r>
              <a:rPr lang="en-US" altLang="ja-JP" sz="2000" dirty="0">
                <a:latin typeface="+mn-ea"/>
              </a:rPr>
              <a:t>GMP</a:t>
            </a:r>
            <a:r>
              <a:rPr lang="ja-JP" altLang="en-US" sz="2000" dirty="0">
                <a:latin typeface="+mn-ea"/>
              </a:rPr>
              <a:t>省令第</a:t>
            </a:r>
            <a:r>
              <a:rPr lang="en-US" altLang="ja-JP" sz="2000" dirty="0">
                <a:latin typeface="+mn-ea"/>
              </a:rPr>
              <a:t>10</a:t>
            </a:r>
            <a:r>
              <a:rPr lang="ja-JP" altLang="en-US" sz="2000" dirty="0">
                <a:latin typeface="+mn-ea"/>
              </a:rPr>
              <a:t>条第</a:t>
            </a:r>
            <a:r>
              <a:rPr lang="en-US" altLang="ja-JP" sz="2000" dirty="0">
                <a:latin typeface="+mn-ea"/>
              </a:rPr>
              <a:t>1</a:t>
            </a:r>
            <a:r>
              <a:rPr lang="ja-JP" altLang="en-US" sz="2000" dirty="0">
                <a:latin typeface="+mn-ea"/>
              </a:rPr>
              <a:t>号から第</a:t>
            </a:r>
            <a:r>
              <a:rPr lang="en-US" altLang="ja-JP" sz="2000" dirty="0">
                <a:latin typeface="+mn-ea"/>
              </a:rPr>
              <a:t>3</a:t>
            </a:r>
            <a:r>
              <a:rPr lang="ja-JP" altLang="en-US" sz="2000" dirty="0">
                <a:latin typeface="+mn-ea"/>
              </a:rPr>
              <a:t>号）</a:t>
            </a:r>
            <a:endParaRPr lang="en-US" altLang="ja-JP" sz="2000" dirty="0">
              <a:latin typeface="+mn-ea"/>
            </a:endParaRPr>
          </a:p>
          <a:p>
            <a:pPr marL="628650" indent="-273050">
              <a:lnSpc>
                <a:spcPct val="110000"/>
              </a:lnSpc>
              <a:buFont typeface="Wingdings" panose="05000000000000000000" pitchFamily="2" charset="2"/>
              <a:buChar char="ü"/>
            </a:pPr>
            <a:r>
              <a:rPr lang="ja-JP" altLang="en-US" sz="2000" dirty="0">
                <a:solidFill>
                  <a:srgbClr val="FF0000"/>
                </a:solidFill>
                <a:latin typeface="+mn-ea"/>
              </a:rPr>
              <a:t>使用された原料、中間体等の</a:t>
            </a:r>
            <a:r>
              <a:rPr lang="ja-JP" altLang="en-US" sz="2000" dirty="0">
                <a:latin typeface="+mn-ea"/>
              </a:rPr>
              <a:t>ロット番号からなる</a:t>
            </a:r>
            <a:r>
              <a:rPr lang="ja-JP" altLang="en-US" sz="2000" dirty="0">
                <a:solidFill>
                  <a:srgbClr val="FF0000"/>
                </a:solidFill>
                <a:latin typeface="+mn-ea"/>
              </a:rPr>
              <a:t>固有識別情報を記載</a:t>
            </a:r>
            <a:endParaRPr lang="en-US" altLang="ja-JP" sz="2000" dirty="0">
              <a:solidFill>
                <a:srgbClr val="FF0000"/>
              </a:solidFill>
              <a:latin typeface="+mn-ea"/>
            </a:endParaRPr>
          </a:p>
          <a:p>
            <a:pPr>
              <a:lnSpc>
                <a:spcPct val="110000"/>
              </a:lnSpc>
            </a:pPr>
            <a:endParaRPr lang="en-US" altLang="ja-JP" sz="900" b="1" u="sng" dirty="0">
              <a:latin typeface="+mn-ea"/>
            </a:endParaRPr>
          </a:p>
          <a:p>
            <a:pPr marL="342900" indent="-342900">
              <a:lnSpc>
                <a:spcPct val="110000"/>
              </a:lnSpc>
              <a:buFont typeface="+mj-lt"/>
              <a:buAutoNum type="arabicPeriod" startAt="3"/>
            </a:pPr>
            <a:r>
              <a:rPr lang="ja-JP" altLang="en-US" sz="2000" b="1" u="sng" dirty="0">
                <a:latin typeface="+mn-ea"/>
              </a:rPr>
              <a:t>適正な原料（小分け、粉砕等加工原料も含む）の保管</a:t>
            </a:r>
            <a:endParaRPr lang="en-US" altLang="ja-JP" sz="2000" b="1" u="sng" dirty="0">
              <a:latin typeface="+mn-ea"/>
            </a:endParaRPr>
          </a:p>
          <a:p>
            <a:pPr>
              <a:lnSpc>
                <a:spcPct val="110000"/>
              </a:lnSpc>
            </a:pPr>
            <a:r>
              <a:rPr lang="ja-JP" altLang="en-US" sz="2000" b="1" dirty="0">
                <a:latin typeface="+mn-ea"/>
              </a:rPr>
              <a:t>　　</a:t>
            </a:r>
            <a:r>
              <a:rPr lang="ja-JP" altLang="en-US" sz="2000" dirty="0">
                <a:latin typeface="+mn-ea"/>
              </a:rPr>
              <a:t>（</a:t>
            </a:r>
            <a:r>
              <a:rPr lang="en-US" altLang="ja-JP" sz="2000" dirty="0">
                <a:latin typeface="+mn-ea"/>
              </a:rPr>
              <a:t>GMP</a:t>
            </a:r>
            <a:r>
              <a:rPr lang="ja-JP" altLang="en-US" sz="2000" dirty="0">
                <a:latin typeface="+mn-ea"/>
              </a:rPr>
              <a:t>省令第</a:t>
            </a:r>
            <a:r>
              <a:rPr lang="en-US" altLang="ja-JP" sz="2000" dirty="0">
                <a:latin typeface="+mn-ea"/>
              </a:rPr>
              <a:t>10</a:t>
            </a:r>
            <a:r>
              <a:rPr lang="ja-JP" altLang="en-US" sz="2000" dirty="0">
                <a:latin typeface="+mn-ea"/>
              </a:rPr>
              <a:t>条第</a:t>
            </a:r>
            <a:r>
              <a:rPr lang="en-US" altLang="ja-JP" sz="2000" dirty="0">
                <a:latin typeface="+mn-ea"/>
              </a:rPr>
              <a:t>5</a:t>
            </a:r>
            <a:r>
              <a:rPr lang="ja-JP" altLang="en-US" sz="2000" dirty="0">
                <a:latin typeface="+mn-ea"/>
              </a:rPr>
              <a:t>号）</a:t>
            </a:r>
            <a:endParaRPr lang="en-US" altLang="ja-JP" sz="2000" dirty="0">
              <a:latin typeface="+mn-ea"/>
            </a:endParaRPr>
          </a:p>
          <a:p>
            <a:pPr marL="628650" indent="-273050">
              <a:lnSpc>
                <a:spcPct val="110000"/>
              </a:lnSpc>
              <a:buFont typeface="Wingdings" panose="05000000000000000000" pitchFamily="2" charset="2"/>
              <a:buChar char="ü"/>
            </a:pPr>
            <a:r>
              <a:rPr lang="ja-JP" altLang="en-US" sz="2000" dirty="0">
                <a:solidFill>
                  <a:srgbClr val="FF0000"/>
                </a:solidFill>
                <a:latin typeface="+mn-ea"/>
              </a:rPr>
              <a:t>原料出庫時に誤った原料が引き出されないよう</a:t>
            </a:r>
            <a:r>
              <a:rPr lang="ja-JP" altLang="en-US" sz="2000" dirty="0">
                <a:latin typeface="+mn-ea"/>
              </a:rPr>
              <a:t>、バーコード管理システムの導入等</a:t>
            </a:r>
            <a:endParaRPr lang="en-US" altLang="ja-JP" sz="2000" dirty="0">
              <a:latin typeface="+mn-ea"/>
            </a:endParaRPr>
          </a:p>
          <a:p>
            <a:pPr marL="628650" indent="-273050">
              <a:lnSpc>
                <a:spcPct val="110000"/>
              </a:lnSpc>
              <a:buFont typeface="Wingdings" panose="05000000000000000000" pitchFamily="2" charset="2"/>
              <a:buChar char="ü"/>
            </a:pPr>
            <a:r>
              <a:rPr lang="ja-JP" altLang="en-US" sz="2000" dirty="0">
                <a:solidFill>
                  <a:srgbClr val="FF0000"/>
                </a:solidFill>
                <a:latin typeface="+mn-ea"/>
              </a:rPr>
              <a:t>取り違い防止手順</a:t>
            </a:r>
            <a:r>
              <a:rPr lang="ja-JP" altLang="en-US" sz="2000" dirty="0">
                <a:latin typeface="+mn-ea"/>
              </a:rPr>
              <a:t>の製造管理基準書等への</a:t>
            </a:r>
            <a:r>
              <a:rPr lang="ja-JP" altLang="en-US" sz="2000" dirty="0">
                <a:solidFill>
                  <a:srgbClr val="FF0000"/>
                </a:solidFill>
                <a:latin typeface="+mn-ea"/>
              </a:rPr>
              <a:t>規定</a:t>
            </a:r>
            <a:r>
              <a:rPr lang="ja-JP" altLang="en-US" sz="2000" dirty="0">
                <a:latin typeface="+mn-ea"/>
              </a:rPr>
              <a:t>、</a:t>
            </a:r>
            <a:r>
              <a:rPr lang="ja-JP" altLang="en-US" sz="2000" dirty="0">
                <a:solidFill>
                  <a:srgbClr val="FF0000"/>
                </a:solidFill>
                <a:latin typeface="+mn-ea"/>
              </a:rPr>
              <a:t>教育訓練</a:t>
            </a:r>
            <a:endParaRPr lang="en-US" altLang="ja-JP" sz="2000" dirty="0">
              <a:solidFill>
                <a:srgbClr val="FF0000"/>
              </a:solidFill>
              <a:latin typeface="+mn-ea"/>
            </a:endParaRPr>
          </a:p>
          <a:p>
            <a:pPr marL="628650" indent="-273050">
              <a:lnSpc>
                <a:spcPct val="110000"/>
              </a:lnSpc>
              <a:buFont typeface="Wingdings" panose="05000000000000000000" pitchFamily="2" charset="2"/>
              <a:buChar char="ü"/>
            </a:pPr>
            <a:endParaRPr lang="en-US" altLang="ja-JP" sz="900" dirty="0">
              <a:solidFill>
                <a:srgbClr val="FF0000"/>
              </a:solidFill>
              <a:latin typeface="+mn-ea"/>
            </a:endParaRPr>
          </a:p>
          <a:p>
            <a:pPr marL="342900" indent="-342900">
              <a:lnSpc>
                <a:spcPct val="110000"/>
              </a:lnSpc>
              <a:buFont typeface="+mj-lt"/>
              <a:buAutoNum type="arabicPeriod" startAt="4"/>
            </a:pPr>
            <a:r>
              <a:rPr lang="ja-JP" altLang="en-US" sz="2000" b="1" u="sng" dirty="0">
                <a:latin typeface="+mn-ea"/>
              </a:rPr>
              <a:t>適正な原料の出納</a:t>
            </a:r>
            <a:r>
              <a:rPr lang="ja-JP" altLang="en-US" sz="2000" dirty="0">
                <a:latin typeface="+mn-ea"/>
              </a:rPr>
              <a:t>　（</a:t>
            </a:r>
            <a:r>
              <a:rPr lang="en-US" altLang="ja-JP" sz="2000" dirty="0">
                <a:latin typeface="+mn-ea"/>
              </a:rPr>
              <a:t>GMP</a:t>
            </a:r>
            <a:r>
              <a:rPr lang="ja-JP" altLang="en-US" sz="2000" dirty="0">
                <a:latin typeface="+mn-ea"/>
              </a:rPr>
              <a:t>省令第</a:t>
            </a:r>
            <a:r>
              <a:rPr lang="en-US" altLang="ja-JP" sz="2000" dirty="0">
                <a:latin typeface="+mn-ea"/>
              </a:rPr>
              <a:t>10</a:t>
            </a:r>
            <a:r>
              <a:rPr lang="ja-JP" altLang="en-US" sz="2000" dirty="0">
                <a:latin typeface="+mn-ea"/>
              </a:rPr>
              <a:t>条第</a:t>
            </a:r>
            <a:r>
              <a:rPr lang="en-US" altLang="ja-JP" sz="2000" dirty="0">
                <a:latin typeface="+mn-ea"/>
              </a:rPr>
              <a:t>5</a:t>
            </a:r>
            <a:r>
              <a:rPr lang="ja-JP" altLang="en-US" sz="2000" dirty="0">
                <a:latin typeface="+mn-ea"/>
              </a:rPr>
              <a:t>号）</a:t>
            </a:r>
            <a:endParaRPr lang="en-US" altLang="ja-JP" sz="2000" dirty="0">
              <a:latin typeface="+mn-ea"/>
            </a:endParaRPr>
          </a:p>
          <a:p>
            <a:pPr marL="628650" indent="-273050">
              <a:lnSpc>
                <a:spcPct val="110000"/>
              </a:lnSpc>
              <a:buFont typeface="Wingdings" panose="05000000000000000000" pitchFamily="2" charset="2"/>
              <a:buChar char="ü"/>
            </a:pPr>
            <a:r>
              <a:rPr lang="ja-JP" altLang="en-US" sz="2000" dirty="0">
                <a:latin typeface="+mn-ea"/>
              </a:rPr>
              <a:t>ロットごとに、</a:t>
            </a:r>
            <a:r>
              <a:rPr lang="ja-JP" altLang="en-US" sz="2000" dirty="0">
                <a:solidFill>
                  <a:srgbClr val="FF0000"/>
                </a:solidFill>
                <a:latin typeface="+mn-ea"/>
              </a:rPr>
              <a:t>入庫年月日</a:t>
            </a:r>
            <a:r>
              <a:rPr lang="ja-JP" altLang="en-US" sz="2000" dirty="0">
                <a:latin typeface="+mn-ea"/>
              </a:rPr>
              <a:t>、</a:t>
            </a:r>
            <a:r>
              <a:rPr lang="ja-JP" altLang="en-US" sz="2000" dirty="0">
                <a:solidFill>
                  <a:srgbClr val="FF0000"/>
                </a:solidFill>
                <a:latin typeface="+mn-ea"/>
              </a:rPr>
              <a:t>保管中に取られた措置</a:t>
            </a:r>
            <a:r>
              <a:rPr lang="ja-JP" altLang="en-US" sz="2000" dirty="0">
                <a:latin typeface="+mn-ea"/>
              </a:rPr>
              <a:t>、</a:t>
            </a:r>
            <a:r>
              <a:rPr lang="ja-JP" altLang="en-US" sz="2000" dirty="0">
                <a:solidFill>
                  <a:srgbClr val="FF0000"/>
                </a:solidFill>
                <a:latin typeface="+mn-ea"/>
              </a:rPr>
              <a:t>出庫年月日</a:t>
            </a:r>
            <a:r>
              <a:rPr lang="ja-JP" altLang="en-US" sz="2000" dirty="0">
                <a:latin typeface="+mn-ea"/>
              </a:rPr>
              <a:t>、</a:t>
            </a:r>
            <a:r>
              <a:rPr lang="ja-JP" altLang="en-US" sz="2000" dirty="0">
                <a:solidFill>
                  <a:srgbClr val="FF0000"/>
                </a:solidFill>
                <a:latin typeface="+mn-ea"/>
              </a:rPr>
              <a:t>出庫数量等</a:t>
            </a:r>
            <a:r>
              <a:rPr lang="ja-JP" altLang="en-US" sz="2000" dirty="0">
                <a:latin typeface="+mn-ea"/>
              </a:rPr>
              <a:t>を</a:t>
            </a:r>
            <a:r>
              <a:rPr lang="ja-JP" altLang="en-US" sz="2000" dirty="0">
                <a:solidFill>
                  <a:srgbClr val="FF0000"/>
                </a:solidFill>
                <a:latin typeface="+mn-ea"/>
              </a:rPr>
              <a:t>記録</a:t>
            </a:r>
            <a:endParaRPr lang="en-US" altLang="ja-JP" sz="2000" dirty="0">
              <a:solidFill>
                <a:srgbClr val="FF0000"/>
              </a:solidFill>
              <a:latin typeface="+mn-ea"/>
            </a:endParaRPr>
          </a:p>
          <a:p>
            <a:pPr marL="628650" indent="-273050">
              <a:lnSpc>
                <a:spcPct val="110000"/>
              </a:lnSpc>
              <a:buFont typeface="Wingdings" panose="05000000000000000000" pitchFamily="2" charset="2"/>
              <a:buChar char="ü"/>
            </a:pPr>
            <a:endParaRPr lang="en-US" altLang="ja-JP" sz="900" dirty="0">
              <a:solidFill>
                <a:srgbClr val="FF0000"/>
              </a:solidFill>
              <a:latin typeface="+mn-ea"/>
            </a:endParaRPr>
          </a:p>
          <a:p>
            <a:pPr marL="342900" indent="-342900">
              <a:lnSpc>
                <a:spcPct val="110000"/>
              </a:lnSpc>
              <a:buFont typeface="+mj-lt"/>
              <a:buAutoNum type="arabicPeriod" startAt="5"/>
            </a:pPr>
            <a:r>
              <a:rPr lang="ja-JP" altLang="en-US" sz="2000" b="1" u="sng" dirty="0">
                <a:latin typeface="+mn-ea"/>
              </a:rPr>
              <a:t>製造管理の結果の適切な評価</a:t>
            </a:r>
            <a:r>
              <a:rPr lang="ja-JP" altLang="en-US" sz="2000" dirty="0">
                <a:latin typeface="+mn-ea"/>
              </a:rPr>
              <a:t>　（</a:t>
            </a:r>
            <a:r>
              <a:rPr lang="en-US" altLang="ja-JP" sz="2000" dirty="0">
                <a:latin typeface="+mn-ea"/>
              </a:rPr>
              <a:t>GMP</a:t>
            </a:r>
            <a:r>
              <a:rPr lang="ja-JP" altLang="en-US" sz="2000" dirty="0">
                <a:latin typeface="+mn-ea"/>
              </a:rPr>
              <a:t>省令第</a:t>
            </a:r>
            <a:r>
              <a:rPr lang="en-US" altLang="ja-JP" sz="2000" dirty="0">
                <a:latin typeface="+mn-ea"/>
              </a:rPr>
              <a:t>12</a:t>
            </a:r>
            <a:r>
              <a:rPr lang="ja-JP" altLang="en-US" sz="2000" dirty="0">
                <a:latin typeface="+mn-ea"/>
              </a:rPr>
              <a:t>条第</a:t>
            </a:r>
            <a:r>
              <a:rPr lang="en-US" altLang="ja-JP" sz="2000" dirty="0">
                <a:latin typeface="+mn-ea"/>
              </a:rPr>
              <a:t>1</a:t>
            </a:r>
            <a:r>
              <a:rPr lang="ja-JP" altLang="en-US" sz="2000" dirty="0">
                <a:latin typeface="+mn-ea"/>
              </a:rPr>
              <a:t>項）</a:t>
            </a:r>
            <a:endParaRPr lang="en-US" altLang="ja-JP" sz="2000" dirty="0">
              <a:latin typeface="+mn-ea"/>
            </a:endParaRPr>
          </a:p>
          <a:p>
            <a:pPr marL="628650" indent="-273050">
              <a:lnSpc>
                <a:spcPct val="110000"/>
              </a:lnSpc>
              <a:buFont typeface="Wingdings" panose="05000000000000000000" pitchFamily="2" charset="2"/>
              <a:buChar char="ü"/>
            </a:pPr>
            <a:r>
              <a:rPr lang="ja-JP" altLang="en-US" sz="2000" dirty="0">
                <a:solidFill>
                  <a:srgbClr val="FF0000"/>
                </a:solidFill>
                <a:latin typeface="+mn-ea"/>
              </a:rPr>
              <a:t>出荷可否決定</a:t>
            </a:r>
            <a:r>
              <a:rPr lang="ja-JP" altLang="en-US" sz="2000" dirty="0">
                <a:latin typeface="+mn-ea"/>
              </a:rPr>
              <a:t>の際、</a:t>
            </a:r>
            <a:r>
              <a:rPr lang="ja-JP" altLang="en-US" sz="2000" dirty="0">
                <a:solidFill>
                  <a:srgbClr val="FF0000"/>
                </a:solidFill>
                <a:latin typeface="+mn-ea"/>
              </a:rPr>
              <a:t>使用された原料の確認</a:t>
            </a:r>
            <a:r>
              <a:rPr lang="ja-JP" altLang="en-US" sz="2000" dirty="0">
                <a:latin typeface="+mn-ea"/>
              </a:rPr>
              <a:t>等、</a:t>
            </a:r>
            <a:r>
              <a:rPr lang="ja-JP" altLang="en-US" sz="2000" dirty="0">
                <a:solidFill>
                  <a:srgbClr val="FF0000"/>
                </a:solidFill>
                <a:latin typeface="+mn-ea"/>
              </a:rPr>
              <a:t>他の原料の混入確認・評価</a:t>
            </a:r>
            <a:endParaRPr lang="en-US" altLang="ja-JP" sz="2000" dirty="0">
              <a:solidFill>
                <a:srgbClr val="FF0000"/>
              </a:solidFill>
              <a:latin typeface="+mn-ea"/>
            </a:endParaRPr>
          </a:p>
        </p:txBody>
      </p:sp>
      <p:sp>
        <p:nvSpPr>
          <p:cNvPr id="8" name="テキスト ボックス 7">
            <a:extLst>
              <a:ext uri="{FF2B5EF4-FFF2-40B4-BE49-F238E27FC236}">
                <a16:creationId xmlns:a16="http://schemas.microsoft.com/office/drawing/2014/main" id="{A71F71D8-96DA-4688-89AA-F5B3D794EE31}"/>
              </a:ext>
            </a:extLst>
          </p:cNvPr>
          <p:cNvSpPr txBox="1"/>
          <p:nvPr/>
        </p:nvSpPr>
        <p:spPr>
          <a:xfrm>
            <a:off x="1777005" y="194585"/>
            <a:ext cx="5589992" cy="707886"/>
          </a:xfrm>
          <a:prstGeom prst="rect">
            <a:avLst/>
          </a:prstGeom>
          <a:noFill/>
        </p:spPr>
        <p:txBody>
          <a:bodyPr wrap="none" rtlCol="0">
            <a:spAutoFit/>
          </a:bodyPr>
          <a:lstStyle/>
          <a:p>
            <a:pPr algn="ctr"/>
            <a:r>
              <a:rPr lang="ja-JP" altLang="en-US" sz="4000" b="1" dirty="0">
                <a:latin typeface="+mn-ea"/>
              </a:rPr>
              <a:t>製造管理体制の整備（</a:t>
            </a:r>
            <a:r>
              <a:rPr lang="en-US" altLang="ja-JP" sz="4000" b="1" dirty="0">
                <a:latin typeface="+mn-ea"/>
              </a:rPr>
              <a:t>2</a:t>
            </a:r>
            <a:r>
              <a:rPr lang="ja-JP" altLang="en-US" sz="4000" b="1" dirty="0">
                <a:latin typeface="+mn-ea"/>
              </a:rPr>
              <a:t>）</a:t>
            </a:r>
            <a:endParaRPr kumimoji="1" lang="ja-JP" altLang="en-US" sz="4000" b="1" dirty="0">
              <a:latin typeface="+mn-ea"/>
            </a:endParaRPr>
          </a:p>
        </p:txBody>
      </p:sp>
    </p:spTree>
    <p:extLst>
      <p:ext uri="{BB962C8B-B14F-4D97-AF65-F5344CB8AC3E}">
        <p14:creationId xmlns:p14="http://schemas.microsoft.com/office/powerpoint/2010/main" val="158311860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E319EB95-2662-44B6-BB8A-6362FADD262C}"/>
              </a:ext>
            </a:extLst>
          </p:cNvPr>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5" name="テキスト ボックス 4">
            <a:extLst>
              <a:ext uri="{FF2B5EF4-FFF2-40B4-BE49-F238E27FC236}">
                <a16:creationId xmlns:a16="http://schemas.microsoft.com/office/drawing/2014/main" id="{AB863A48-2FFE-427C-A496-AA0262B4523E}"/>
              </a:ext>
            </a:extLst>
          </p:cNvPr>
          <p:cNvSpPr txBox="1"/>
          <p:nvPr/>
        </p:nvSpPr>
        <p:spPr>
          <a:xfrm>
            <a:off x="324682" y="441819"/>
            <a:ext cx="8494633" cy="707886"/>
          </a:xfrm>
          <a:prstGeom prst="rect">
            <a:avLst/>
          </a:prstGeom>
          <a:noFill/>
        </p:spPr>
        <p:txBody>
          <a:bodyPr wrap="none" rtlCol="0">
            <a:spAutoFit/>
          </a:bodyPr>
          <a:lstStyle/>
          <a:p>
            <a:r>
              <a:rPr kumimoji="1" lang="ja-JP" altLang="en-US" sz="4000" b="1" dirty="0">
                <a:latin typeface="+mn-ea"/>
              </a:rPr>
              <a:t>法規委員会 第</a:t>
            </a:r>
            <a:r>
              <a:rPr kumimoji="1" lang="en-US" altLang="ja-JP" sz="4000" b="1" dirty="0">
                <a:latin typeface="+mn-ea"/>
              </a:rPr>
              <a:t>3</a:t>
            </a:r>
            <a:r>
              <a:rPr kumimoji="1" lang="ja-JP" altLang="en-US" sz="4000" b="1" dirty="0">
                <a:latin typeface="+mn-ea"/>
              </a:rPr>
              <a:t>グループ検討メンバー</a:t>
            </a:r>
          </a:p>
        </p:txBody>
      </p:sp>
      <p:sp>
        <p:nvSpPr>
          <p:cNvPr id="6" name="テキスト ボックス 5">
            <a:extLst>
              <a:ext uri="{FF2B5EF4-FFF2-40B4-BE49-F238E27FC236}">
                <a16:creationId xmlns:a16="http://schemas.microsoft.com/office/drawing/2014/main" id="{ACD2DE91-831F-4DD1-8791-E113A340DFB8}"/>
              </a:ext>
            </a:extLst>
          </p:cNvPr>
          <p:cNvSpPr txBox="1"/>
          <p:nvPr/>
        </p:nvSpPr>
        <p:spPr>
          <a:xfrm>
            <a:off x="346323" y="5123561"/>
            <a:ext cx="8451353" cy="1050096"/>
          </a:xfrm>
          <a:prstGeom prst="rect">
            <a:avLst/>
          </a:prstGeom>
          <a:noFill/>
        </p:spPr>
        <p:txBody>
          <a:bodyPr wrap="none" rtlCol="0">
            <a:spAutoFit/>
          </a:bodyPr>
          <a:lstStyle/>
          <a:p>
            <a:pPr>
              <a:lnSpc>
                <a:spcPct val="150000"/>
              </a:lnSpc>
            </a:pPr>
            <a:r>
              <a:rPr kumimoji="1" lang="ja-JP" altLang="en-US" sz="2200" dirty="0"/>
              <a:t>本内容は、法規委員会の第</a:t>
            </a:r>
            <a:r>
              <a:rPr kumimoji="1" lang="en-US" altLang="ja-JP" sz="2200" dirty="0"/>
              <a:t>3</a:t>
            </a:r>
            <a:r>
              <a:rPr kumimoji="1" lang="ja-JP" altLang="en-US" sz="2200" dirty="0"/>
              <a:t>グループのメンバーでまとめたものです。</a:t>
            </a:r>
            <a:endParaRPr kumimoji="1" lang="en-US" altLang="ja-JP" sz="2200" dirty="0"/>
          </a:p>
          <a:p>
            <a:pPr>
              <a:lnSpc>
                <a:spcPct val="150000"/>
              </a:lnSpc>
            </a:pPr>
            <a:r>
              <a:rPr lang="ja-JP" altLang="en-US" sz="2200" dirty="0"/>
              <a:t>会員各社様の一助となりましたら幸いです。</a:t>
            </a:r>
            <a:endParaRPr kumimoji="1" lang="ja-JP" altLang="en-US" sz="2200" dirty="0"/>
          </a:p>
        </p:txBody>
      </p:sp>
      <p:graphicFrame>
        <p:nvGraphicFramePr>
          <p:cNvPr id="7" name="表 6">
            <a:extLst>
              <a:ext uri="{FF2B5EF4-FFF2-40B4-BE49-F238E27FC236}">
                <a16:creationId xmlns:a16="http://schemas.microsoft.com/office/drawing/2014/main" id="{BA41B6ED-8C49-4A2B-95E9-A8D4083C4E8A}"/>
              </a:ext>
            </a:extLst>
          </p:cNvPr>
          <p:cNvGraphicFramePr>
            <a:graphicFrameLocks noGrp="1"/>
          </p:cNvGraphicFramePr>
          <p:nvPr>
            <p:extLst>
              <p:ext uri="{D42A27DB-BD31-4B8C-83A1-F6EECF244321}">
                <p14:modId xmlns:p14="http://schemas.microsoft.com/office/powerpoint/2010/main" val="1253534156"/>
              </p:ext>
            </p:extLst>
          </p:nvPr>
        </p:nvGraphicFramePr>
        <p:xfrm>
          <a:off x="1899985" y="1474781"/>
          <a:ext cx="5344028" cy="3609475"/>
        </p:xfrm>
        <a:graphic>
          <a:graphicData uri="http://schemas.openxmlformats.org/drawingml/2006/table">
            <a:tbl>
              <a:tblPr firstRow="1" bandRow="1">
                <a:tableStyleId>{2D5ABB26-0587-4C30-8999-92F81FD0307C}</a:tableStyleId>
              </a:tblPr>
              <a:tblGrid>
                <a:gridCol w="2007526">
                  <a:extLst>
                    <a:ext uri="{9D8B030D-6E8A-4147-A177-3AD203B41FA5}">
                      <a16:colId xmlns:a16="http://schemas.microsoft.com/office/drawing/2014/main" val="1613634948"/>
                    </a:ext>
                  </a:extLst>
                </a:gridCol>
                <a:gridCol w="3336502">
                  <a:extLst>
                    <a:ext uri="{9D8B030D-6E8A-4147-A177-3AD203B41FA5}">
                      <a16:colId xmlns:a16="http://schemas.microsoft.com/office/drawing/2014/main" val="1256054377"/>
                    </a:ext>
                  </a:extLst>
                </a:gridCol>
              </a:tblGrid>
              <a:tr h="721895">
                <a:tc>
                  <a:txBody>
                    <a:bodyPr/>
                    <a:lstStyle/>
                    <a:p>
                      <a:r>
                        <a:rPr kumimoji="1" lang="ja-JP" altLang="en-US" sz="2400" dirty="0"/>
                        <a:t>大澤　宏友</a:t>
                      </a:r>
                    </a:p>
                  </a:txBody>
                  <a:tcPr/>
                </a:tc>
                <a:tc>
                  <a:txBody>
                    <a:bodyPr/>
                    <a:lstStyle/>
                    <a:p>
                      <a:r>
                        <a:rPr kumimoji="1" lang="ja-JP" altLang="en-US" sz="2400" dirty="0"/>
                        <a:t>大内新興化学工業（株）</a:t>
                      </a:r>
                    </a:p>
                  </a:txBody>
                  <a:tcPr/>
                </a:tc>
                <a:extLst>
                  <a:ext uri="{0D108BD9-81ED-4DB2-BD59-A6C34878D82A}">
                    <a16:rowId xmlns:a16="http://schemas.microsoft.com/office/drawing/2014/main" val="3735571453"/>
                  </a:ext>
                </a:extLst>
              </a:tr>
              <a:tr h="721895">
                <a:tc>
                  <a:txBody>
                    <a:bodyPr/>
                    <a:lstStyle/>
                    <a:p>
                      <a:r>
                        <a:rPr kumimoji="1" lang="ja-JP" altLang="en-US" sz="2400" dirty="0"/>
                        <a:t>北島　昭彦</a:t>
                      </a:r>
                    </a:p>
                  </a:txBody>
                  <a:tcPr/>
                </a:tc>
                <a:tc>
                  <a:txBody>
                    <a:bodyPr/>
                    <a:lstStyle/>
                    <a:p>
                      <a:r>
                        <a:rPr kumimoji="1" lang="ja-JP" altLang="en-US" sz="2400" dirty="0"/>
                        <a:t>三協化成（株）</a:t>
                      </a:r>
                    </a:p>
                  </a:txBody>
                  <a:tcPr/>
                </a:tc>
                <a:extLst>
                  <a:ext uri="{0D108BD9-81ED-4DB2-BD59-A6C34878D82A}">
                    <a16:rowId xmlns:a16="http://schemas.microsoft.com/office/drawing/2014/main" val="2980649878"/>
                  </a:ext>
                </a:extLst>
              </a:tr>
              <a:tr h="7218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t>香村　教貴</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t>サンエイ糖化（株）</a:t>
                      </a:r>
                    </a:p>
                  </a:txBody>
                  <a:tcPr/>
                </a:tc>
                <a:extLst>
                  <a:ext uri="{0D108BD9-81ED-4DB2-BD59-A6C34878D82A}">
                    <a16:rowId xmlns:a16="http://schemas.microsoft.com/office/drawing/2014/main" val="1860722357"/>
                  </a:ext>
                </a:extLst>
              </a:tr>
              <a:tr h="7218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t>古田　大貴</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t>純正化学（株）</a:t>
                      </a:r>
                    </a:p>
                  </a:txBody>
                  <a:tcPr/>
                </a:tc>
                <a:extLst>
                  <a:ext uri="{0D108BD9-81ED-4DB2-BD59-A6C34878D82A}">
                    <a16:rowId xmlns:a16="http://schemas.microsoft.com/office/drawing/2014/main" val="1810399729"/>
                  </a:ext>
                </a:extLst>
              </a:tr>
              <a:tr h="7218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t>宮野　理恵</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t>日産化学（株）</a:t>
                      </a:r>
                    </a:p>
                  </a:txBody>
                  <a:tcPr/>
                </a:tc>
                <a:extLst>
                  <a:ext uri="{0D108BD9-81ED-4DB2-BD59-A6C34878D82A}">
                    <a16:rowId xmlns:a16="http://schemas.microsoft.com/office/drawing/2014/main" val="3077954858"/>
                  </a:ext>
                </a:extLst>
              </a:tr>
            </a:tbl>
          </a:graphicData>
        </a:graphic>
      </p:graphicFrame>
    </p:spTree>
    <p:extLst>
      <p:ext uri="{BB962C8B-B14F-4D97-AF65-F5344CB8AC3E}">
        <p14:creationId xmlns:p14="http://schemas.microsoft.com/office/powerpoint/2010/main" val="3476289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DD169D7-C0B6-4A49-994F-305629D0A7F6}"/>
              </a:ext>
            </a:extLst>
          </p:cNvPr>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5" name="テキスト ボックス 4">
            <a:extLst>
              <a:ext uri="{FF2B5EF4-FFF2-40B4-BE49-F238E27FC236}">
                <a16:creationId xmlns:a16="http://schemas.microsoft.com/office/drawing/2014/main" id="{D48D771E-D627-44B5-BE0D-5E62AA6093FF}"/>
              </a:ext>
            </a:extLst>
          </p:cNvPr>
          <p:cNvSpPr txBox="1"/>
          <p:nvPr/>
        </p:nvSpPr>
        <p:spPr>
          <a:xfrm>
            <a:off x="797902" y="154150"/>
            <a:ext cx="7523213" cy="1077218"/>
          </a:xfrm>
          <a:prstGeom prst="rect">
            <a:avLst/>
          </a:prstGeom>
          <a:noFill/>
        </p:spPr>
        <p:txBody>
          <a:bodyPr wrap="none" rtlCol="0">
            <a:spAutoFit/>
          </a:bodyPr>
          <a:lstStyle/>
          <a:p>
            <a:pPr algn="ctr"/>
            <a:r>
              <a:rPr kumimoji="1" lang="ja-JP" altLang="en-US" sz="3800" b="1" dirty="0">
                <a:latin typeface="+mn-ea"/>
              </a:rPr>
              <a:t>改正の背景（</a:t>
            </a:r>
            <a:r>
              <a:rPr kumimoji="1" lang="en-US" altLang="ja-JP" sz="3800" b="1" dirty="0">
                <a:latin typeface="+mn-ea"/>
              </a:rPr>
              <a:t>1</a:t>
            </a:r>
            <a:r>
              <a:rPr kumimoji="1" lang="ja-JP" altLang="en-US" sz="3800" b="1" dirty="0">
                <a:latin typeface="+mn-ea"/>
              </a:rPr>
              <a:t>）</a:t>
            </a:r>
            <a:r>
              <a:rPr kumimoji="1" lang="en-US" altLang="ja-JP" sz="3800" b="1" dirty="0">
                <a:latin typeface="+mn-ea"/>
              </a:rPr>
              <a:t>-2/</a:t>
            </a:r>
            <a:r>
              <a:rPr kumimoji="1" lang="ja-JP" altLang="en-US" sz="3800" b="1" dirty="0">
                <a:latin typeface="+mn-ea"/>
              </a:rPr>
              <a:t>法令違反の発生</a:t>
            </a:r>
            <a:endParaRPr kumimoji="1" lang="en-US" altLang="ja-JP" sz="3800" b="1" dirty="0">
              <a:latin typeface="+mn-ea"/>
            </a:endParaRPr>
          </a:p>
          <a:p>
            <a:pPr algn="ctr"/>
            <a:r>
              <a:rPr lang="ja-JP" altLang="en-US" sz="2600" dirty="0">
                <a:latin typeface="+mn-ea"/>
              </a:rPr>
              <a:t>（ガイドライン第</a:t>
            </a:r>
            <a:r>
              <a:rPr lang="en-US" altLang="ja-JP" sz="2600" dirty="0">
                <a:latin typeface="+mn-ea"/>
              </a:rPr>
              <a:t>1</a:t>
            </a:r>
            <a:r>
              <a:rPr lang="ja-JP" altLang="en-US" sz="2600" dirty="0">
                <a:latin typeface="+mn-ea"/>
              </a:rPr>
              <a:t>の</a:t>
            </a:r>
            <a:r>
              <a:rPr lang="en-US" altLang="ja-JP" sz="2600" dirty="0">
                <a:latin typeface="+mn-ea"/>
              </a:rPr>
              <a:t>2</a:t>
            </a:r>
            <a:r>
              <a:rPr lang="ja-JP" altLang="en-US" sz="2600" dirty="0">
                <a:latin typeface="+mn-ea"/>
              </a:rPr>
              <a:t>）</a:t>
            </a:r>
          </a:p>
        </p:txBody>
      </p:sp>
      <p:sp>
        <p:nvSpPr>
          <p:cNvPr id="7" name="テキスト ボックス 6">
            <a:extLst>
              <a:ext uri="{FF2B5EF4-FFF2-40B4-BE49-F238E27FC236}">
                <a16:creationId xmlns:a16="http://schemas.microsoft.com/office/drawing/2014/main" id="{732BCF79-5FE8-4749-B394-1A634347F362}"/>
              </a:ext>
            </a:extLst>
          </p:cNvPr>
          <p:cNvSpPr txBox="1"/>
          <p:nvPr/>
        </p:nvSpPr>
        <p:spPr>
          <a:xfrm>
            <a:off x="529954" y="1345467"/>
            <a:ext cx="8059708" cy="892552"/>
          </a:xfrm>
          <a:prstGeom prst="rect">
            <a:avLst/>
          </a:prstGeom>
          <a:noFill/>
        </p:spPr>
        <p:txBody>
          <a:bodyPr wrap="square" rtlCol="0">
            <a:spAutoFit/>
          </a:bodyPr>
          <a:lstStyle/>
          <a:p>
            <a:pPr marL="457200" indent="-457200">
              <a:buFont typeface="+mj-ea"/>
              <a:buAutoNum type="circleNumDbPlain" startAt="2"/>
            </a:pPr>
            <a:r>
              <a:rPr kumimoji="1" lang="ja-JP" altLang="en-US" sz="2600" dirty="0"/>
              <a:t>適切な業務運営体制や監督体制が構築されていないことより、違法行為を発見または改善できない</a:t>
            </a:r>
          </a:p>
        </p:txBody>
      </p:sp>
      <p:sp>
        <p:nvSpPr>
          <p:cNvPr id="9" name="正方形/長方形 8">
            <a:extLst>
              <a:ext uri="{FF2B5EF4-FFF2-40B4-BE49-F238E27FC236}">
                <a16:creationId xmlns:a16="http://schemas.microsoft.com/office/drawing/2014/main" id="{FD71C26A-C558-46DB-8B93-156772088DCF}"/>
              </a:ext>
            </a:extLst>
          </p:cNvPr>
          <p:cNvSpPr/>
          <p:nvPr/>
        </p:nvSpPr>
        <p:spPr>
          <a:xfrm>
            <a:off x="440012" y="1238712"/>
            <a:ext cx="8263975" cy="111719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0F98851F-1504-4D32-A1E2-FDAAEE0F740A}"/>
              </a:ext>
            </a:extLst>
          </p:cNvPr>
          <p:cNvSpPr txBox="1"/>
          <p:nvPr/>
        </p:nvSpPr>
        <p:spPr>
          <a:xfrm>
            <a:off x="482186" y="2403424"/>
            <a:ext cx="8263976" cy="4154984"/>
          </a:xfrm>
          <a:prstGeom prst="rect">
            <a:avLst/>
          </a:prstGeom>
          <a:noFill/>
        </p:spPr>
        <p:txBody>
          <a:bodyPr wrap="square" rtlCol="0">
            <a:spAutoFit/>
          </a:bodyPr>
          <a:lstStyle/>
          <a:p>
            <a:r>
              <a:rPr lang="ja-JP" altLang="en-US" sz="2400" u="sng" dirty="0"/>
              <a:t>②</a:t>
            </a:r>
            <a:r>
              <a:rPr kumimoji="1" lang="ja-JP" altLang="en-US" sz="2400" u="sng" dirty="0"/>
              <a:t>の類型</a:t>
            </a:r>
            <a:endParaRPr kumimoji="1" lang="en-US" altLang="ja-JP" sz="2400" u="sng" dirty="0"/>
          </a:p>
          <a:p>
            <a:pPr marL="285750" indent="-285750">
              <a:buFont typeface="Wingdings" panose="05000000000000000000" pitchFamily="2" charset="2"/>
              <a:buChar char="ü"/>
            </a:pPr>
            <a:r>
              <a:rPr lang="ja-JP" altLang="en-US" sz="2400" dirty="0"/>
              <a:t>収集された副作用情報の管理システムや副作用報告を適時行う社内体制が構築されていなかった（教育訓練の不足を含む。）ために、副作用情報が報告されることなく放置されることが常態化していた事例</a:t>
            </a:r>
            <a:endParaRPr lang="en-US" altLang="ja-JP" sz="2400" dirty="0"/>
          </a:p>
          <a:p>
            <a:pPr marL="285750" indent="-285750">
              <a:buFont typeface="Wingdings" panose="05000000000000000000" pitchFamily="2" charset="2"/>
              <a:buChar char="ü"/>
            </a:pPr>
            <a:endParaRPr lang="en-US" altLang="ja-JP" sz="2000" dirty="0"/>
          </a:p>
          <a:p>
            <a:pPr marL="285750" indent="-285750">
              <a:buFont typeface="Wingdings" panose="05000000000000000000" pitchFamily="2" charset="2"/>
              <a:buChar char="ü"/>
            </a:pPr>
            <a:r>
              <a:rPr lang="ja-JP" altLang="en-US" sz="2400" dirty="0"/>
              <a:t>総括製造販売責任者にその責務を果たせるような権限が与えられていないなど、適切な組織体制が構築されていなかったほか、実効的な内部監査、自己点検の実施等の品質保証に関する社内体制が構築されていなかったために、承認書と異なる製造方法での製造が継続された事例</a:t>
            </a:r>
            <a:endParaRPr kumimoji="1" lang="en-US" altLang="ja-JP" sz="2400" dirty="0"/>
          </a:p>
        </p:txBody>
      </p:sp>
    </p:spTree>
    <p:extLst>
      <p:ext uri="{BB962C8B-B14F-4D97-AF65-F5344CB8AC3E}">
        <p14:creationId xmlns:p14="http://schemas.microsoft.com/office/powerpoint/2010/main" val="1553433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DD169D7-C0B6-4A49-994F-305629D0A7F6}"/>
              </a:ext>
            </a:extLst>
          </p:cNvPr>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5" name="テキスト ボックス 4">
            <a:extLst>
              <a:ext uri="{FF2B5EF4-FFF2-40B4-BE49-F238E27FC236}">
                <a16:creationId xmlns:a16="http://schemas.microsoft.com/office/drawing/2014/main" id="{D48D771E-D627-44B5-BE0D-5E62AA6093FF}"/>
              </a:ext>
            </a:extLst>
          </p:cNvPr>
          <p:cNvSpPr txBox="1"/>
          <p:nvPr/>
        </p:nvSpPr>
        <p:spPr>
          <a:xfrm>
            <a:off x="368765" y="163665"/>
            <a:ext cx="8406467" cy="1077218"/>
          </a:xfrm>
          <a:prstGeom prst="rect">
            <a:avLst/>
          </a:prstGeom>
          <a:noFill/>
        </p:spPr>
        <p:txBody>
          <a:bodyPr wrap="none" rtlCol="0">
            <a:spAutoFit/>
          </a:bodyPr>
          <a:lstStyle/>
          <a:p>
            <a:pPr algn="ctr"/>
            <a:r>
              <a:rPr kumimoji="1" lang="ja-JP" altLang="en-US" sz="3800" b="1" dirty="0">
                <a:latin typeface="+mn-ea"/>
              </a:rPr>
              <a:t>改正の背景（</a:t>
            </a:r>
            <a:r>
              <a:rPr lang="en-US" altLang="ja-JP" sz="3800" b="1" dirty="0">
                <a:latin typeface="+mn-ea"/>
              </a:rPr>
              <a:t>2</a:t>
            </a:r>
            <a:r>
              <a:rPr kumimoji="1" lang="ja-JP" altLang="en-US" sz="3800" b="1" dirty="0">
                <a:latin typeface="+mn-ea"/>
              </a:rPr>
              <a:t>）</a:t>
            </a:r>
            <a:r>
              <a:rPr kumimoji="1" lang="en-US" altLang="ja-JP" sz="3800" b="1" dirty="0">
                <a:latin typeface="+mn-ea"/>
              </a:rPr>
              <a:t>/</a:t>
            </a:r>
            <a:r>
              <a:rPr kumimoji="1" lang="ja-JP" altLang="en-US" sz="3800" b="1" dirty="0">
                <a:latin typeface="+mn-ea"/>
              </a:rPr>
              <a:t>法令</a:t>
            </a:r>
            <a:r>
              <a:rPr lang="ja-JP" altLang="en-US" sz="3800" b="1" dirty="0">
                <a:latin typeface="+mn-ea"/>
              </a:rPr>
              <a:t>遵守に向けた課題</a:t>
            </a:r>
            <a:endParaRPr lang="en-US" altLang="ja-JP" sz="3800" b="1" dirty="0">
              <a:latin typeface="+mn-ea"/>
            </a:endParaRPr>
          </a:p>
          <a:p>
            <a:pPr algn="ctr"/>
            <a:r>
              <a:rPr lang="ja-JP" altLang="en-US" sz="2600" dirty="0">
                <a:latin typeface="+mn-ea"/>
              </a:rPr>
              <a:t>（ガイドライン第</a:t>
            </a:r>
            <a:r>
              <a:rPr lang="en-US" altLang="ja-JP" sz="2600" dirty="0">
                <a:latin typeface="+mn-ea"/>
              </a:rPr>
              <a:t>1</a:t>
            </a:r>
            <a:r>
              <a:rPr lang="ja-JP" altLang="en-US" sz="2600" dirty="0">
                <a:latin typeface="+mn-ea"/>
              </a:rPr>
              <a:t>の</a:t>
            </a:r>
            <a:r>
              <a:rPr lang="en-US" altLang="ja-JP" sz="2600" dirty="0">
                <a:latin typeface="+mn-ea"/>
              </a:rPr>
              <a:t>2</a:t>
            </a:r>
            <a:r>
              <a:rPr lang="ja-JP" altLang="en-US" sz="2600" dirty="0">
                <a:latin typeface="+mn-ea"/>
              </a:rPr>
              <a:t>）</a:t>
            </a:r>
          </a:p>
        </p:txBody>
      </p:sp>
      <p:sp>
        <p:nvSpPr>
          <p:cNvPr id="11" name="テキスト ボックス 10">
            <a:extLst>
              <a:ext uri="{FF2B5EF4-FFF2-40B4-BE49-F238E27FC236}">
                <a16:creationId xmlns:a16="http://schemas.microsoft.com/office/drawing/2014/main" id="{6BB42AAE-CCD4-410D-B653-3355947DCA43}"/>
              </a:ext>
            </a:extLst>
          </p:cNvPr>
          <p:cNvSpPr txBox="1"/>
          <p:nvPr/>
        </p:nvSpPr>
        <p:spPr>
          <a:xfrm>
            <a:off x="549548" y="1990278"/>
            <a:ext cx="8059708" cy="4401205"/>
          </a:xfrm>
          <a:prstGeom prst="rect">
            <a:avLst/>
          </a:prstGeom>
          <a:noFill/>
        </p:spPr>
        <p:txBody>
          <a:bodyPr wrap="square" rtlCol="0">
            <a:spAutoFit/>
          </a:bodyPr>
          <a:lstStyle/>
          <a:p>
            <a:pPr marL="457200" indent="-457200">
              <a:buFont typeface="Wingdings" panose="05000000000000000000" pitchFamily="2" charset="2"/>
              <a:buChar char="l"/>
            </a:pPr>
            <a:r>
              <a:rPr lang="ja-JP" altLang="en-US" sz="2200" dirty="0">
                <a:solidFill>
                  <a:srgbClr val="FF0000"/>
                </a:solidFill>
              </a:rPr>
              <a:t>製造管理者</a:t>
            </a:r>
            <a:r>
              <a:rPr kumimoji="1" lang="ja-JP" altLang="en-US" sz="2200" dirty="0">
                <a:solidFill>
                  <a:srgbClr val="FF0000"/>
                </a:solidFill>
              </a:rPr>
              <a:t>と経営陣の、それぞれが負うべき責務や相互の関係が、薬機法上明確でない</a:t>
            </a:r>
            <a:r>
              <a:rPr kumimoji="1" lang="ja-JP" altLang="en-US" sz="2200" dirty="0"/>
              <a:t>ことにより、製造管理者による意見申述が適切に行われない状況や、経営陣による製造管理者任せといった実態を招くおそれがあり、</a:t>
            </a:r>
            <a:r>
              <a:rPr kumimoji="1" lang="ja-JP" altLang="en-US" sz="2200" dirty="0">
                <a:solidFill>
                  <a:srgbClr val="FF0000"/>
                </a:solidFill>
              </a:rPr>
              <a:t>法令遵守のための改善サイクルが機能しにくくなっている</a:t>
            </a:r>
            <a:r>
              <a:rPr kumimoji="1" lang="ja-JP" altLang="en-US" sz="2200" dirty="0"/>
              <a:t>のではないか。</a:t>
            </a:r>
            <a:endParaRPr kumimoji="1" lang="en-US" altLang="ja-JP" sz="2200" dirty="0"/>
          </a:p>
          <a:p>
            <a:pPr marL="457200" indent="-457200">
              <a:buFont typeface="Wingdings" panose="05000000000000000000" pitchFamily="2" charset="2"/>
              <a:buChar char="l"/>
            </a:pPr>
            <a:endParaRPr kumimoji="1" lang="en-US" altLang="ja-JP" sz="800" dirty="0"/>
          </a:p>
          <a:p>
            <a:pPr marL="457200" indent="-457200">
              <a:buFont typeface="Wingdings" panose="05000000000000000000" pitchFamily="2" charset="2"/>
              <a:buChar char="l"/>
            </a:pPr>
            <a:r>
              <a:rPr lang="ja-JP" altLang="en-US" sz="2200" dirty="0"/>
              <a:t>製造管理者に薬剤師要件が課されているために、製造業者として適切と判断する人材を選任することができない場合に、製造管理者としての責務を十分に果たすことができない事態となるおそれがあるのではないか。</a:t>
            </a:r>
            <a:endParaRPr lang="en-US" altLang="ja-JP" sz="2200" dirty="0"/>
          </a:p>
          <a:p>
            <a:pPr marL="457200" indent="-457200">
              <a:buFont typeface="Wingdings" panose="05000000000000000000" pitchFamily="2" charset="2"/>
              <a:buChar char="l"/>
            </a:pPr>
            <a:endParaRPr lang="en-US" altLang="ja-JP" sz="800" dirty="0"/>
          </a:p>
          <a:p>
            <a:pPr marL="457200" indent="-457200">
              <a:buFont typeface="Wingdings" panose="05000000000000000000" pitchFamily="2" charset="2"/>
              <a:buChar char="l"/>
            </a:pPr>
            <a:r>
              <a:rPr kumimoji="1" lang="ja-JP" altLang="en-US" sz="2200" dirty="0"/>
              <a:t>製造業者の業務は、薬機法を遵守して行われなければならないが、このような</a:t>
            </a:r>
            <a:r>
              <a:rPr kumimoji="1" lang="ja-JP" altLang="en-US" sz="2200" dirty="0">
                <a:solidFill>
                  <a:srgbClr val="FF0000"/>
                </a:solidFill>
              </a:rPr>
              <a:t>法令遵守や、そのための社内体制の整備等に責任を有する者が、不明確となっている</a:t>
            </a:r>
            <a:r>
              <a:rPr kumimoji="1" lang="ja-JP" altLang="en-US" sz="2200" dirty="0"/>
              <a:t>のではないか。</a:t>
            </a:r>
          </a:p>
        </p:txBody>
      </p:sp>
      <p:sp>
        <p:nvSpPr>
          <p:cNvPr id="14" name="テキスト ボックス 13">
            <a:extLst>
              <a:ext uri="{FF2B5EF4-FFF2-40B4-BE49-F238E27FC236}">
                <a16:creationId xmlns:a16="http://schemas.microsoft.com/office/drawing/2014/main" id="{B4A62A96-85DA-43E8-9F1D-7265F6235D8C}"/>
              </a:ext>
            </a:extLst>
          </p:cNvPr>
          <p:cNvSpPr txBox="1"/>
          <p:nvPr/>
        </p:nvSpPr>
        <p:spPr>
          <a:xfrm>
            <a:off x="376168" y="1208658"/>
            <a:ext cx="8406468" cy="769441"/>
          </a:xfrm>
          <a:prstGeom prst="rect">
            <a:avLst/>
          </a:prstGeom>
          <a:noFill/>
        </p:spPr>
        <p:txBody>
          <a:bodyPr wrap="square" rtlCol="0">
            <a:spAutoFit/>
          </a:bodyPr>
          <a:lstStyle/>
          <a:p>
            <a:r>
              <a:rPr lang="ja-JP" altLang="en-US" sz="2200" dirty="0"/>
              <a:t>法令違反の発生を防止し、許可業者が法令を遵守して業務を行うことを確保していくに当たって、以下のような課題が挙げられた。</a:t>
            </a:r>
            <a:endParaRPr kumimoji="1" lang="ja-JP" altLang="en-US" sz="2200" dirty="0"/>
          </a:p>
        </p:txBody>
      </p:sp>
    </p:spTree>
    <p:extLst>
      <p:ext uri="{BB962C8B-B14F-4D97-AF65-F5344CB8AC3E}">
        <p14:creationId xmlns:p14="http://schemas.microsoft.com/office/powerpoint/2010/main" val="1713451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EAA04656-101F-478D-802D-1F1322CD03A3}"/>
              </a:ext>
            </a:extLst>
          </p:cNvPr>
          <p:cNvSpPr/>
          <p:nvPr/>
        </p:nvSpPr>
        <p:spPr>
          <a:xfrm>
            <a:off x="906379" y="1719145"/>
            <a:ext cx="7331242" cy="3944225"/>
          </a:xfrm>
          <a:prstGeom prst="rect">
            <a:avLst/>
          </a:prstGeom>
          <a:solidFill>
            <a:srgbClr val="FFFFCC"/>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フッター プレースホルダー 3">
            <a:extLst>
              <a:ext uri="{FF2B5EF4-FFF2-40B4-BE49-F238E27FC236}">
                <a16:creationId xmlns:a16="http://schemas.microsoft.com/office/drawing/2014/main" id="{2DD169D7-C0B6-4A49-994F-305629D0A7F6}"/>
              </a:ext>
            </a:extLst>
          </p:cNvPr>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2" name="正方形/長方形 1">
            <a:extLst>
              <a:ext uri="{FF2B5EF4-FFF2-40B4-BE49-F238E27FC236}">
                <a16:creationId xmlns:a16="http://schemas.microsoft.com/office/drawing/2014/main" id="{08BA034A-CFF6-4BBC-911D-0C3E56692A0E}"/>
              </a:ext>
            </a:extLst>
          </p:cNvPr>
          <p:cNvSpPr/>
          <p:nvPr/>
        </p:nvSpPr>
        <p:spPr>
          <a:xfrm>
            <a:off x="1616240" y="1875797"/>
            <a:ext cx="5983704" cy="1413055"/>
          </a:xfrm>
          <a:prstGeom prst="rect">
            <a:avLst/>
          </a:prstGeom>
          <a:solidFill>
            <a:schemeClr val="accent2">
              <a:lumMod val="20000"/>
              <a:lumOff val="8000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4CFCB8E0-7E08-4C85-B33B-6FED6F0D5130}"/>
              </a:ext>
            </a:extLst>
          </p:cNvPr>
          <p:cNvSpPr txBox="1"/>
          <p:nvPr/>
        </p:nvSpPr>
        <p:spPr>
          <a:xfrm>
            <a:off x="2454446" y="1991869"/>
            <a:ext cx="4120039" cy="523220"/>
          </a:xfrm>
          <a:prstGeom prst="rect">
            <a:avLst/>
          </a:prstGeom>
          <a:noFill/>
        </p:spPr>
        <p:txBody>
          <a:bodyPr wrap="none" rtlCol="0">
            <a:spAutoFit/>
          </a:bodyPr>
          <a:lstStyle/>
          <a:p>
            <a:pPr algn="ctr"/>
            <a:r>
              <a:rPr kumimoji="1" lang="ja-JP" altLang="en-US" sz="2800" dirty="0"/>
              <a:t>改正薬機法及び施行規則</a:t>
            </a:r>
          </a:p>
        </p:txBody>
      </p:sp>
      <p:sp>
        <p:nvSpPr>
          <p:cNvPr id="6" name="テキスト ボックス 5">
            <a:extLst>
              <a:ext uri="{FF2B5EF4-FFF2-40B4-BE49-F238E27FC236}">
                <a16:creationId xmlns:a16="http://schemas.microsoft.com/office/drawing/2014/main" id="{11012922-AEB4-421C-ACDE-85F24090ADD6}"/>
              </a:ext>
            </a:extLst>
          </p:cNvPr>
          <p:cNvSpPr txBox="1"/>
          <p:nvPr/>
        </p:nvSpPr>
        <p:spPr>
          <a:xfrm>
            <a:off x="1780672" y="2667885"/>
            <a:ext cx="5486400" cy="400110"/>
          </a:xfrm>
          <a:prstGeom prst="rect">
            <a:avLst/>
          </a:prstGeom>
          <a:noFill/>
        </p:spPr>
        <p:txBody>
          <a:bodyPr wrap="square" rtlCol="0">
            <a:spAutoFit/>
          </a:bodyPr>
          <a:lstStyle/>
          <a:p>
            <a:r>
              <a:rPr kumimoji="1" lang="ja-JP" altLang="en-US" sz="2000" dirty="0"/>
              <a:t>製造業者の法令遵守体制等に関する規定の整備</a:t>
            </a:r>
          </a:p>
        </p:txBody>
      </p:sp>
      <p:sp>
        <p:nvSpPr>
          <p:cNvPr id="9" name="テキスト ボックス 8">
            <a:extLst>
              <a:ext uri="{FF2B5EF4-FFF2-40B4-BE49-F238E27FC236}">
                <a16:creationId xmlns:a16="http://schemas.microsoft.com/office/drawing/2014/main" id="{81AFF771-7EB5-4750-B75F-B40E79AA8707}"/>
              </a:ext>
            </a:extLst>
          </p:cNvPr>
          <p:cNvSpPr txBox="1"/>
          <p:nvPr/>
        </p:nvSpPr>
        <p:spPr>
          <a:xfrm>
            <a:off x="3586794" y="3435688"/>
            <a:ext cx="1970411" cy="523220"/>
          </a:xfrm>
          <a:prstGeom prst="rect">
            <a:avLst/>
          </a:prstGeom>
          <a:noFill/>
        </p:spPr>
        <p:txBody>
          <a:bodyPr wrap="none" rtlCol="0">
            <a:spAutoFit/>
          </a:bodyPr>
          <a:lstStyle/>
          <a:p>
            <a:pPr algn="ctr"/>
            <a:r>
              <a:rPr lang="ja-JP" altLang="en-US" sz="2800" b="1" dirty="0"/>
              <a:t>ガイドライン</a:t>
            </a:r>
            <a:endParaRPr kumimoji="1" lang="ja-JP" altLang="en-US" sz="2800" b="1" dirty="0"/>
          </a:p>
        </p:txBody>
      </p:sp>
      <p:sp>
        <p:nvSpPr>
          <p:cNvPr id="10" name="テキスト ボックス 9">
            <a:extLst>
              <a:ext uri="{FF2B5EF4-FFF2-40B4-BE49-F238E27FC236}">
                <a16:creationId xmlns:a16="http://schemas.microsoft.com/office/drawing/2014/main" id="{89DC689D-ECA3-4345-AC34-ED50A459FB60}"/>
              </a:ext>
            </a:extLst>
          </p:cNvPr>
          <p:cNvSpPr txBox="1"/>
          <p:nvPr/>
        </p:nvSpPr>
        <p:spPr>
          <a:xfrm>
            <a:off x="1822674" y="3943040"/>
            <a:ext cx="5570836" cy="1585049"/>
          </a:xfrm>
          <a:prstGeom prst="rect">
            <a:avLst/>
          </a:prstGeom>
          <a:noFill/>
        </p:spPr>
        <p:txBody>
          <a:bodyPr wrap="square" rtlCol="0">
            <a:spAutoFit/>
          </a:bodyPr>
          <a:lstStyle/>
          <a:p>
            <a:pPr algn="ctr"/>
            <a:r>
              <a:rPr lang="ja-JP" altLang="en-US" sz="2200" dirty="0"/>
              <a:t>以下を示す指針として策定</a:t>
            </a:r>
            <a:endParaRPr lang="en-US" altLang="ja-JP" sz="2200" dirty="0"/>
          </a:p>
          <a:p>
            <a:pPr algn="ctr"/>
            <a:endParaRPr lang="en-US" altLang="ja-JP" sz="900" dirty="0"/>
          </a:p>
          <a:p>
            <a:pPr marL="342900" indent="-342900">
              <a:buFont typeface="Wingdings" panose="05000000000000000000" pitchFamily="2" charset="2"/>
              <a:buChar char="l"/>
            </a:pPr>
            <a:r>
              <a:rPr lang="ja-JP" altLang="en-US" sz="2200" dirty="0"/>
              <a:t>措置を講じるに当たっての基本的な考え方</a:t>
            </a:r>
            <a:endParaRPr lang="en-US" altLang="ja-JP" sz="2200" dirty="0"/>
          </a:p>
          <a:p>
            <a:pPr marL="342900" indent="-342900">
              <a:buFont typeface="Wingdings" panose="05000000000000000000" pitchFamily="2" charset="2"/>
              <a:buChar char="l"/>
            </a:pPr>
            <a:r>
              <a:rPr kumimoji="1" lang="ja-JP" altLang="en-US" sz="2200" dirty="0"/>
              <a:t>実施が求められる措置の内容</a:t>
            </a:r>
            <a:endParaRPr kumimoji="1" lang="en-US" altLang="ja-JP" sz="2200" dirty="0"/>
          </a:p>
          <a:p>
            <a:pPr marL="342900" indent="-342900">
              <a:buFont typeface="Wingdings" panose="05000000000000000000" pitchFamily="2" charset="2"/>
              <a:buChar char="l"/>
            </a:pPr>
            <a:r>
              <a:rPr lang="ja-JP" altLang="en-US" sz="2200" dirty="0"/>
              <a:t>実施することが望ましい事項</a:t>
            </a:r>
            <a:endParaRPr lang="en-US" altLang="ja-JP" sz="2200" dirty="0"/>
          </a:p>
        </p:txBody>
      </p:sp>
      <p:sp>
        <p:nvSpPr>
          <p:cNvPr id="7" name="テキスト ボックス 6">
            <a:extLst>
              <a:ext uri="{FF2B5EF4-FFF2-40B4-BE49-F238E27FC236}">
                <a16:creationId xmlns:a16="http://schemas.microsoft.com/office/drawing/2014/main" id="{4F75188E-33C9-47EA-B2EF-EE4E030BF9C1}"/>
              </a:ext>
            </a:extLst>
          </p:cNvPr>
          <p:cNvSpPr txBox="1"/>
          <p:nvPr/>
        </p:nvSpPr>
        <p:spPr>
          <a:xfrm>
            <a:off x="273072" y="5754728"/>
            <a:ext cx="8612659" cy="553998"/>
          </a:xfrm>
          <a:prstGeom prst="rect">
            <a:avLst/>
          </a:prstGeom>
          <a:noFill/>
        </p:spPr>
        <p:txBody>
          <a:bodyPr wrap="square" rtlCol="0">
            <a:spAutoFit/>
          </a:bodyPr>
          <a:lstStyle/>
          <a:p>
            <a:r>
              <a:rPr lang="en-US" altLang="ja-JP" sz="1500" dirty="0">
                <a:latin typeface="+mn-ea"/>
              </a:rPr>
              <a:t>※1</a:t>
            </a:r>
            <a:r>
              <a:rPr lang="ja-JP" altLang="en-US" sz="1500" dirty="0">
                <a:latin typeface="+mn-ea"/>
              </a:rPr>
              <a:t>　ガイドラインで遵守しなければならない事項は、規定に定められた事項についての解釈を示したもの</a:t>
            </a:r>
            <a:endParaRPr lang="en-US" altLang="ja-JP" sz="1500" dirty="0">
              <a:latin typeface="+mn-ea"/>
            </a:endParaRPr>
          </a:p>
          <a:p>
            <a:r>
              <a:rPr kumimoji="1" lang="en-US" altLang="ja-JP" sz="1500" dirty="0">
                <a:latin typeface="+mn-ea"/>
              </a:rPr>
              <a:t>※2</a:t>
            </a:r>
            <a:r>
              <a:rPr kumimoji="1" lang="ja-JP" altLang="en-US" sz="1500" dirty="0">
                <a:latin typeface="+mn-ea"/>
              </a:rPr>
              <a:t>　ガイドラインの別紙で改正薬機法及び施行規則とガイドラインとの対応関係について示している</a:t>
            </a:r>
          </a:p>
        </p:txBody>
      </p:sp>
      <p:sp>
        <p:nvSpPr>
          <p:cNvPr id="12" name="テキスト ボックス 11">
            <a:extLst>
              <a:ext uri="{FF2B5EF4-FFF2-40B4-BE49-F238E27FC236}">
                <a16:creationId xmlns:a16="http://schemas.microsoft.com/office/drawing/2014/main" id="{634B70F5-90F3-4C73-8130-7C0748B5CB3D}"/>
              </a:ext>
            </a:extLst>
          </p:cNvPr>
          <p:cNvSpPr txBox="1"/>
          <p:nvPr/>
        </p:nvSpPr>
        <p:spPr>
          <a:xfrm>
            <a:off x="918595" y="1240657"/>
            <a:ext cx="7306808" cy="461665"/>
          </a:xfrm>
          <a:prstGeom prst="rect">
            <a:avLst/>
          </a:prstGeom>
          <a:noFill/>
        </p:spPr>
        <p:txBody>
          <a:bodyPr wrap="none" rtlCol="0">
            <a:spAutoFit/>
          </a:bodyPr>
          <a:lstStyle/>
          <a:p>
            <a:r>
              <a:rPr kumimoji="1" lang="ja-JP" altLang="en-US" sz="2400" dirty="0"/>
              <a:t>改正薬機法の規定とガイドラインの関係を以下に示す。</a:t>
            </a:r>
          </a:p>
        </p:txBody>
      </p:sp>
      <p:sp>
        <p:nvSpPr>
          <p:cNvPr id="13" name="テキスト ボックス 12">
            <a:extLst>
              <a:ext uri="{FF2B5EF4-FFF2-40B4-BE49-F238E27FC236}">
                <a16:creationId xmlns:a16="http://schemas.microsoft.com/office/drawing/2014/main" id="{4CBA2E98-8A24-40FF-A02A-8024A561657C}"/>
              </a:ext>
            </a:extLst>
          </p:cNvPr>
          <p:cNvSpPr txBox="1"/>
          <p:nvPr/>
        </p:nvSpPr>
        <p:spPr>
          <a:xfrm>
            <a:off x="1859748" y="190969"/>
            <a:ext cx="5439311" cy="1107996"/>
          </a:xfrm>
          <a:prstGeom prst="rect">
            <a:avLst/>
          </a:prstGeom>
          <a:noFill/>
        </p:spPr>
        <p:txBody>
          <a:bodyPr wrap="none" rtlCol="0">
            <a:spAutoFit/>
          </a:bodyPr>
          <a:lstStyle/>
          <a:p>
            <a:pPr algn="ctr"/>
            <a:r>
              <a:rPr kumimoji="1" lang="ja-JP" altLang="en-US" sz="4000" b="1" dirty="0">
                <a:latin typeface="+mn-ea"/>
              </a:rPr>
              <a:t>ガイドラインについて（</a:t>
            </a:r>
            <a:r>
              <a:rPr kumimoji="1" lang="en-US" altLang="ja-JP" sz="4000" b="1" dirty="0">
                <a:latin typeface="+mn-ea"/>
              </a:rPr>
              <a:t>1</a:t>
            </a:r>
            <a:r>
              <a:rPr kumimoji="1" lang="ja-JP" altLang="en-US" sz="4000" b="1" dirty="0">
                <a:latin typeface="+mn-ea"/>
              </a:rPr>
              <a:t>）</a:t>
            </a:r>
            <a:endParaRPr kumimoji="1" lang="en-US" altLang="ja-JP" sz="4000" b="1" dirty="0">
              <a:latin typeface="+mn-ea"/>
            </a:endParaRPr>
          </a:p>
          <a:p>
            <a:pPr algn="ctr"/>
            <a:r>
              <a:rPr lang="ja-JP" altLang="en-US" sz="2600" dirty="0">
                <a:latin typeface="+mn-ea"/>
              </a:rPr>
              <a:t>（</a:t>
            </a:r>
            <a:r>
              <a:rPr lang="en-US" altLang="ja-JP" sz="2600" dirty="0">
                <a:latin typeface="+mn-ea"/>
              </a:rPr>
              <a:t>Q&amp;A 1-1</a:t>
            </a:r>
            <a:r>
              <a:rPr lang="ja-JP" altLang="en-US" sz="2600" dirty="0">
                <a:latin typeface="+mn-ea"/>
              </a:rPr>
              <a:t>）</a:t>
            </a:r>
          </a:p>
        </p:txBody>
      </p:sp>
    </p:spTree>
    <p:extLst>
      <p:ext uri="{BB962C8B-B14F-4D97-AF65-F5344CB8AC3E}">
        <p14:creationId xmlns:p14="http://schemas.microsoft.com/office/powerpoint/2010/main" val="983288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DD169D7-C0B6-4A49-994F-305629D0A7F6}"/>
              </a:ext>
            </a:extLst>
          </p:cNvPr>
          <p:cNvSpPr>
            <a:spLocks noGrp="1"/>
          </p:cNvSpPr>
          <p:nvPr>
            <p:ph type="ftr" sz="quarter" idx="3"/>
          </p:nvPr>
        </p:nvSpPr>
        <p:spPr/>
        <p:txBody>
          <a:bodyPr/>
          <a:lstStyle/>
          <a:p>
            <a:r>
              <a:rPr lang="ja-JP" altLang="en-US"/>
              <a:t>製造業者における法令遵守体制の整備</a:t>
            </a:r>
            <a:endParaRPr lang="ja-JP" altLang="en-US" dirty="0"/>
          </a:p>
        </p:txBody>
      </p:sp>
      <p:sp>
        <p:nvSpPr>
          <p:cNvPr id="6" name="テキスト ボックス 5">
            <a:extLst>
              <a:ext uri="{FF2B5EF4-FFF2-40B4-BE49-F238E27FC236}">
                <a16:creationId xmlns:a16="http://schemas.microsoft.com/office/drawing/2014/main" id="{4CBA2E98-8A24-40FF-A02A-8024A561657C}"/>
              </a:ext>
            </a:extLst>
          </p:cNvPr>
          <p:cNvSpPr txBox="1"/>
          <p:nvPr/>
        </p:nvSpPr>
        <p:spPr>
          <a:xfrm>
            <a:off x="1859748" y="190969"/>
            <a:ext cx="5439311" cy="1107996"/>
          </a:xfrm>
          <a:prstGeom prst="rect">
            <a:avLst/>
          </a:prstGeom>
          <a:noFill/>
        </p:spPr>
        <p:txBody>
          <a:bodyPr wrap="none" rtlCol="0">
            <a:spAutoFit/>
          </a:bodyPr>
          <a:lstStyle/>
          <a:p>
            <a:pPr algn="ctr"/>
            <a:r>
              <a:rPr kumimoji="1" lang="ja-JP" altLang="en-US" sz="4000" b="1" dirty="0">
                <a:latin typeface="+mn-ea"/>
              </a:rPr>
              <a:t>ガイドラインについて</a:t>
            </a:r>
            <a:r>
              <a:rPr lang="ja-JP" altLang="en-US" sz="4000" b="1" dirty="0">
                <a:latin typeface="+mn-ea"/>
              </a:rPr>
              <a:t>（</a:t>
            </a:r>
            <a:r>
              <a:rPr lang="en-US" altLang="ja-JP" sz="4000" b="1" dirty="0">
                <a:latin typeface="+mn-ea"/>
              </a:rPr>
              <a:t>2</a:t>
            </a:r>
            <a:r>
              <a:rPr lang="ja-JP" altLang="en-US" sz="4000" b="1" dirty="0">
                <a:latin typeface="+mn-ea"/>
              </a:rPr>
              <a:t>）</a:t>
            </a:r>
            <a:endParaRPr kumimoji="1" lang="en-US" altLang="ja-JP" sz="4000" b="1" dirty="0">
              <a:latin typeface="+mn-ea"/>
            </a:endParaRPr>
          </a:p>
          <a:p>
            <a:pPr algn="ctr"/>
            <a:r>
              <a:rPr lang="ja-JP" altLang="en-US" sz="2600" dirty="0">
                <a:latin typeface="+mn-ea"/>
              </a:rPr>
              <a:t>（</a:t>
            </a:r>
            <a:r>
              <a:rPr lang="en-US" altLang="ja-JP" sz="2600" dirty="0">
                <a:latin typeface="+mn-ea"/>
              </a:rPr>
              <a:t>Q&amp;A 1-3</a:t>
            </a:r>
            <a:r>
              <a:rPr lang="ja-JP" altLang="en-US" sz="2600" dirty="0">
                <a:latin typeface="+mn-ea"/>
              </a:rPr>
              <a:t>）</a:t>
            </a:r>
          </a:p>
        </p:txBody>
      </p:sp>
      <p:sp>
        <p:nvSpPr>
          <p:cNvPr id="2" name="テキスト ボックス 1">
            <a:extLst>
              <a:ext uri="{FF2B5EF4-FFF2-40B4-BE49-F238E27FC236}">
                <a16:creationId xmlns:a16="http://schemas.microsoft.com/office/drawing/2014/main" id="{C2B5C75B-6A53-4DC0-B263-5821E7703FB1}"/>
              </a:ext>
            </a:extLst>
          </p:cNvPr>
          <p:cNvSpPr txBox="1"/>
          <p:nvPr/>
        </p:nvSpPr>
        <p:spPr>
          <a:xfrm>
            <a:off x="513346" y="1328029"/>
            <a:ext cx="8117305" cy="954107"/>
          </a:xfrm>
          <a:prstGeom prst="rect">
            <a:avLst/>
          </a:prstGeom>
          <a:noFill/>
        </p:spPr>
        <p:txBody>
          <a:bodyPr wrap="square" rtlCol="0">
            <a:spAutoFit/>
          </a:bodyPr>
          <a:lstStyle/>
          <a:p>
            <a:r>
              <a:rPr lang="ja-JP" altLang="en-US" sz="2800" dirty="0"/>
              <a:t>法令遵守体制について、「このような体制を構築すれば十分」とされる</a:t>
            </a:r>
            <a:r>
              <a:rPr lang="ja-JP" altLang="en-US" sz="2800" dirty="0">
                <a:solidFill>
                  <a:srgbClr val="FF0000"/>
                </a:solidFill>
              </a:rPr>
              <a:t>テンプレートは存在しない</a:t>
            </a:r>
            <a:endParaRPr kumimoji="1" lang="ja-JP" altLang="en-US" sz="2800" dirty="0">
              <a:solidFill>
                <a:srgbClr val="FF0000"/>
              </a:solidFill>
            </a:endParaRPr>
          </a:p>
        </p:txBody>
      </p:sp>
      <p:sp>
        <p:nvSpPr>
          <p:cNvPr id="7" name="テキスト ボックス 6">
            <a:extLst>
              <a:ext uri="{FF2B5EF4-FFF2-40B4-BE49-F238E27FC236}">
                <a16:creationId xmlns:a16="http://schemas.microsoft.com/office/drawing/2014/main" id="{80D84E1B-C2DA-412A-B7D1-E32F06D4F160}"/>
              </a:ext>
            </a:extLst>
          </p:cNvPr>
          <p:cNvSpPr txBox="1"/>
          <p:nvPr/>
        </p:nvSpPr>
        <p:spPr>
          <a:xfrm>
            <a:off x="549548" y="2340600"/>
            <a:ext cx="8059708" cy="4031873"/>
          </a:xfrm>
          <a:prstGeom prst="rect">
            <a:avLst/>
          </a:prstGeom>
          <a:noFill/>
        </p:spPr>
        <p:txBody>
          <a:bodyPr wrap="square" rtlCol="0">
            <a:spAutoFit/>
          </a:bodyPr>
          <a:lstStyle/>
          <a:p>
            <a:pPr marL="457200" indent="-457200">
              <a:buFont typeface="Wingdings" panose="05000000000000000000" pitchFamily="2" charset="2"/>
              <a:buChar char="l"/>
            </a:pPr>
            <a:r>
              <a:rPr kumimoji="1" lang="ja-JP" altLang="en-US" sz="2600" dirty="0"/>
              <a:t>各製造業者が、薬事に関する法令を遵守して業務を行うために、どのような社内体制を構築すべきかについては、各製造業者の業務内容、事業規模、役職員の状況、社内組織の状況等の</a:t>
            </a:r>
            <a:r>
              <a:rPr kumimoji="1" lang="ja-JP" altLang="en-US" sz="2600" dirty="0">
                <a:solidFill>
                  <a:srgbClr val="FF0000"/>
                </a:solidFill>
              </a:rPr>
              <a:t>様々な個別の事情により異なるもの</a:t>
            </a:r>
            <a:endParaRPr kumimoji="1" lang="en-US" altLang="ja-JP" sz="2600" dirty="0">
              <a:solidFill>
                <a:srgbClr val="FF0000"/>
              </a:solidFill>
            </a:endParaRPr>
          </a:p>
          <a:p>
            <a:pPr marL="457200" indent="-457200">
              <a:buFont typeface="Wingdings" panose="05000000000000000000" pitchFamily="2" charset="2"/>
              <a:buChar char="l"/>
            </a:pPr>
            <a:endParaRPr kumimoji="1" lang="en-US" altLang="ja-JP" dirty="0"/>
          </a:p>
          <a:p>
            <a:pPr marL="457200" indent="-457200">
              <a:buFont typeface="Wingdings" panose="05000000000000000000" pitchFamily="2" charset="2"/>
              <a:buChar char="l"/>
            </a:pPr>
            <a:r>
              <a:rPr lang="ja-JP" altLang="en-US" sz="2600" dirty="0"/>
              <a:t>製造業者は、自社において法令等の違反を生じるリスクを評価し、そのような違反を生じさせないために</a:t>
            </a:r>
            <a:r>
              <a:rPr lang="ja-JP" altLang="en-US" sz="2600" dirty="0">
                <a:solidFill>
                  <a:srgbClr val="FF0000"/>
                </a:solidFill>
              </a:rPr>
              <a:t>どのような対策を行うべきかを検討し、不断の改善を行うことが重要</a:t>
            </a:r>
            <a:endParaRPr lang="en-US" altLang="ja-JP" sz="2600" dirty="0">
              <a:solidFill>
                <a:srgbClr val="FF0000"/>
              </a:solidFill>
            </a:endParaRPr>
          </a:p>
        </p:txBody>
      </p:sp>
    </p:spTree>
    <p:extLst>
      <p:ext uri="{BB962C8B-B14F-4D97-AF65-F5344CB8AC3E}">
        <p14:creationId xmlns:p14="http://schemas.microsoft.com/office/powerpoint/2010/main" val="408104379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7362</Words>
  <Application>Microsoft Office PowerPoint</Application>
  <PresentationFormat>画面に合わせる (4:3)</PresentationFormat>
  <Paragraphs>537</Paragraphs>
  <Slides>57</Slides>
  <Notes>39</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57</vt:i4>
      </vt:variant>
    </vt:vector>
  </HeadingPairs>
  <TitlesOfParts>
    <vt:vector size="66" baseType="lpstr">
      <vt:lpstr>ＭＳ Ｐゴシック</vt:lpstr>
      <vt:lpstr>メイリオ</vt:lpstr>
      <vt:lpstr>游明朝</vt:lpstr>
      <vt:lpstr>Arial</vt:lpstr>
      <vt:lpstr>Calibri</vt:lpstr>
      <vt:lpstr>Calibri Light</vt:lpstr>
      <vt:lpstr>Times New Roman</vt:lpstr>
      <vt:lpstr>Wingdings</vt:lpstr>
      <vt:lpstr>Office テーマ</vt:lpstr>
      <vt:lpstr>製造業者における法令遵守体制の整備</vt:lpstr>
      <vt:lpstr>PowerPoint プレゼンテーション</vt:lpstr>
      <vt:lpstr>PowerPoint プレゼンテーション</vt:lpstr>
      <vt:lpstr>（1） 基本的考え方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（2） 製造業者の法令遵守体制</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（3） 薬事に関する業務に責任を有する役員</vt:lpstr>
      <vt:lpstr>薬事に関する業務に責任を有する役員に関する法令・通知</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（4） 製造管理者</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（5） 法令遵守体制及び製造管理体制の徹底強化について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製造業者における法令遵守体制の整備</dc:title>
  <dc:creator/>
  <cp:lastModifiedBy/>
  <cp:revision>1233</cp:revision>
  <cp:lastPrinted>2021-05-25T02:03:43Z</cp:lastPrinted>
  <dcterms:created xsi:type="dcterms:W3CDTF">2014-08-29T07:59:44Z</dcterms:created>
  <dcterms:modified xsi:type="dcterms:W3CDTF">2021-06-04T04:24:25Z</dcterms:modified>
</cp:coreProperties>
</file>