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handoutMasterIdLst>
    <p:handoutMasterId r:id="rId22"/>
  </p:handoutMasterIdLst>
  <p:sldIdLst>
    <p:sldId id="337" r:id="rId2"/>
    <p:sldId id="1000" r:id="rId3"/>
    <p:sldId id="1026" r:id="rId4"/>
    <p:sldId id="1002" r:id="rId5"/>
    <p:sldId id="1025" r:id="rId6"/>
    <p:sldId id="1023" r:id="rId7"/>
    <p:sldId id="1024" r:id="rId8"/>
    <p:sldId id="1005" r:id="rId9"/>
    <p:sldId id="1020" r:id="rId10"/>
    <p:sldId id="1021" r:id="rId11"/>
    <p:sldId id="997" r:id="rId12"/>
    <p:sldId id="1018" r:id="rId13"/>
    <p:sldId id="985" r:id="rId14"/>
    <p:sldId id="993" r:id="rId15"/>
    <p:sldId id="987" r:id="rId16"/>
    <p:sldId id="984" r:id="rId17"/>
    <p:sldId id="989" r:id="rId18"/>
    <p:sldId id="990" r:id="rId19"/>
    <p:sldId id="1017" r:id="rId2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bQFZG1b5YbxUksYlfWbSA==" hashData="Y2sCmlE+qsoZFtuFSLxexDBrTT6XZ9gDEuhpJjSQplrRQBmtHqDa7xU1zX9Pp9rhQkrQsZFpgUQcvDtuinVBn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guide id="3" orient="horz" pos="3130" userDrawn="1">
          <p15:clr>
            <a:srgbClr val="A4A3A4"/>
          </p15:clr>
        </p15:guide>
        <p15:guide id="4"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立川 恵利(Tachikawa,Eri)" initials="立川" lastIdx="1" clrIdx="0"/>
  <p:cmAuthor id="2" name="田中 利永子" initials="田中" lastIdx="2" clrIdx="1">
    <p:extLst>
      <p:ext uri="{19B8F6BF-5375-455C-9EA6-DF929625EA0E}">
        <p15:presenceInfo xmlns:p15="http://schemas.microsoft.com/office/powerpoint/2012/main" userId="S-1-5-21-3564014704-3260737939-3771537240-22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000000"/>
    <a:srgbClr val="CCFF99"/>
    <a:srgbClr val="9900FF"/>
    <a:srgbClr val="EEA0CD"/>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19" autoAdjust="0"/>
    <p:restoredTop sz="93602" autoAdjust="0"/>
  </p:normalViewPr>
  <p:slideViewPr>
    <p:cSldViewPr snapToGrid="0">
      <p:cViewPr varScale="1">
        <p:scale>
          <a:sx n="74" d="100"/>
          <a:sy n="74" d="100"/>
        </p:scale>
        <p:origin x="135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10"/>
    </p:cViewPr>
  </p:sorterViewPr>
  <p:notesViewPr>
    <p:cSldViewPr snapToGrid="0">
      <p:cViewPr>
        <p:scale>
          <a:sx n="140" d="100"/>
          <a:sy n="140" d="100"/>
        </p:scale>
        <p:origin x="1555" y="-2491"/>
      </p:cViewPr>
      <p:guideLst>
        <p:guide orient="horz" pos="3107"/>
        <p:guide pos="2121"/>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24" tIns="45711" rIns="91424" bIns="45711" rtlCol="0"/>
          <a:lstStyle>
            <a:lvl1pPr algn="l">
              <a:defRPr sz="1200"/>
            </a:lvl1pPr>
          </a:lstStyle>
          <a:p>
            <a:r>
              <a:rPr kumimoji="1" lang="ja-JP" altLang="en-US" dirty="0"/>
              <a:t>日本医薬品原薬工業会</a:t>
            </a:r>
            <a:endParaRPr kumimoji="1" lang="en-US" altLang="ja-JP" dirty="0"/>
          </a:p>
          <a:p>
            <a:r>
              <a:rPr kumimoji="1" lang="ja-JP" altLang="en-US" dirty="0"/>
              <a:t>研修・懇談会</a:t>
            </a:r>
          </a:p>
        </p:txBody>
      </p:sp>
      <p:sp>
        <p:nvSpPr>
          <p:cNvPr id="3" name="日付プレースホルダー 2"/>
          <p:cNvSpPr>
            <a:spLocks noGrp="1"/>
          </p:cNvSpPr>
          <p:nvPr>
            <p:ph type="dt" sz="quarter" idx="1"/>
          </p:nvPr>
        </p:nvSpPr>
        <p:spPr>
          <a:xfrm>
            <a:off x="3856040" y="2"/>
            <a:ext cx="2949575" cy="498475"/>
          </a:xfrm>
          <a:prstGeom prst="rect">
            <a:avLst/>
          </a:prstGeom>
        </p:spPr>
        <p:txBody>
          <a:bodyPr vert="horz" lIns="91424" tIns="45711" rIns="91424" bIns="45711" rtlCol="0"/>
          <a:lstStyle>
            <a:lvl1pPr algn="r">
              <a:defRPr sz="1200"/>
            </a:lvl1pPr>
          </a:lstStyle>
          <a:p>
            <a:r>
              <a:rPr lang="ja-JP" altLang="en-US" sz="1400" dirty="0"/>
              <a:t>平成</a:t>
            </a:r>
            <a:r>
              <a:rPr lang="en-US" altLang="ja-JP" sz="1400" dirty="0"/>
              <a:t>26</a:t>
            </a:r>
            <a:r>
              <a:rPr lang="ja-JP" altLang="en-US" sz="1400" dirty="0"/>
              <a:t>年</a:t>
            </a:r>
            <a:r>
              <a:rPr lang="en-US" altLang="ja-JP" sz="1400" dirty="0"/>
              <a:t>10</a:t>
            </a:r>
            <a:r>
              <a:rPr lang="ja-JP" altLang="en-US" sz="1400" dirty="0"/>
              <a:t>月</a:t>
            </a:r>
            <a:r>
              <a:rPr lang="en-US" altLang="ja-JP" sz="1400" dirty="0"/>
              <a:t>24</a:t>
            </a:r>
            <a:r>
              <a:rPr lang="ja-JP" altLang="en-US" sz="1400" dirty="0"/>
              <a:t>日</a:t>
            </a:r>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24" tIns="45711" rIns="91424"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4"/>
            <a:ext cx="2949575" cy="498475"/>
          </a:xfrm>
          <a:prstGeom prst="rect">
            <a:avLst/>
          </a:prstGeom>
        </p:spPr>
        <p:txBody>
          <a:bodyPr vert="horz" lIns="91424" tIns="45711" rIns="91424" bIns="45711" rtlCol="0" anchor="b"/>
          <a:lstStyle>
            <a:lvl1pPr algn="r">
              <a:defRPr sz="1200"/>
            </a:lvl1pPr>
          </a:lstStyle>
          <a:p>
            <a:fld id="{CB94F530-B9C6-41E9-9EEC-CBA063CC4724}" type="slidenum">
              <a:rPr lang="ja-JP" altLang="en-US" sz="1400"/>
              <a:pPr/>
              <a:t>‹#›</a:t>
            </a:fld>
            <a:endParaRPr lang="ja-JP" altLang="en-US" sz="1400" dirty="0"/>
          </a:p>
        </p:txBody>
      </p:sp>
    </p:spTree>
    <p:extLst>
      <p:ext uri="{BB962C8B-B14F-4D97-AF65-F5344CB8AC3E}">
        <p14:creationId xmlns:p14="http://schemas.microsoft.com/office/powerpoint/2010/main" val="22522563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786" cy="498693"/>
          </a:xfrm>
          <a:prstGeom prst="rect">
            <a:avLst/>
          </a:prstGeom>
        </p:spPr>
        <p:txBody>
          <a:bodyPr vert="horz" lIns="91424" tIns="45711" rIns="91424"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1" rIns="91424" bIns="45711" rtlCol="0"/>
          <a:lstStyle>
            <a:lvl1pPr algn="r">
              <a:defRPr sz="1200"/>
            </a:lvl1pPr>
          </a:lstStyle>
          <a:p>
            <a:fld id="{B5E96EC3-043A-415F-B638-7BB184B3F041}" type="datetimeFigureOut">
              <a:rPr kumimoji="1" lang="ja-JP" altLang="en-US" smtClean="0"/>
              <a:pPr/>
              <a:t>2021/8/23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24" tIns="45711" rIns="91424" bIns="45711"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1" rIns="91424"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1424" tIns="45711" rIns="91424"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1" rIns="91424" bIns="45711" rtlCol="0" anchor="b"/>
          <a:lstStyle>
            <a:lvl1pPr algn="r">
              <a:defRPr sz="1200"/>
            </a:lvl1pPr>
          </a:lstStyle>
          <a:p>
            <a:fld id="{08B73509-68A2-4D0A-90E7-A880FCD027A8}" type="slidenum">
              <a:rPr kumimoji="1" lang="ja-JP" altLang="en-US" smtClean="0"/>
              <a:pPr/>
              <a:t>‹#›</a:t>
            </a:fld>
            <a:endParaRPr kumimoji="1" lang="ja-JP" altLang="en-US"/>
          </a:p>
        </p:txBody>
      </p:sp>
    </p:spTree>
    <p:extLst>
      <p:ext uri="{BB962C8B-B14F-4D97-AF65-F5344CB8AC3E}">
        <p14:creationId xmlns:p14="http://schemas.microsoft.com/office/powerpoint/2010/main" val="2835461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a:t>
            </a:fld>
            <a:endParaRPr kumimoji="1" lang="ja-JP" altLang="en-US"/>
          </a:p>
        </p:txBody>
      </p:sp>
    </p:spTree>
    <p:extLst>
      <p:ext uri="{BB962C8B-B14F-4D97-AF65-F5344CB8AC3E}">
        <p14:creationId xmlns:p14="http://schemas.microsoft.com/office/powerpoint/2010/main" val="3334624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10</a:t>
            </a:fld>
            <a:endParaRPr kumimoji="1" lang="ja-JP" altLang="en-US"/>
          </a:p>
        </p:txBody>
      </p:sp>
    </p:spTree>
    <p:extLst>
      <p:ext uri="{BB962C8B-B14F-4D97-AF65-F5344CB8AC3E}">
        <p14:creationId xmlns:p14="http://schemas.microsoft.com/office/powerpoint/2010/main" val="1414164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11</a:t>
            </a:fld>
            <a:endParaRPr kumimoji="1" lang="ja-JP" altLang="en-US"/>
          </a:p>
        </p:txBody>
      </p:sp>
    </p:spTree>
    <p:extLst>
      <p:ext uri="{BB962C8B-B14F-4D97-AF65-F5344CB8AC3E}">
        <p14:creationId xmlns:p14="http://schemas.microsoft.com/office/powerpoint/2010/main" val="3555164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12</a:t>
            </a:fld>
            <a:endParaRPr kumimoji="1" lang="ja-JP" altLang="en-US"/>
          </a:p>
        </p:txBody>
      </p:sp>
    </p:spTree>
    <p:extLst>
      <p:ext uri="{BB962C8B-B14F-4D97-AF65-F5344CB8AC3E}">
        <p14:creationId xmlns:p14="http://schemas.microsoft.com/office/powerpoint/2010/main" val="1581639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13</a:t>
            </a:fld>
            <a:endParaRPr kumimoji="1" lang="ja-JP" altLang="en-US"/>
          </a:p>
        </p:txBody>
      </p:sp>
    </p:spTree>
    <p:extLst>
      <p:ext uri="{BB962C8B-B14F-4D97-AF65-F5344CB8AC3E}">
        <p14:creationId xmlns:p14="http://schemas.microsoft.com/office/powerpoint/2010/main" val="1414553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14</a:t>
            </a:fld>
            <a:endParaRPr kumimoji="1" lang="ja-JP" altLang="en-US"/>
          </a:p>
        </p:txBody>
      </p:sp>
    </p:spTree>
    <p:extLst>
      <p:ext uri="{BB962C8B-B14F-4D97-AF65-F5344CB8AC3E}">
        <p14:creationId xmlns:p14="http://schemas.microsoft.com/office/powerpoint/2010/main" val="3754468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15</a:t>
            </a:fld>
            <a:endParaRPr kumimoji="1" lang="ja-JP" altLang="en-US"/>
          </a:p>
        </p:txBody>
      </p:sp>
    </p:spTree>
    <p:extLst>
      <p:ext uri="{BB962C8B-B14F-4D97-AF65-F5344CB8AC3E}">
        <p14:creationId xmlns:p14="http://schemas.microsoft.com/office/powerpoint/2010/main" val="2701734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16</a:t>
            </a:fld>
            <a:endParaRPr kumimoji="1" lang="ja-JP" altLang="en-US"/>
          </a:p>
        </p:txBody>
      </p:sp>
    </p:spTree>
    <p:extLst>
      <p:ext uri="{BB962C8B-B14F-4D97-AF65-F5344CB8AC3E}">
        <p14:creationId xmlns:p14="http://schemas.microsoft.com/office/powerpoint/2010/main" val="4092738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17</a:t>
            </a:fld>
            <a:endParaRPr kumimoji="1" lang="ja-JP" altLang="en-US"/>
          </a:p>
        </p:txBody>
      </p:sp>
    </p:spTree>
    <p:extLst>
      <p:ext uri="{BB962C8B-B14F-4D97-AF65-F5344CB8AC3E}">
        <p14:creationId xmlns:p14="http://schemas.microsoft.com/office/powerpoint/2010/main" val="3626696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18</a:t>
            </a:fld>
            <a:endParaRPr kumimoji="1" lang="ja-JP" altLang="en-US"/>
          </a:p>
        </p:txBody>
      </p:sp>
    </p:spTree>
    <p:extLst>
      <p:ext uri="{BB962C8B-B14F-4D97-AF65-F5344CB8AC3E}">
        <p14:creationId xmlns:p14="http://schemas.microsoft.com/office/powerpoint/2010/main" val="3810381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2</a:t>
            </a:fld>
            <a:endParaRPr kumimoji="1" lang="ja-JP" altLang="en-US"/>
          </a:p>
        </p:txBody>
      </p:sp>
    </p:spTree>
    <p:extLst>
      <p:ext uri="{BB962C8B-B14F-4D97-AF65-F5344CB8AC3E}">
        <p14:creationId xmlns:p14="http://schemas.microsoft.com/office/powerpoint/2010/main" val="43863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8B73509-68A2-4D0A-90E7-A880FCD027A8}" type="slidenum">
              <a:rPr kumimoji="1" lang="ja-JP" altLang="en-US" smtClean="0"/>
              <a:pPr/>
              <a:t>3</a:t>
            </a:fld>
            <a:endParaRPr kumimoji="1" lang="ja-JP" altLang="en-US"/>
          </a:p>
        </p:txBody>
      </p:sp>
    </p:spTree>
    <p:extLst>
      <p:ext uri="{BB962C8B-B14F-4D97-AF65-F5344CB8AC3E}">
        <p14:creationId xmlns:p14="http://schemas.microsoft.com/office/powerpoint/2010/main" val="323935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ja-JP" altLang="en-US"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4</a:t>
            </a:fld>
            <a:endParaRPr kumimoji="1" lang="ja-JP" altLang="en-US"/>
          </a:p>
        </p:txBody>
      </p:sp>
    </p:spTree>
    <p:extLst>
      <p:ext uri="{BB962C8B-B14F-4D97-AF65-F5344CB8AC3E}">
        <p14:creationId xmlns:p14="http://schemas.microsoft.com/office/powerpoint/2010/main" val="1562413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5</a:t>
            </a:fld>
            <a:endParaRPr kumimoji="1" lang="ja-JP" altLang="en-US"/>
          </a:p>
        </p:txBody>
      </p:sp>
    </p:spTree>
    <p:extLst>
      <p:ext uri="{BB962C8B-B14F-4D97-AF65-F5344CB8AC3E}">
        <p14:creationId xmlns:p14="http://schemas.microsoft.com/office/powerpoint/2010/main" val="27711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6</a:t>
            </a:fld>
            <a:endParaRPr kumimoji="1" lang="ja-JP" altLang="en-US"/>
          </a:p>
        </p:txBody>
      </p:sp>
    </p:spTree>
    <p:extLst>
      <p:ext uri="{BB962C8B-B14F-4D97-AF65-F5344CB8AC3E}">
        <p14:creationId xmlns:p14="http://schemas.microsoft.com/office/powerpoint/2010/main" val="1491503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7</a:t>
            </a:fld>
            <a:endParaRPr kumimoji="1" lang="ja-JP" altLang="en-US"/>
          </a:p>
        </p:txBody>
      </p:sp>
    </p:spTree>
    <p:extLst>
      <p:ext uri="{BB962C8B-B14F-4D97-AF65-F5344CB8AC3E}">
        <p14:creationId xmlns:p14="http://schemas.microsoft.com/office/powerpoint/2010/main" val="141156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8</a:t>
            </a:fld>
            <a:endParaRPr kumimoji="1" lang="ja-JP" altLang="en-US"/>
          </a:p>
        </p:txBody>
      </p:sp>
    </p:spTree>
    <p:extLst>
      <p:ext uri="{BB962C8B-B14F-4D97-AF65-F5344CB8AC3E}">
        <p14:creationId xmlns:p14="http://schemas.microsoft.com/office/powerpoint/2010/main" val="2793035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5225" y="1241425"/>
            <a:ext cx="4467225" cy="3349625"/>
          </a:xfrm>
        </p:spPr>
      </p:sp>
      <p:sp>
        <p:nvSpPr>
          <p:cNvPr id="3" name="ノート プレースホルダー 2"/>
          <p:cNvSpPr>
            <a:spLocks noGrp="1"/>
          </p:cNvSpPr>
          <p:nvPr>
            <p:ph type="body" idx="1"/>
          </p:nvPr>
        </p:nvSpPr>
        <p:spPr/>
        <p:txBody>
          <a:bodyPr/>
          <a:lstStyle/>
          <a:p>
            <a:endParaRPr lang="en-US" altLang="ja-JP" b="0" dirty="0"/>
          </a:p>
        </p:txBody>
      </p:sp>
      <p:sp>
        <p:nvSpPr>
          <p:cNvPr id="4" name="スライド番号プレースホルダー 3"/>
          <p:cNvSpPr>
            <a:spLocks noGrp="1"/>
          </p:cNvSpPr>
          <p:nvPr>
            <p:ph type="sldNum" sz="quarter" idx="10"/>
          </p:nvPr>
        </p:nvSpPr>
        <p:spPr/>
        <p:txBody>
          <a:bodyPr/>
          <a:lstStyle/>
          <a:p>
            <a:fld id="{08B73509-68A2-4D0A-90E7-A880FCD027A8}" type="slidenum">
              <a:rPr kumimoji="1" lang="ja-JP" altLang="en-US" smtClean="0"/>
              <a:pPr/>
              <a:t>9</a:t>
            </a:fld>
            <a:endParaRPr kumimoji="1" lang="ja-JP" altLang="en-US"/>
          </a:p>
        </p:txBody>
      </p:sp>
    </p:spTree>
    <p:extLst>
      <p:ext uri="{BB962C8B-B14F-4D97-AF65-F5344CB8AC3E}">
        <p14:creationId xmlns:p14="http://schemas.microsoft.com/office/powerpoint/2010/main" val="423133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Date Placeholder 3"/>
          <p:cNvSpPr>
            <a:spLocks noGrp="1"/>
          </p:cNvSpPr>
          <p:nvPr>
            <p:ph type="dt" sz="half" idx="2"/>
          </p:nvPr>
        </p:nvSpPr>
        <p:spPr>
          <a:xfrm>
            <a:off x="628650" y="6424591"/>
            <a:ext cx="2057400" cy="365125"/>
          </a:xfrm>
          <a:prstGeom prst="rect">
            <a:avLst/>
          </a:prstGeom>
        </p:spPr>
        <p:txBody>
          <a:bodyPr vert="horz" lIns="91440" tIns="45720" rIns="91440" bIns="45720" rtlCol="0" anchor="ctr"/>
          <a:lstStyle>
            <a:lvl1pPr algn="l">
              <a:defRPr sz="1200">
                <a:solidFill>
                  <a:schemeClr val="tx1"/>
                </a:solidFill>
              </a:defRPr>
            </a:lvl1pPr>
          </a:lstStyle>
          <a:p>
            <a:r>
              <a:rPr lang="en-US" altLang="ja-JP"/>
              <a:t>2020/mm/dd</a:t>
            </a:r>
            <a:endParaRPr lang="ja-JP" altLang="en-US" dirty="0"/>
          </a:p>
        </p:txBody>
      </p:sp>
      <p:sp>
        <p:nvSpPr>
          <p:cNvPr id="8"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zh-TW" altLang="en-US"/>
              <a:t>第</a:t>
            </a:r>
            <a:r>
              <a:rPr lang="en-US" altLang="zh-TW"/>
              <a:t>19</a:t>
            </a:r>
            <a:r>
              <a:rPr lang="zh-TW" altLang="en-US"/>
              <a:t>回原薬工研修懇談会</a:t>
            </a:r>
            <a:endParaRPr lang="ja-JP" altLang="en-US" dirty="0"/>
          </a:p>
        </p:txBody>
      </p:sp>
    </p:spTree>
    <p:extLst>
      <p:ext uri="{BB962C8B-B14F-4D97-AF65-F5344CB8AC3E}">
        <p14:creationId xmlns:p14="http://schemas.microsoft.com/office/powerpoint/2010/main" val="178908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10" name="Date Placeholder 3"/>
          <p:cNvSpPr>
            <a:spLocks noGrp="1"/>
          </p:cNvSpPr>
          <p:nvPr>
            <p:ph type="dt" sz="half" idx="2"/>
          </p:nvPr>
        </p:nvSpPr>
        <p:spPr>
          <a:xfrm>
            <a:off x="628650" y="6424591"/>
            <a:ext cx="2057400" cy="365125"/>
          </a:xfrm>
          <a:prstGeom prst="rect">
            <a:avLst/>
          </a:prstGeom>
        </p:spPr>
        <p:txBody>
          <a:bodyPr vert="horz" lIns="91440" tIns="45720" rIns="91440" bIns="45720" rtlCol="0" anchor="ctr"/>
          <a:lstStyle>
            <a:lvl1pPr algn="l">
              <a:defRPr sz="1200">
                <a:solidFill>
                  <a:schemeClr val="tx1"/>
                </a:solidFill>
              </a:defRPr>
            </a:lvl1pPr>
          </a:lstStyle>
          <a:p>
            <a:r>
              <a:rPr lang="en-US" altLang="ja-JP"/>
              <a:t>2020/mm/dd</a:t>
            </a:r>
            <a:endParaRPr lang="ja-JP" altLang="en-US" dirty="0"/>
          </a:p>
        </p:txBody>
      </p:sp>
      <p:sp>
        <p:nvSpPr>
          <p:cNvPr id="11" name="Footer Placeholder 4"/>
          <p:cNvSpPr>
            <a:spLocks noGrp="1"/>
          </p:cNvSpPr>
          <p:nvPr>
            <p:ph type="ftr" sz="quarter" idx="3"/>
          </p:nvPr>
        </p:nvSpPr>
        <p:spPr>
          <a:xfrm>
            <a:off x="3028950" y="6424591"/>
            <a:ext cx="3086100" cy="365125"/>
          </a:xfrm>
          <a:prstGeom prst="rect">
            <a:avLst/>
          </a:prstGeom>
        </p:spPr>
        <p:txBody>
          <a:bodyPr vert="horz" lIns="91440" tIns="45720" rIns="91440" bIns="45720" rtlCol="0" anchor="ctr"/>
          <a:lstStyle>
            <a:lvl1pPr algn="ctr">
              <a:defRPr sz="1200">
                <a:solidFill>
                  <a:schemeClr val="tx1"/>
                </a:solidFill>
                <a:latin typeface="ＭＳ Ｐゴシック" panose="020B0600070205080204" pitchFamily="50" charset="-128"/>
                <a:ea typeface="ＭＳ Ｐゴシック" panose="020B0600070205080204" pitchFamily="50" charset="-128"/>
              </a:defRPr>
            </a:lvl1pPr>
          </a:lstStyle>
          <a:p>
            <a:r>
              <a:rPr lang="zh-TW" altLang="en-US"/>
              <a:t>第</a:t>
            </a:r>
            <a:r>
              <a:rPr lang="en-US" altLang="zh-TW"/>
              <a:t>19</a:t>
            </a:r>
            <a:r>
              <a:rPr lang="zh-TW" altLang="en-US"/>
              <a:t>回原薬工研修懇談会</a:t>
            </a:r>
            <a:endParaRPr lang="ja-JP" altLang="en-US" dirty="0"/>
          </a:p>
        </p:txBody>
      </p:sp>
    </p:spTree>
    <p:extLst>
      <p:ext uri="{BB962C8B-B14F-4D97-AF65-F5344CB8AC3E}">
        <p14:creationId xmlns:p14="http://schemas.microsoft.com/office/powerpoint/2010/main" val="33572027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2750" y="6381750"/>
            <a:ext cx="2381250" cy="476250"/>
          </a:xfrm>
          <a:prstGeom prst="rect">
            <a:avLst/>
          </a:prstGeom>
        </p:spPr>
      </p:pic>
      <p:sp>
        <p:nvSpPr>
          <p:cNvPr id="8" name="Slide Number Placeholder 5"/>
          <p:cNvSpPr txBox="1">
            <a:spLocks/>
          </p:cNvSpPr>
          <p:nvPr userDrawn="1"/>
        </p:nvSpPr>
        <p:spPr>
          <a:xfrm>
            <a:off x="7123176" y="115096"/>
            <a:ext cx="1886712" cy="365125"/>
          </a:xfrm>
          <a:prstGeom prst="rect">
            <a:avLst/>
          </a:prstGeom>
        </p:spPr>
        <p:txBody>
          <a:bodyPr/>
          <a:lstStyle>
            <a:defPPr>
              <a:defRPr lang="ja-JP"/>
            </a:defPPr>
            <a:lvl1pPr marL="0" algn="l" defTabSz="914400" rtl="0" eaLnBrk="1" latinLnBrk="0" hangingPunct="1">
              <a:defRPr kumimoji="1" sz="24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76A9EDAB-EB55-416E-BB9B-5BF59034A88E}" type="slidenum">
              <a:rPr lang="ja-JP" altLang="en-US" smtClean="0"/>
              <a:pPr algn="r"/>
              <a:t>‹#›</a:t>
            </a:fld>
            <a:endParaRPr lang="ja-JP" altLang="en-US" dirty="0"/>
          </a:p>
        </p:txBody>
      </p:sp>
    </p:spTree>
    <p:extLst>
      <p:ext uri="{BB962C8B-B14F-4D97-AF65-F5344CB8AC3E}">
        <p14:creationId xmlns:p14="http://schemas.microsoft.com/office/powerpoint/2010/main" val="2432554684"/>
      </p:ext>
    </p:extLst>
  </p:cSld>
  <p:clrMap bg1="lt1" tx1="dk1" bg2="lt2" tx2="dk2" accent1="accent1" accent2="accent2" accent3="accent3" accent4="accent4" accent5="accent5" accent6="accent6" hlink="hlink" folHlink="folHlink"/>
  <p:sldLayoutIdLst>
    <p:sldLayoutId id="2147483697" r:id="rId1"/>
    <p:sldLayoutId id="2147483698" r:id="rId2"/>
  </p:sldLayoutIdLst>
  <p:hf sldNum="0" hdr="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465793"/>
            <a:ext cx="7886700" cy="1325563"/>
          </a:xfrm>
        </p:spPr>
        <p:txBody>
          <a:bodyPr>
            <a:normAutofit/>
          </a:bodyPr>
          <a:lstStyle/>
          <a:p>
            <a:pPr algn="ctr"/>
            <a:r>
              <a:rPr lang="ja-JP" altLang="en-US" sz="4000" dirty="0">
                <a:latin typeface="+mj-ea"/>
              </a:rPr>
              <a:t>保管のみを行う製造所の登録制度</a:t>
            </a:r>
            <a:endParaRPr lang="ja-JP" altLang="en-US" sz="4000" dirty="0">
              <a:latin typeface="+mj-ea"/>
              <a:cs typeface="メイリオ" panose="020B0604030504040204" pitchFamily="50" charset="-128"/>
            </a:endParaRPr>
          </a:p>
        </p:txBody>
      </p:sp>
      <p:sp>
        <p:nvSpPr>
          <p:cNvPr id="3" name="サブタイトル 2"/>
          <p:cNvSpPr>
            <a:spLocks noGrp="1"/>
          </p:cNvSpPr>
          <p:nvPr>
            <p:ph idx="1"/>
          </p:nvPr>
        </p:nvSpPr>
        <p:spPr>
          <a:xfrm>
            <a:off x="628650" y="4145492"/>
            <a:ext cx="7886700" cy="1764242"/>
          </a:xfrm>
        </p:spPr>
        <p:txBody>
          <a:bodyPr>
            <a:normAutofit/>
          </a:bodyPr>
          <a:lstStyle/>
          <a:p>
            <a:pPr marL="0" indent="0" algn="ctr">
              <a:buNone/>
            </a:pPr>
            <a:r>
              <a:rPr lang="ja-JP" altLang="en-US" dirty="0">
                <a:latin typeface="+mn-ea"/>
              </a:rPr>
              <a:t>日本医薬品原薬工業会　法規委員会</a:t>
            </a:r>
            <a:endParaRPr lang="en-US" altLang="ja-JP" dirty="0">
              <a:latin typeface="+mn-ea"/>
            </a:endParaRPr>
          </a:p>
          <a:p>
            <a:pPr marL="0" indent="0" algn="ctr">
              <a:buNone/>
            </a:pPr>
            <a:r>
              <a:rPr lang="ja-JP" altLang="en-US" dirty="0">
                <a:latin typeface="+mn-ea"/>
              </a:rPr>
              <a:t>第</a:t>
            </a:r>
            <a:r>
              <a:rPr lang="en-US" altLang="ja-JP" dirty="0">
                <a:latin typeface="+mn-ea"/>
              </a:rPr>
              <a:t>2</a:t>
            </a:r>
            <a:r>
              <a:rPr lang="ja-JP" altLang="en-US" dirty="0">
                <a:latin typeface="+mn-ea"/>
              </a:rPr>
              <a:t>グループ</a:t>
            </a:r>
            <a:endParaRPr lang="en-US" altLang="ja-JP" dirty="0">
              <a:latin typeface="+mn-ea"/>
            </a:endParaRPr>
          </a:p>
        </p:txBody>
      </p:sp>
      <p:sp>
        <p:nvSpPr>
          <p:cNvPr id="7" name="フッター プレースホルダー 6"/>
          <p:cNvSpPr>
            <a:spLocks noGrp="1"/>
          </p:cNvSpPr>
          <p:nvPr>
            <p:ph type="ftr" sz="quarter" idx="3"/>
          </p:nvPr>
        </p:nvSpPr>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2707939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rPr>
              <a:t>保管のみを行う製造所の人的要件　</a:t>
            </a:r>
            <a:r>
              <a:rPr lang="en-US" altLang="ja-JP" sz="2000" b="1" dirty="0">
                <a:latin typeface="+mn-ea"/>
              </a:rPr>
              <a:t>2/2</a:t>
            </a:r>
            <a:endParaRPr kumimoji="1" lang="ja-JP" altLang="ja-JP" sz="20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3" y="1006228"/>
            <a:ext cx="8525355" cy="5325312"/>
          </a:xfrm>
        </p:spPr>
        <p:txBody>
          <a:bodyPr>
            <a:noAutofit/>
          </a:bodyPr>
          <a:lstStyle/>
          <a:p>
            <a:pPr marL="0" indent="0">
              <a:lnSpc>
                <a:spcPct val="120000"/>
              </a:lnSpc>
              <a:spcBef>
                <a:spcPts val="0"/>
              </a:spcBef>
              <a:buNone/>
            </a:pPr>
            <a:r>
              <a:rPr lang="ja-JP" altLang="en-US" sz="2400" u="sng" dirty="0">
                <a:solidFill>
                  <a:srgbClr val="FF0000"/>
                </a:solidFill>
              </a:rPr>
              <a:t>●保管のみを行う製造所の製造管理者又は責任技術者の兼務</a:t>
            </a:r>
            <a:endParaRPr lang="en-US" altLang="ja-JP" sz="2400" u="sng" dirty="0">
              <a:solidFill>
                <a:srgbClr val="FF0000"/>
              </a:solidFill>
            </a:endParaRPr>
          </a:p>
          <a:p>
            <a:pPr marL="0" indent="0">
              <a:lnSpc>
                <a:spcPct val="100000"/>
              </a:lnSpc>
              <a:spcBef>
                <a:spcPts val="1200"/>
              </a:spcBef>
              <a:buNone/>
            </a:pPr>
            <a:r>
              <a:rPr lang="ja-JP" altLang="en-US" sz="1800" dirty="0"/>
              <a:t>　「薬事法及び採血及び供血あつせん業取締法の一部を改正する法律等の施行に　　　　　ついて」（平成</a:t>
            </a:r>
            <a:r>
              <a:rPr lang="en-US" altLang="ja-JP" sz="1800" dirty="0"/>
              <a:t>16 </a:t>
            </a:r>
            <a:r>
              <a:rPr lang="ja-JP" altLang="en-US" sz="1800" dirty="0"/>
              <a:t>年</a:t>
            </a:r>
            <a:r>
              <a:rPr lang="en-US" altLang="ja-JP" sz="1800" dirty="0"/>
              <a:t>7</a:t>
            </a:r>
            <a:r>
              <a:rPr lang="ja-JP" altLang="en-US" sz="1800" dirty="0"/>
              <a:t>月</a:t>
            </a:r>
            <a:r>
              <a:rPr lang="en-US" altLang="ja-JP" sz="1800" dirty="0"/>
              <a:t>9</a:t>
            </a:r>
            <a:r>
              <a:rPr lang="ja-JP" altLang="en-US" sz="1800" dirty="0"/>
              <a:t>日付け薬食発第</a:t>
            </a:r>
            <a:r>
              <a:rPr lang="en-US" altLang="ja-JP" sz="1800" dirty="0"/>
              <a:t>0709004 </a:t>
            </a:r>
            <a:r>
              <a:rPr lang="ja-JP" altLang="en-US" sz="1800" dirty="0"/>
              <a:t>号厚生労働省医薬食品局長通知）          第</a:t>
            </a:r>
            <a:r>
              <a:rPr lang="en-US" altLang="ja-JP" sz="1800" dirty="0"/>
              <a:t>26</a:t>
            </a:r>
            <a:r>
              <a:rPr lang="ja-JP" altLang="en-US" sz="1800" dirty="0"/>
              <a:t>の</a:t>
            </a:r>
            <a:r>
              <a:rPr lang="en-US" altLang="ja-JP" sz="1800" dirty="0"/>
              <a:t>1</a:t>
            </a:r>
            <a:r>
              <a:rPr lang="ja-JP" altLang="en-US" sz="1800" dirty="0"/>
              <a:t>　のとおりとする</a:t>
            </a:r>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graphicFrame>
        <p:nvGraphicFramePr>
          <p:cNvPr id="3" name="表 4">
            <a:extLst>
              <a:ext uri="{FF2B5EF4-FFF2-40B4-BE49-F238E27FC236}">
                <a16:creationId xmlns:a16="http://schemas.microsoft.com/office/drawing/2014/main" id="{B6B8611A-5CD3-49CB-A30C-70D63711A7D6}"/>
              </a:ext>
            </a:extLst>
          </p:cNvPr>
          <p:cNvGraphicFramePr>
            <a:graphicFrameLocks noGrp="1"/>
          </p:cNvGraphicFramePr>
          <p:nvPr>
            <p:extLst>
              <p:ext uri="{D42A27DB-BD31-4B8C-83A1-F6EECF244321}">
                <p14:modId xmlns:p14="http://schemas.microsoft.com/office/powerpoint/2010/main" val="665212757"/>
              </p:ext>
            </p:extLst>
          </p:nvPr>
        </p:nvGraphicFramePr>
        <p:xfrm>
          <a:off x="272414" y="2696429"/>
          <a:ext cx="8606544" cy="3533820"/>
        </p:xfrm>
        <a:graphic>
          <a:graphicData uri="http://schemas.openxmlformats.org/drawingml/2006/table">
            <a:tbl>
              <a:tblPr firstRow="1" bandRow="1">
                <a:tableStyleId>{5940675A-B579-460E-94D1-54222C63F5DA}</a:tableStyleId>
              </a:tblPr>
              <a:tblGrid>
                <a:gridCol w="2974963">
                  <a:extLst>
                    <a:ext uri="{9D8B030D-6E8A-4147-A177-3AD203B41FA5}">
                      <a16:colId xmlns:a16="http://schemas.microsoft.com/office/drawing/2014/main" val="1518373543"/>
                    </a:ext>
                  </a:extLst>
                </a:gridCol>
                <a:gridCol w="5631581">
                  <a:extLst>
                    <a:ext uri="{9D8B030D-6E8A-4147-A177-3AD203B41FA5}">
                      <a16:colId xmlns:a16="http://schemas.microsoft.com/office/drawing/2014/main" val="524391998"/>
                    </a:ext>
                  </a:extLst>
                </a:gridCol>
              </a:tblGrid>
              <a:tr h="1247820">
                <a:tc>
                  <a:txBody>
                    <a:bodyPr/>
                    <a:lstStyle/>
                    <a:p>
                      <a:pPr algn="l"/>
                      <a:r>
                        <a:rPr lang="ja-JP" altLang="en-US" sz="1800" dirty="0">
                          <a:latin typeface="+mn-ea"/>
                        </a:rPr>
                        <a:t>一の製造所において複数の区分の製造業を行う場合</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none" kern="1200" dirty="0">
                          <a:solidFill>
                            <a:schemeClr val="tx1"/>
                          </a:solidFill>
                          <a:latin typeface="+mn-lt"/>
                          <a:ea typeface="+mn-ea"/>
                          <a:cs typeface="+mn-cs"/>
                        </a:rPr>
                        <a:t>製造管理者又は責任技術者は、それぞれの区分の製造管理者等として必要な資格要件を満たしている等、その業務に支障を来さない範囲において兼務が可能</a:t>
                      </a:r>
                    </a:p>
                  </a:txBody>
                  <a:tcPr/>
                </a:tc>
                <a:extLst>
                  <a:ext uri="{0D108BD9-81ED-4DB2-BD59-A6C34878D82A}">
                    <a16:rowId xmlns:a16="http://schemas.microsoft.com/office/drawing/2014/main" val="3643742392"/>
                  </a:ext>
                </a:extLst>
              </a:tr>
              <a:tr h="1965960">
                <a:tc>
                  <a:txBody>
                    <a:bodyPr/>
                    <a:lstStyle/>
                    <a:p>
                      <a:pPr marL="0" algn="l" defTabSz="914400" rtl="0" eaLnBrk="1" latinLnBrk="0" hangingPunct="1"/>
                      <a:r>
                        <a:rPr kumimoji="1" lang="ja-JP" altLang="en-US" sz="1800" kern="1200" dirty="0">
                          <a:solidFill>
                            <a:schemeClr val="tx1"/>
                          </a:solidFill>
                          <a:latin typeface="+mn-ea"/>
                          <a:ea typeface="+mn-ea"/>
                          <a:cs typeface="+mn-cs"/>
                        </a:rPr>
                        <a:t>製造業の許可を得た分置倉庫に、自社の複数の製造所の製造に係る製品を保管する場合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u="none" kern="1200" dirty="0">
                          <a:solidFill>
                            <a:schemeClr val="tx1"/>
                          </a:solidFill>
                          <a:latin typeface="+mn-lt"/>
                          <a:ea typeface="+mn-ea"/>
                          <a:cs typeface="+mn-cs"/>
                        </a:rPr>
                        <a:t>製造管理者の管理に支障がなければ、分置倉庫の製造管理者は、複数の製造所のうちのいずれかの管理者が兼務することができる。</a:t>
                      </a:r>
                      <a:endParaRPr kumimoji="1" lang="en-US" altLang="ja-JP" sz="1800" u="none"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u="none" dirty="0">
                          <a:solidFill>
                            <a:schemeClr val="tx1"/>
                          </a:solidFill>
                          <a:latin typeface="+mn-ea"/>
                        </a:rPr>
                        <a:t>また、</a:t>
                      </a:r>
                      <a:r>
                        <a:rPr kumimoji="1" lang="ja-JP" altLang="en-US" sz="1800" u="none" kern="1200" dirty="0">
                          <a:solidFill>
                            <a:schemeClr val="tx1"/>
                          </a:solidFill>
                          <a:latin typeface="+mn-lt"/>
                          <a:ea typeface="+mn-ea"/>
                          <a:cs typeface="+mn-cs"/>
                        </a:rPr>
                        <a:t>同一製造業者が複数の分置倉庫を有し、それぞれの分置倉庫で製造業の許可を得る場合、製造管理者の管理に支障がなければ、同一人が主たる製造所及び複数の分置倉庫のすべての製造管理者を兼務することができる。</a:t>
                      </a:r>
                    </a:p>
                  </a:txBody>
                  <a:tcPr/>
                </a:tc>
                <a:extLst>
                  <a:ext uri="{0D108BD9-81ED-4DB2-BD59-A6C34878D82A}">
                    <a16:rowId xmlns:a16="http://schemas.microsoft.com/office/drawing/2014/main" val="672318702"/>
                  </a:ext>
                </a:extLst>
              </a:tr>
            </a:tbl>
          </a:graphicData>
        </a:graphic>
      </p:graphicFrame>
    </p:spTree>
    <p:extLst>
      <p:ext uri="{BB962C8B-B14F-4D97-AF65-F5344CB8AC3E}">
        <p14:creationId xmlns:p14="http://schemas.microsoft.com/office/powerpoint/2010/main" val="2048539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保管のみを行う製造所の構造設備要件</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53603" y="1304818"/>
            <a:ext cx="8525355" cy="4942624"/>
          </a:xfrm>
        </p:spPr>
        <p:txBody>
          <a:bodyPr>
            <a:normAutofit/>
          </a:bodyPr>
          <a:lstStyle/>
          <a:p>
            <a:pPr marL="0" indent="0">
              <a:lnSpc>
                <a:spcPct val="100000"/>
              </a:lnSpc>
              <a:spcBef>
                <a:spcPts val="600"/>
              </a:spcBef>
              <a:buNone/>
            </a:pPr>
            <a:r>
              <a:rPr lang="ja-JP" altLang="en-US" dirty="0">
                <a:solidFill>
                  <a:srgbClr val="FF0000"/>
                </a:solidFill>
              </a:rPr>
              <a:t>　●原則、薬局等構造設備規則第</a:t>
            </a:r>
            <a:r>
              <a:rPr lang="en-US" altLang="ja-JP" dirty="0">
                <a:solidFill>
                  <a:srgbClr val="FF0000"/>
                </a:solidFill>
              </a:rPr>
              <a:t>10</a:t>
            </a:r>
            <a:r>
              <a:rPr lang="ja-JP" altLang="en-US" dirty="0">
                <a:solidFill>
                  <a:srgbClr val="FF0000"/>
                </a:solidFill>
              </a:rPr>
              <a:t>条に準じる</a:t>
            </a:r>
            <a:endParaRPr lang="en-US" altLang="ja-JP" u="sng" dirty="0">
              <a:solidFill>
                <a:srgbClr val="FF0000"/>
              </a:solidFill>
            </a:endParaRPr>
          </a:p>
          <a:p>
            <a:pPr marL="0" indent="0">
              <a:lnSpc>
                <a:spcPct val="100000"/>
              </a:lnSpc>
              <a:spcBef>
                <a:spcPts val="600"/>
              </a:spcBef>
              <a:buNone/>
            </a:pPr>
            <a:endParaRPr lang="en-US" altLang="ja-JP" sz="2000" dirty="0">
              <a:latin typeface="ＭＳ Ｐゴシック 本文"/>
            </a:endParaRPr>
          </a:p>
          <a:p>
            <a:pPr marL="0" indent="0">
              <a:lnSpc>
                <a:spcPct val="100000"/>
              </a:lnSpc>
              <a:spcBef>
                <a:spcPts val="600"/>
              </a:spcBef>
              <a:buNone/>
            </a:pPr>
            <a:r>
              <a:rPr lang="ja-JP" altLang="en-US" sz="2000" dirty="0">
                <a:latin typeface="ＭＳ Ｐゴシック 本文"/>
              </a:rPr>
              <a:t>＜薬局等</a:t>
            </a:r>
            <a:r>
              <a:rPr lang="ja-JP" altLang="en-US" sz="2000" dirty="0"/>
              <a:t>構造設備規則（昭和</a:t>
            </a:r>
            <a:r>
              <a:rPr lang="en-US" altLang="ja-JP" sz="2000" dirty="0"/>
              <a:t>36</a:t>
            </a:r>
            <a:r>
              <a:rPr lang="ja-JP" altLang="en-US" sz="2000" dirty="0"/>
              <a:t>年</a:t>
            </a:r>
            <a:r>
              <a:rPr lang="en-US" altLang="ja-JP" sz="2000" dirty="0"/>
              <a:t>2</a:t>
            </a:r>
            <a:r>
              <a:rPr lang="ja-JP" altLang="en-US" sz="2000" dirty="0"/>
              <a:t>月</a:t>
            </a:r>
            <a:r>
              <a:rPr lang="en-US" altLang="ja-JP" sz="2000" dirty="0"/>
              <a:t>1</a:t>
            </a:r>
            <a:r>
              <a:rPr lang="ja-JP" altLang="en-US" sz="2000" dirty="0"/>
              <a:t>日厚生省令第</a:t>
            </a:r>
            <a:r>
              <a:rPr lang="en-US" altLang="ja-JP" sz="2000" dirty="0"/>
              <a:t>2</a:t>
            </a:r>
            <a:r>
              <a:rPr lang="ja-JP" altLang="en-US" sz="2000" dirty="0"/>
              <a:t>号）　第</a:t>
            </a:r>
            <a:r>
              <a:rPr lang="en-US" altLang="ja-JP" sz="2000" dirty="0"/>
              <a:t>10</a:t>
            </a:r>
            <a:r>
              <a:rPr lang="ja-JP" altLang="en-US" sz="2000" dirty="0"/>
              <a:t>条＞</a:t>
            </a:r>
            <a:endParaRPr lang="en-US" altLang="ja-JP" sz="2000" dirty="0"/>
          </a:p>
          <a:p>
            <a:pPr marL="0" indent="0">
              <a:lnSpc>
                <a:spcPct val="100000"/>
              </a:lnSpc>
              <a:spcBef>
                <a:spcPts val="600"/>
              </a:spcBef>
              <a:buNone/>
            </a:pPr>
            <a:r>
              <a:rPr lang="ja-JP" altLang="en-US" sz="2000" dirty="0"/>
              <a:t>　一．製品等及び資材を衛生的かつ安全に保管するために必要な構造及び</a:t>
            </a:r>
            <a:endParaRPr lang="en-US" altLang="ja-JP" sz="2000" dirty="0"/>
          </a:p>
          <a:p>
            <a:pPr marL="0" indent="0">
              <a:lnSpc>
                <a:spcPct val="100000"/>
              </a:lnSpc>
              <a:spcBef>
                <a:spcPts val="600"/>
              </a:spcBef>
              <a:buNone/>
            </a:pPr>
            <a:r>
              <a:rPr lang="ja-JP" altLang="en-US" sz="2000" dirty="0"/>
              <a:t>　　　　設備を有すること。</a:t>
            </a:r>
            <a:endParaRPr lang="en-US" altLang="ja-JP" sz="2000" dirty="0"/>
          </a:p>
          <a:p>
            <a:pPr marL="0" indent="0">
              <a:lnSpc>
                <a:spcPct val="100000"/>
              </a:lnSpc>
              <a:spcBef>
                <a:spcPts val="600"/>
              </a:spcBef>
              <a:buNone/>
            </a:pPr>
            <a:r>
              <a:rPr lang="ja-JP" altLang="en-US" sz="2000" dirty="0"/>
              <a:t>　二．作業を適切に行うのに支障のない面積を有すること。</a:t>
            </a:r>
            <a:endParaRPr lang="en-US" altLang="ja-JP" sz="2000" dirty="0"/>
          </a:p>
          <a:p>
            <a:pPr marL="0" indent="0">
              <a:lnSpc>
                <a:spcPct val="100000"/>
              </a:lnSpc>
              <a:spcBef>
                <a:spcPts val="600"/>
              </a:spcBef>
              <a:buNone/>
            </a:pPr>
            <a:r>
              <a:rPr lang="ja-JP" altLang="en-US" sz="2000" dirty="0">
                <a:latin typeface="+mn-ea"/>
              </a:rPr>
              <a:t>　三．製品等及び資材の試験検査に必要な設備及び器具を備えていること。</a:t>
            </a:r>
            <a:endParaRPr lang="en-US" altLang="ja-JP" sz="2000" dirty="0">
              <a:latin typeface="+mn-ea"/>
            </a:endParaRPr>
          </a:p>
          <a:p>
            <a:pPr marL="0" indent="0">
              <a:lnSpc>
                <a:spcPct val="100000"/>
              </a:lnSpc>
              <a:spcBef>
                <a:spcPts val="600"/>
              </a:spcBef>
              <a:buNone/>
            </a:pPr>
            <a:r>
              <a:rPr lang="ja-JP" altLang="en-US" sz="2000" dirty="0">
                <a:latin typeface="+mn-ea"/>
              </a:rPr>
              <a:t>　　　 ただし、当該医薬品製造業者等の他の試験検査設備又は他の試験検査</a:t>
            </a:r>
            <a:endParaRPr lang="en-US" altLang="ja-JP" sz="2000" dirty="0">
              <a:latin typeface="+mn-ea"/>
            </a:endParaRPr>
          </a:p>
          <a:p>
            <a:pPr marL="0" indent="0">
              <a:lnSpc>
                <a:spcPct val="100000"/>
              </a:lnSpc>
              <a:spcBef>
                <a:spcPts val="600"/>
              </a:spcBef>
              <a:buNone/>
            </a:pPr>
            <a:r>
              <a:rPr lang="ja-JP" altLang="en-US" sz="2000" dirty="0">
                <a:latin typeface="+mn-ea"/>
              </a:rPr>
              <a:t>　　　　機関を利用して自己の責任において当該試験検査を行う場合であって、</a:t>
            </a:r>
            <a:endParaRPr lang="en-US" altLang="ja-JP" sz="2000" dirty="0">
              <a:latin typeface="+mn-ea"/>
            </a:endParaRPr>
          </a:p>
          <a:p>
            <a:pPr marL="0" indent="0">
              <a:lnSpc>
                <a:spcPct val="100000"/>
              </a:lnSpc>
              <a:spcBef>
                <a:spcPts val="600"/>
              </a:spcBef>
              <a:buNone/>
            </a:pPr>
            <a:r>
              <a:rPr lang="ja-JP" altLang="en-US" sz="2000" dirty="0">
                <a:latin typeface="+mn-ea"/>
              </a:rPr>
              <a:t>　　　　支障ないと認められるときは、この限りでない。</a:t>
            </a:r>
            <a:endParaRPr lang="en-US" altLang="ja-JP" sz="2000" dirty="0"/>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2283414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みなし登録製造業者等の申出手続等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287182" y="1068010"/>
            <a:ext cx="8569635" cy="4721979"/>
          </a:xfrm>
        </p:spPr>
        <p:txBody>
          <a:bodyPr>
            <a:noAutofit/>
          </a:bodyPr>
          <a:lstStyle/>
          <a:p>
            <a:pPr marL="0" indent="0">
              <a:lnSpc>
                <a:spcPct val="100000"/>
              </a:lnSpc>
              <a:buNone/>
            </a:pPr>
            <a:r>
              <a:rPr lang="ja-JP" altLang="en-US" sz="2400" dirty="0"/>
              <a:t>●みなし登録製造業者等の概要</a:t>
            </a:r>
            <a:endParaRPr lang="en-US" altLang="ja-JP" sz="2400" dirty="0"/>
          </a:p>
          <a:p>
            <a:pPr marL="0" indent="0">
              <a:lnSpc>
                <a:spcPct val="100000"/>
              </a:lnSpc>
              <a:spcBef>
                <a:spcPts val="0"/>
              </a:spcBef>
              <a:buNone/>
            </a:pPr>
            <a:r>
              <a:rPr lang="ja-JP" altLang="en-US" sz="2400" dirty="0"/>
              <a:t>医薬品等製造業の許可又は医薬品等外国製造業者認定を受けている者の当該</a:t>
            </a:r>
            <a:r>
              <a:rPr lang="ja-JP" altLang="en-US" sz="2400" dirty="0">
                <a:solidFill>
                  <a:srgbClr val="FF0000"/>
                </a:solidFill>
              </a:rPr>
              <a:t>許可又は認定に係る製造所が、 保管</a:t>
            </a:r>
            <a:r>
              <a:rPr lang="ja-JP" altLang="en-US" sz="2400" dirty="0"/>
              <a:t>（登録によっては行うことができな い保管を除く。）</a:t>
            </a:r>
            <a:r>
              <a:rPr lang="ja-JP" altLang="en-US" sz="2400" dirty="0">
                <a:solidFill>
                  <a:srgbClr val="FF0000"/>
                </a:solidFill>
              </a:rPr>
              <a:t>のみを行っており、令和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8</a:t>
            </a:r>
            <a:r>
              <a:rPr lang="ja-JP" altLang="en-US" sz="2400" dirty="0">
                <a:solidFill>
                  <a:srgbClr val="FF0000"/>
                </a:solidFill>
              </a:rPr>
              <a:t>月</a:t>
            </a:r>
            <a:r>
              <a:rPr lang="en-US" altLang="ja-JP" sz="2400" dirty="0">
                <a:solidFill>
                  <a:srgbClr val="FF0000"/>
                </a:solidFill>
              </a:rPr>
              <a:t>1</a:t>
            </a:r>
            <a:r>
              <a:rPr lang="ja-JP" altLang="en-US" sz="2400" dirty="0">
                <a:solidFill>
                  <a:srgbClr val="FF0000"/>
                </a:solidFill>
              </a:rPr>
              <a:t>日以降速やかにみなし登録業者等としての登録番号等の入手を希望する</a:t>
            </a:r>
            <a:r>
              <a:rPr lang="ja-JP" altLang="en-US" sz="2400" dirty="0"/>
              <a:t>場合、 </a:t>
            </a:r>
            <a:r>
              <a:rPr lang="ja-JP" altLang="en-US" sz="2400" dirty="0">
                <a:solidFill>
                  <a:srgbClr val="FF0000"/>
                </a:solidFill>
              </a:rPr>
              <a:t>申出により</a:t>
            </a:r>
            <a:r>
              <a:rPr lang="ja-JP" altLang="en-US" sz="2400" dirty="0"/>
              <a:t>製造所の</a:t>
            </a:r>
            <a:r>
              <a:rPr lang="ja-JP" altLang="en-US" sz="2400" dirty="0">
                <a:solidFill>
                  <a:srgbClr val="FF0000"/>
                </a:solidFill>
              </a:rPr>
              <a:t>登録を受けたものとみなされる。</a:t>
            </a:r>
            <a:endParaRPr lang="en-US" altLang="ja-JP" sz="2400" dirty="0">
              <a:solidFill>
                <a:srgbClr val="FF0000"/>
              </a:solidFill>
            </a:endParaRPr>
          </a:p>
          <a:p>
            <a:pPr marL="0" indent="0">
              <a:lnSpc>
                <a:spcPct val="100000"/>
              </a:lnSpc>
              <a:spcBef>
                <a:spcPts val="0"/>
              </a:spcBef>
              <a:buNone/>
            </a:pPr>
            <a:endParaRPr lang="en-US" altLang="ja-JP" sz="2400" dirty="0">
              <a:solidFill>
                <a:srgbClr val="FF0000"/>
              </a:solidFill>
            </a:endParaRPr>
          </a:p>
          <a:p>
            <a:pPr marL="0" indent="0">
              <a:lnSpc>
                <a:spcPct val="100000"/>
              </a:lnSpc>
              <a:spcBef>
                <a:spcPts val="0"/>
              </a:spcBef>
              <a:buNone/>
            </a:pPr>
            <a:r>
              <a:rPr lang="ja-JP" altLang="en-US" sz="2400" dirty="0"/>
              <a:t>なお、</a:t>
            </a:r>
            <a:r>
              <a:rPr lang="ja-JP" altLang="en-US" sz="2400" dirty="0">
                <a:solidFill>
                  <a:srgbClr val="FF0000"/>
                </a:solidFill>
              </a:rPr>
              <a:t>みなされた登録の有効期間</a:t>
            </a:r>
            <a:r>
              <a:rPr lang="ja-JP" altLang="en-US" sz="2400" dirty="0"/>
              <a:t>はみなしの根拠となった</a:t>
            </a:r>
            <a:r>
              <a:rPr lang="ja-JP" altLang="en-US" sz="2400" dirty="0">
                <a:solidFill>
                  <a:srgbClr val="FF0000"/>
                </a:solidFill>
              </a:rPr>
              <a:t>既存の許可又は認定の残存期間</a:t>
            </a:r>
            <a:r>
              <a:rPr lang="ja-JP" altLang="en-US" sz="2400" dirty="0"/>
              <a:t>となることにご留意ください。</a:t>
            </a:r>
            <a:endParaRPr lang="en-US" altLang="ja-JP" sz="2400" dirty="0"/>
          </a:p>
        </p:txBody>
      </p:sp>
      <p:sp>
        <p:nvSpPr>
          <p:cNvPr id="8" name="フッター プレースホルダー 6">
            <a:extLst>
              <a:ext uri="{FF2B5EF4-FFF2-40B4-BE49-F238E27FC236}">
                <a16:creationId xmlns:a16="http://schemas.microsoft.com/office/drawing/2014/main" id="{0AD0DA82-3790-490B-9D4F-86CDEB259458}"/>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3548356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みなし登録製造業者等の申出手続等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3" y="1234188"/>
            <a:ext cx="8569635" cy="4913949"/>
          </a:xfrm>
        </p:spPr>
        <p:txBody>
          <a:bodyPr>
            <a:noAutofit/>
          </a:bodyPr>
          <a:lstStyle/>
          <a:p>
            <a:pPr marL="0" indent="0">
              <a:lnSpc>
                <a:spcPct val="100000"/>
              </a:lnSpc>
              <a:buNone/>
            </a:pPr>
            <a:r>
              <a:rPr lang="ja-JP" altLang="en-US" sz="2400" dirty="0"/>
              <a:t>●対象者</a:t>
            </a:r>
            <a:endParaRPr lang="en-US" altLang="ja-JP" sz="2400" dirty="0"/>
          </a:p>
          <a:p>
            <a:pPr marL="0" indent="0">
              <a:lnSpc>
                <a:spcPct val="100000"/>
              </a:lnSpc>
              <a:buNone/>
            </a:pPr>
            <a:r>
              <a:rPr lang="ja-JP" altLang="en-US" sz="2400" dirty="0"/>
              <a:t>①</a:t>
            </a:r>
            <a:r>
              <a:rPr lang="ja-JP" altLang="en-US" sz="2400" dirty="0">
                <a:solidFill>
                  <a:srgbClr val="FF0000"/>
                </a:solidFill>
              </a:rPr>
              <a:t>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8</a:t>
            </a:r>
            <a:r>
              <a:rPr lang="ja-JP" altLang="en-US" sz="2400" dirty="0">
                <a:solidFill>
                  <a:srgbClr val="FF0000"/>
                </a:solidFill>
              </a:rPr>
              <a:t>月</a:t>
            </a:r>
            <a:r>
              <a:rPr lang="en-US" altLang="ja-JP" sz="2400" dirty="0">
                <a:solidFill>
                  <a:srgbClr val="FF0000"/>
                </a:solidFill>
              </a:rPr>
              <a:t>1</a:t>
            </a:r>
            <a:r>
              <a:rPr lang="ja-JP" altLang="en-US" sz="2400" dirty="0">
                <a:solidFill>
                  <a:srgbClr val="FF0000"/>
                </a:solidFill>
              </a:rPr>
              <a:t>日時点で</a:t>
            </a:r>
            <a:r>
              <a:rPr lang="ja-JP" altLang="en-US" sz="2400" dirty="0"/>
              <a:t>、製造業の</a:t>
            </a:r>
            <a:r>
              <a:rPr lang="ja-JP" altLang="en-US" sz="2400" dirty="0">
                <a:solidFill>
                  <a:srgbClr val="FF0000"/>
                </a:solidFill>
              </a:rPr>
              <a:t>許可を受けている製造業者のうち</a:t>
            </a:r>
            <a:r>
              <a:rPr lang="ja-JP" altLang="en-US" sz="2400" dirty="0"/>
              <a:t>、改正薬機法に定める登録によって行うことができる</a:t>
            </a:r>
            <a:r>
              <a:rPr lang="ja-JP" altLang="en-US" sz="2400" dirty="0">
                <a:solidFill>
                  <a:srgbClr val="FF0000"/>
                </a:solidFill>
              </a:rPr>
              <a:t>保管のみを行っている者</a:t>
            </a:r>
            <a:endParaRPr lang="en-US" altLang="ja-JP" sz="2400" dirty="0">
              <a:solidFill>
                <a:srgbClr val="FF0000"/>
              </a:solidFill>
            </a:endParaRPr>
          </a:p>
          <a:p>
            <a:pPr marL="0" indent="0">
              <a:lnSpc>
                <a:spcPct val="100000"/>
              </a:lnSpc>
              <a:buNone/>
            </a:pPr>
            <a:endParaRPr lang="en-US" altLang="ja-JP" sz="2400" dirty="0">
              <a:solidFill>
                <a:srgbClr val="FF0000"/>
              </a:solidFill>
            </a:endParaRPr>
          </a:p>
          <a:p>
            <a:pPr marL="0" indent="0">
              <a:lnSpc>
                <a:spcPct val="100000"/>
              </a:lnSpc>
              <a:buNone/>
            </a:pPr>
            <a:r>
              <a:rPr lang="ja-JP" altLang="en-US" sz="2400" dirty="0"/>
              <a:t>②</a:t>
            </a:r>
            <a:r>
              <a:rPr lang="ja-JP" altLang="en-US" sz="2400" dirty="0">
                <a:solidFill>
                  <a:srgbClr val="FF0000"/>
                </a:solidFill>
              </a:rPr>
              <a:t>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8</a:t>
            </a:r>
            <a:r>
              <a:rPr lang="ja-JP" altLang="en-US" sz="2400" dirty="0">
                <a:solidFill>
                  <a:srgbClr val="FF0000"/>
                </a:solidFill>
              </a:rPr>
              <a:t>月</a:t>
            </a:r>
            <a:r>
              <a:rPr lang="en-US" altLang="ja-JP" sz="2400" dirty="0">
                <a:solidFill>
                  <a:srgbClr val="FF0000"/>
                </a:solidFill>
              </a:rPr>
              <a:t>1</a:t>
            </a:r>
            <a:r>
              <a:rPr lang="ja-JP" altLang="en-US" sz="2400" dirty="0">
                <a:solidFill>
                  <a:srgbClr val="FF0000"/>
                </a:solidFill>
              </a:rPr>
              <a:t>日時点で</a:t>
            </a:r>
            <a:r>
              <a:rPr lang="ja-JP" altLang="en-US" sz="2400" dirty="0"/>
              <a:t>、外国製造業者の</a:t>
            </a:r>
            <a:r>
              <a:rPr lang="ja-JP" altLang="en-US" sz="2400" dirty="0">
                <a:solidFill>
                  <a:srgbClr val="FF0000"/>
                </a:solidFill>
              </a:rPr>
              <a:t>認定を受けている外国製造業者のうち</a:t>
            </a:r>
            <a:r>
              <a:rPr lang="ja-JP" altLang="en-US" sz="2400" dirty="0"/>
              <a:t>、改正薬機法に定める登録によって行うことができる</a:t>
            </a:r>
            <a:r>
              <a:rPr lang="ja-JP" altLang="en-US" sz="2400" dirty="0">
                <a:solidFill>
                  <a:srgbClr val="FF0000"/>
                </a:solidFill>
              </a:rPr>
              <a:t>保管のみを行っている者</a:t>
            </a:r>
            <a:endParaRPr lang="en-US" altLang="ja-JP" sz="2400" dirty="0"/>
          </a:p>
          <a:p>
            <a:pPr marL="0" indent="0">
              <a:lnSpc>
                <a:spcPct val="100000"/>
              </a:lnSpc>
              <a:buNone/>
            </a:pPr>
            <a:r>
              <a:rPr lang="ja-JP" altLang="en-US" sz="2400" dirty="0"/>
              <a:t>＊②の場合、申出の手続は「医薬品及び医薬部外品に関する外国製造業者の認定及び登録申請の取扱いについて」（令和</a:t>
            </a:r>
            <a:r>
              <a:rPr lang="en-US" altLang="ja-JP" sz="2400" dirty="0"/>
              <a:t>3</a:t>
            </a:r>
            <a:r>
              <a:rPr lang="ja-JP" altLang="en-US" sz="2400" dirty="0"/>
              <a:t>年</a:t>
            </a:r>
            <a:r>
              <a:rPr lang="en-US" altLang="ja-JP" sz="2400" dirty="0"/>
              <a:t>4</a:t>
            </a:r>
            <a:r>
              <a:rPr lang="ja-JP" altLang="en-US" sz="2400" dirty="0"/>
              <a:t>月</a:t>
            </a:r>
            <a:r>
              <a:rPr lang="en-US" altLang="ja-JP" sz="2400" dirty="0"/>
              <a:t>28</a:t>
            </a:r>
            <a:r>
              <a:rPr lang="ja-JP" altLang="en-US" sz="2400" dirty="0"/>
              <a:t>日付け薬生薬審発</a:t>
            </a:r>
            <a:r>
              <a:rPr lang="en-US" altLang="ja-JP" sz="2400" dirty="0"/>
              <a:t>0428</a:t>
            </a:r>
            <a:r>
              <a:rPr lang="ja-JP" altLang="en-US" sz="2400" dirty="0"/>
              <a:t>第</a:t>
            </a:r>
            <a:r>
              <a:rPr lang="en-US" altLang="ja-JP" sz="2400" dirty="0"/>
              <a:t>4</a:t>
            </a:r>
            <a:r>
              <a:rPr lang="ja-JP" altLang="en-US" sz="2400" dirty="0"/>
              <a:t>号）の内容にも留意すること。</a:t>
            </a:r>
            <a:endParaRPr lang="en-US" altLang="ja-JP" sz="2400" dirty="0">
              <a:solidFill>
                <a:srgbClr val="FF0000"/>
              </a:solidFill>
            </a:endParaRPr>
          </a:p>
        </p:txBody>
      </p:sp>
      <p:sp>
        <p:nvSpPr>
          <p:cNvPr id="8" name="フッター プレースホルダー 6">
            <a:extLst>
              <a:ext uri="{FF2B5EF4-FFF2-40B4-BE49-F238E27FC236}">
                <a16:creationId xmlns:a16="http://schemas.microsoft.com/office/drawing/2014/main" id="{0AD0DA82-3790-490B-9D4F-86CDEB259458}"/>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160403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みなし登録製造業者等の申出手続等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287182" y="1068010"/>
            <a:ext cx="8569635" cy="5356581"/>
          </a:xfrm>
        </p:spPr>
        <p:txBody>
          <a:bodyPr>
            <a:noAutofit/>
          </a:bodyPr>
          <a:lstStyle/>
          <a:p>
            <a:pPr marL="0" indent="0">
              <a:lnSpc>
                <a:spcPct val="100000"/>
              </a:lnSpc>
              <a:buNone/>
            </a:pPr>
            <a:r>
              <a:rPr lang="ja-JP" altLang="en-US" sz="2400" dirty="0"/>
              <a:t>●申出の種類、申出の期間</a:t>
            </a:r>
            <a:endParaRPr lang="en-US" altLang="ja-JP" sz="2400" dirty="0"/>
          </a:p>
          <a:p>
            <a:pPr marL="0" indent="0">
              <a:lnSpc>
                <a:spcPct val="100000"/>
              </a:lnSpc>
              <a:buNone/>
            </a:pPr>
            <a:r>
              <a:rPr lang="ja-JP" altLang="en-US" sz="2400" dirty="0"/>
              <a:t>①医薬品等の</a:t>
            </a:r>
            <a:r>
              <a:rPr lang="ja-JP" altLang="en-US" sz="2400" dirty="0">
                <a:solidFill>
                  <a:srgbClr val="FF0000"/>
                </a:solidFill>
              </a:rPr>
              <a:t>製造業の登録</a:t>
            </a:r>
            <a:r>
              <a:rPr lang="ja-JP" altLang="en-US" sz="2400" dirty="0"/>
              <a:t>を受けたものとみなされる者となるための申出</a:t>
            </a:r>
            <a:endParaRPr lang="en-US" altLang="ja-JP" sz="2400" dirty="0"/>
          </a:p>
          <a:p>
            <a:pPr marL="0" indent="0">
              <a:lnSpc>
                <a:spcPct val="100000"/>
              </a:lnSpc>
              <a:spcBef>
                <a:spcPts val="0"/>
              </a:spcBef>
              <a:buNone/>
            </a:pPr>
            <a:r>
              <a:rPr lang="ja-JP" altLang="en-US" sz="2400" dirty="0"/>
              <a:t>申出期間：</a:t>
            </a:r>
            <a:r>
              <a:rPr lang="ja-JP" altLang="en-US" sz="2400" dirty="0">
                <a:solidFill>
                  <a:srgbClr val="FF0000"/>
                </a:solidFill>
              </a:rPr>
              <a:t>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4</a:t>
            </a:r>
            <a:r>
              <a:rPr lang="ja-JP" altLang="en-US" sz="2400" dirty="0">
                <a:solidFill>
                  <a:srgbClr val="FF0000"/>
                </a:solidFill>
              </a:rPr>
              <a:t>月</a:t>
            </a:r>
            <a:r>
              <a:rPr lang="en-US" altLang="ja-JP" sz="2400" dirty="0">
                <a:solidFill>
                  <a:srgbClr val="FF0000"/>
                </a:solidFill>
              </a:rPr>
              <a:t>28</a:t>
            </a:r>
            <a:r>
              <a:rPr lang="ja-JP" altLang="en-US" sz="2400" dirty="0">
                <a:solidFill>
                  <a:srgbClr val="FF0000"/>
                </a:solidFill>
              </a:rPr>
              <a:t>日から令和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7</a:t>
            </a:r>
            <a:r>
              <a:rPr lang="ja-JP" altLang="en-US" sz="2400" dirty="0">
                <a:solidFill>
                  <a:srgbClr val="FF0000"/>
                </a:solidFill>
              </a:rPr>
              <a:t>月</a:t>
            </a:r>
            <a:r>
              <a:rPr lang="en-US" altLang="ja-JP" sz="2400" dirty="0">
                <a:solidFill>
                  <a:srgbClr val="FF0000"/>
                </a:solidFill>
              </a:rPr>
              <a:t>15</a:t>
            </a:r>
            <a:r>
              <a:rPr lang="ja-JP" altLang="en-US" sz="2400" dirty="0">
                <a:solidFill>
                  <a:srgbClr val="FF0000"/>
                </a:solidFill>
              </a:rPr>
              <a:t>日までの間で許可受けた都道府県知事が別に定める期間内</a:t>
            </a:r>
            <a:endParaRPr lang="en-US" altLang="ja-JP" sz="2400" dirty="0">
              <a:solidFill>
                <a:srgbClr val="FF0000"/>
              </a:solidFill>
            </a:endParaRPr>
          </a:p>
          <a:p>
            <a:pPr marL="0" indent="0">
              <a:lnSpc>
                <a:spcPct val="100000"/>
              </a:lnSpc>
              <a:spcBef>
                <a:spcPts val="0"/>
              </a:spcBef>
              <a:buNone/>
            </a:pPr>
            <a:endParaRPr lang="en-US" altLang="ja-JP" sz="2400" dirty="0"/>
          </a:p>
          <a:p>
            <a:pPr marL="0" indent="0">
              <a:lnSpc>
                <a:spcPct val="100000"/>
              </a:lnSpc>
              <a:spcBef>
                <a:spcPts val="1800"/>
              </a:spcBef>
              <a:buNone/>
            </a:pPr>
            <a:r>
              <a:rPr lang="ja-JP" altLang="en-US" sz="2400" dirty="0"/>
              <a:t>②医薬品等の</a:t>
            </a:r>
            <a:r>
              <a:rPr lang="ja-JP" altLang="en-US" sz="2400" dirty="0">
                <a:solidFill>
                  <a:srgbClr val="FF0000"/>
                </a:solidFill>
              </a:rPr>
              <a:t>外国製造業者の登録</a:t>
            </a:r>
            <a:r>
              <a:rPr lang="ja-JP" altLang="en-US" sz="2400" dirty="0"/>
              <a:t>を受けたものとみなされる者となるための申出</a:t>
            </a:r>
            <a:endParaRPr lang="en-US" altLang="ja-JP" sz="2400" dirty="0"/>
          </a:p>
          <a:p>
            <a:pPr marL="0" indent="0">
              <a:lnSpc>
                <a:spcPct val="100000"/>
              </a:lnSpc>
              <a:spcBef>
                <a:spcPts val="0"/>
              </a:spcBef>
              <a:buNone/>
            </a:pPr>
            <a:r>
              <a:rPr lang="ja-JP" altLang="en-US" sz="2400" dirty="0"/>
              <a:t>申出期間：</a:t>
            </a:r>
            <a:r>
              <a:rPr lang="ja-JP" altLang="en-US" sz="2400" dirty="0">
                <a:solidFill>
                  <a:srgbClr val="FF0000"/>
                </a:solidFill>
              </a:rPr>
              <a:t>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6</a:t>
            </a:r>
            <a:r>
              <a:rPr lang="ja-JP" altLang="en-US" sz="2400" dirty="0">
                <a:solidFill>
                  <a:srgbClr val="FF0000"/>
                </a:solidFill>
              </a:rPr>
              <a:t>月</a:t>
            </a:r>
            <a:r>
              <a:rPr lang="en-US" altLang="ja-JP" sz="2400" dirty="0">
                <a:solidFill>
                  <a:srgbClr val="FF0000"/>
                </a:solidFill>
              </a:rPr>
              <a:t>1</a:t>
            </a:r>
            <a:r>
              <a:rPr lang="ja-JP" altLang="en-US" sz="2400" dirty="0">
                <a:solidFill>
                  <a:srgbClr val="FF0000"/>
                </a:solidFill>
              </a:rPr>
              <a:t>日から令和</a:t>
            </a:r>
            <a:r>
              <a:rPr lang="en-US" altLang="ja-JP" sz="2400" dirty="0">
                <a:solidFill>
                  <a:srgbClr val="FF0000"/>
                </a:solidFill>
              </a:rPr>
              <a:t>3</a:t>
            </a:r>
            <a:r>
              <a:rPr lang="ja-JP" altLang="en-US" sz="2400" dirty="0">
                <a:solidFill>
                  <a:srgbClr val="FF0000"/>
                </a:solidFill>
              </a:rPr>
              <a:t>年</a:t>
            </a:r>
            <a:r>
              <a:rPr lang="en-US" altLang="ja-JP" sz="2400" dirty="0">
                <a:solidFill>
                  <a:srgbClr val="FF0000"/>
                </a:solidFill>
              </a:rPr>
              <a:t>6</a:t>
            </a:r>
            <a:r>
              <a:rPr lang="ja-JP" altLang="en-US" sz="2400" dirty="0">
                <a:solidFill>
                  <a:srgbClr val="FF0000"/>
                </a:solidFill>
              </a:rPr>
              <a:t>月</a:t>
            </a:r>
            <a:r>
              <a:rPr lang="en-US" altLang="ja-JP" sz="2400" dirty="0">
                <a:solidFill>
                  <a:srgbClr val="FF0000"/>
                </a:solidFill>
              </a:rPr>
              <a:t>23</a:t>
            </a:r>
            <a:r>
              <a:rPr lang="ja-JP" altLang="en-US" sz="2400" dirty="0">
                <a:solidFill>
                  <a:srgbClr val="FF0000"/>
                </a:solidFill>
              </a:rPr>
              <a:t>日</a:t>
            </a:r>
            <a:endParaRPr lang="en-US" altLang="ja-JP" sz="2400" dirty="0">
              <a:solidFill>
                <a:srgbClr val="FF0000"/>
              </a:solidFill>
            </a:endParaRPr>
          </a:p>
          <a:p>
            <a:pPr marL="0" indent="0">
              <a:lnSpc>
                <a:spcPct val="100000"/>
              </a:lnSpc>
              <a:spcBef>
                <a:spcPts val="0"/>
              </a:spcBef>
              <a:buNone/>
            </a:pPr>
            <a:endParaRPr lang="en-US" altLang="ja-JP" sz="2400" dirty="0">
              <a:solidFill>
                <a:srgbClr val="FF0000"/>
              </a:solidFill>
            </a:endParaRPr>
          </a:p>
          <a:p>
            <a:pPr marL="0" indent="0">
              <a:lnSpc>
                <a:spcPct val="100000"/>
              </a:lnSpc>
              <a:spcBef>
                <a:spcPts val="0"/>
              </a:spcBef>
              <a:buNone/>
            </a:pPr>
            <a:r>
              <a:rPr lang="ja-JP" altLang="en-US" sz="2400" dirty="0"/>
              <a:t>なお、</a:t>
            </a:r>
            <a:r>
              <a:rPr lang="ja-JP" altLang="en-US" sz="2400" dirty="0">
                <a:solidFill>
                  <a:srgbClr val="FF0000"/>
                </a:solidFill>
              </a:rPr>
              <a:t>上記期間内に申し出なかった場合</a:t>
            </a:r>
            <a:r>
              <a:rPr lang="ja-JP" altLang="en-US" sz="2400" dirty="0"/>
              <a:t>、</a:t>
            </a:r>
            <a:r>
              <a:rPr lang="ja-JP" altLang="en-US" sz="2400" dirty="0">
                <a:solidFill>
                  <a:srgbClr val="FF0000"/>
                </a:solidFill>
              </a:rPr>
              <a:t>改正法施行後に申し出る</a:t>
            </a:r>
            <a:r>
              <a:rPr lang="ja-JP" altLang="en-US" sz="2400" dirty="0"/>
              <a:t>こととなり、登録番号等の入手には</a:t>
            </a:r>
            <a:r>
              <a:rPr lang="ja-JP" altLang="en-US" sz="2400" dirty="0">
                <a:solidFill>
                  <a:srgbClr val="FF0000"/>
                </a:solidFill>
              </a:rPr>
              <a:t>相応の事務処理期間を要する</a:t>
            </a:r>
            <a:r>
              <a:rPr lang="ja-JP" altLang="en-US" sz="2400" dirty="0"/>
              <a:t>ことにご留意ください。</a:t>
            </a:r>
            <a:endParaRPr lang="en-US" altLang="ja-JP" sz="2400" dirty="0"/>
          </a:p>
        </p:txBody>
      </p:sp>
      <p:sp>
        <p:nvSpPr>
          <p:cNvPr id="8" name="フッター プレースホルダー 6">
            <a:extLst>
              <a:ext uri="{FF2B5EF4-FFF2-40B4-BE49-F238E27FC236}">
                <a16:creationId xmlns:a16="http://schemas.microsoft.com/office/drawing/2014/main" id="{0AD0DA82-3790-490B-9D4F-86CDEB259458}"/>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3228169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90345" y="950952"/>
            <a:ext cx="8363309" cy="5644158"/>
          </a:xfrm>
        </p:spPr>
        <p:txBody>
          <a:bodyPr>
            <a:noAutofit/>
          </a:bodyPr>
          <a:lstStyle/>
          <a:p>
            <a:pPr marL="0" indent="0">
              <a:spcBef>
                <a:spcPts val="2400"/>
              </a:spcBef>
              <a:buNone/>
            </a:pPr>
            <a:r>
              <a:rPr lang="ja-JP" altLang="en-US" sz="2400" dirty="0"/>
              <a:t>●その他の注意点</a:t>
            </a:r>
          </a:p>
          <a:p>
            <a:pPr marL="0" indent="0">
              <a:lnSpc>
                <a:spcPct val="100000"/>
              </a:lnSpc>
              <a:spcBef>
                <a:spcPts val="600"/>
              </a:spcBef>
              <a:buNone/>
            </a:pPr>
            <a:r>
              <a:rPr lang="ja-JP" altLang="en-US" sz="2400" dirty="0"/>
              <a:t>・</a:t>
            </a:r>
            <a:r>
              <a:rPr lang="ja-JP" altLang="en-US" sz="2400" dirty="0">
                <a:solidFill>
                  <a:srgbClr val="FF0000"/>
                </a:solidFill>
              </a:rPr>
              <a:t>許可の場合</a:t>
            </a:r>
            <a:r>
              <a:rPr lang="ja-JP" altLang="en-US" sz="2400" dirty="0"/>
              <a:t>は許可を受けた</a:t>
            </a:r>
            <a:r>
              <a:rPr lang="ja-JP" altLang="en-US" sz="2400" dirty="0">
                <a:solidFill>
                  <a:srgbClr val="FF0000"/>
                </a:solidFill>
              </a:rPr>
              <a:t>知事に</a:t>
            </a:r>
            <a:r>
              <a:rPr lang="ja-JP" altLang="en-US" sz="2400" dirty="0"/>
              <a:t>、</a:t>
            </a:r>
            <a:r>
              <a:rPr lang="ja-JP" altLang="en-US" sz="2400" dirty="0">
                <a:solidFill>
                  <a:srgbClr val="FF0000"/>
                </a:solidFill>
              </a:rPr>
              <a:t>認定の場合</a:t>
            </a:r>
            <a:r>
              <a:rPr lang="ja-JP" altLang="en-US" sz="2400" dirty="0"/>
              <a:t>は</a:t>
            </a:r>
            <a:r>
              <a:rPr lang="en-US" altLang="ja-JP" sz="2400" dirty="0">
                <a:solidFill>
                  <a:srgbClr val="FF0000"/>
                </a:solidFill>
              </a:rPr>
              <a:t>PMDA</a:t>
            </a:r>
            <a:r>
              <a:rPr lang="ja-JP" altLang="en-US" sz="2400" dirty="0">
                <a:solidFill>
                  <a:srgbClr val="FF0000"/>
                </a:solidFill>
              </a:rPr>
              <a:t>を経由して厚生労働大臣に</a:t>
            </a:r>
            <a:r>
              <a:rPr lang="ja-JP" altLang="en-US" sz="2400" dirty="0"/>
              <a:t>対し申書を提出する</a:t>
            </a:r>
          </a:p>
          <a:p>
            <a:pPr marL="0" indent="0">
              <a:lnSpc>
                <a:spcPct val="100000"/>
              </a:lnSpc>
              <a:spcBef>
                <a:spcPts val="600"/>
              </a:spcBef>
              <a:buNone/>
            </a:pPr>
            <a:r>
              <a:rPr lang="ja-JP" altLang="en-US" sz="2400" dirty="0"/>
              <a:t>・</a:t>
            </a:r>
            <a:r>
              <a:rPr lang="en-US" altLang="ja-JP" sz="2400" dirty="0">
                <a:solidFill>
                  <a:srgbClr val="FF0000"/>
                </a:solidFill>
              </a:rPr>
              <a:t>FD</a:t>
            </a:r>
            <a:r>
              <a:rPr lang="ja-JP" altLang="en-US" sz="2400" dirty="0">
                <a:solidFill>
                  <a:srgbClr val="FF0000"/>
                </a:solidFill>
              </a:rPr>
              <a:t>申請の対象</a:t>
            </a:r>
            <a:endParaRPr lang="ja-JP" altLang="en-US" sz="2400" dirty="0"/>
          </a:p>
          <a:p>
            <a:pPr marL="0" indent="0">
              <a:lnSpc>
                <a:spcPct val="100000"/>
              </a:lnSpc>
              <a:spcBef>
                <a:spcPts val="600"/>
              </a:spcBef>
              <a:buNone/>
            </a:pPr>
            <a:r>
              <a:rPr lang="ja-JP" altLang="en-US" sz="2400" dirty="0"/>
              <a:t>・手続完了後、みなし業者として、</a:t>
            </a:r>
            <a:r>
              <a:rPr lang="ja-JP" altLang="en-US" sz="2400" dirty="0">
                <a:solidFill>
                  <a:srgbClr val="FF0000"/>
                </a:solidFill>
              </a:rPr>
              <a:t>許可又は認定と別に新たな業登録番号が付与</a:t>
            </a:r>
            <a:r>
              <a:rPr lang="ja-JP" altLang="en-US" sz="2400" dirty="0"/>
              <a:t>され、通知される</a:t>
            </a:r>
            <a:endParaRPr lang="en-US" altLang="ja-JP" sz="2400" dirty="0"/>
          </a:p>
          <a:p>
            <a:pPr marL="0" indent="0">
              <a:lnSpc>
                <a:spcPct val="100000"/>
              </a:lnSpc>
              <a:spcBef>
                <a:spcPts val="600"/>
              </a:spcBef>
              <a:buNone/>
            </a:pPr>
            <a:r>
              <a:rPr lang="ja-JP" altLang="en-US" sz="2400" dirty="0"/>
              <a:t>・みなし業者は</a:t>
            </a:r>
            <a:r>
              <a:rPr lang="ja-JP" altLang="en-US" sz="2400" dirty="0">
                <a:solidFill>
                  <a:srgbClr val="FF0000"/>
                </a:solidFill>
              </a:rPr>
              <a:t>通知書を入手した後</a:t>
            </a:r>
            <a:r>
              <a:rPr lang="ja-JP" altLang="en-US" sz="2400" dirty="0"/>
              <a:t>、関係する</a:t>
            </a:r>
            <a:r>
              <a:rPr lang="ja-JP" altLang="en-US" sz="2400" dirty="0">
                <a:solidFill>
                  <a:srgbClr val="FF0000"/>
                </a:solidFill>
              </a:rPr>
              <a:t>製造販売業者に遅滞なく</a:t>
            </a:r>
            <a:r>
              <a:rPr lang="ja-JP" altLang="en-US" sz="2400" dirty="0"/>
              <a:t>当該登録に係る</a:t>
            </a:r>
            <a:r>
              <a:rPr lang="ja-JP" altLang="en-US" sz="2400" dirty="0">
                <a:solidFill>
                  <a:srgbClr val="FF0000"/>
                </a:solidFill>
              </a:rPr>
              <a:t>登録番号を通知</a:t>
            </a:r>
            <a:r>
              <a:rPr lang="ja-JP" altLang="en-US" sz="2400" dirty="0"/>
              <a:t>する</a:t>
            </a:r>
          </a:p>
          <a:p>
            <a:pPr marL="0" indent="0">
              <a:lnSpc>
                <a:spcPct val="100000"/>
              </a:lnSpc>
              <a:spcBef>
                <a:spcPts val="600"/>
              </a:spcBef>
              <a:buNone/>
            </a:pPr>
            <a:r>
              <a:rPr lang="ja-JP" altLang="en-US" sz="2400" dirty="0"/>
              <a:t>・製造業者等は関係する</a:t>
            </a:r>
            <a:r>
              <a:rPr lang="en-US" altLang="ja-JP" sz="2400" dirty="0">
                <a:solidFill>
                  <a:srgbClr val="FF0000"/>
                </a:solidFill>
              </a:rPr>
              <a:t>MF</a:t>
            </a:r>
            <a:r>
              <a:rPr lang="ja-JP" altLang="en-US" sz="2400" dirty="0">
                <a:solidFill>
                  <a:srgbClr val="FF0000"/>
                </a:solidFill>
              </a:rPr>
              <a:t>や承認書等の記載整備が必要</a:t>
            </a:r>
            <a:endParaRPr lang="en-US" altLang="ja-JP" sz="2400" dirty="0">
              <a:solidFill>
                <a:srgbClr val="FF0000"/>
              </a:solidFill>
            </a:endParaRPr>
          </a:p>
          <a:p>
            <a:pPr marL="0" indent="0">
              <a:lnSpc>
                <a:spcPct val="100000"/>
              </a:lnSpc>
              <a:spcBef>
                <a:spcPts val="600"/>
              </a:spcBef>
              <a:buNone/>
            </a:pPr>
            <a:r>
              <a:rPr lang="ja-JP" altLang="en-US" sz="2400" dirty="0"/>
              <a:t>・みなし業者は、</a:t>
            </a:r>
            <a:r>
              <a:rPr lang="ja-JP" altLang="en-US" sz="2400" dirty="0">
                <a:solidFill>
                  <a:srgbClr val="FF0000"/>
                </a:solidFill>
              </a:rPr>
              <a:t>元の許可又は認定の廃止手続が必要</a:t>
            </a:r>
            <a:endParaRPr lang="en-US" altLang="ja-JP" sz="2400" dirty="0"/>
          </a:p>
          <a:p>
            <a:pPr marL="0" indent="0">
              <a:spcBef>
                <a:spcPts val="0"/>
              </a:spcBef>
              <a:buNone/>
            </a:pPr>
            <a:endParaRPr lang="en-US" altLang="ja-JP" sz="2400" dirty="0"/>
          </a:p>
          <a:p>
            <a:pPr marL="0" marR="0" lvl="0" indent="0" algn="l" defTabSz="914400" rtl="0" eaLnBrk="1" fontAlgn="auto" latinLnBrk="0" hangingPunct="1">
              <a:lnSpc>
                <a:spcPct val="100000"/>
              </a:lnSpc>
              <a:spcBef>
                <a:spcPts val="0"/>
              </a:spcBef>
              <a:spcAft>
                <a:spcPts val="0"/>
              </a:spcAft>
              <a:buClrTx/>
              <a:buSzTx/>
              <a:buNone/>
              <a:tabLst/>
              <a:defRPr/>
            </a:pPr>
            <a:r>
              <a:rPr lang="ja-JP" altLang="en-US" sz="2400" dirty="0">
                <a:solidFill>
                  <a:srgbClr val="FF0000"/>
                </a:solidFill>
              </a:rPr>
              <a:t>手続きの詳細</a:t>
            </a:r>
            <a:r>
              <a:rPr lang="ja-JP" altLang="en-US" sz="2400" dirty="0"/>
              <a:t>については「</a:t>
            </a:r>
            <a:r>
              <a:rPr kumimoji="1" lang="ja-JP" altLang="en-US" sz="2400" b="0" i="0" u="none" strike="noStrike" kern="1200" cap="none" spc="0" normalizeH="0" baseline="0" noProof="0" dirty="0">
                <a:ln>
                  <a:noFill/>
                </a:ln>
                <a:solidFill>
                  <a:srgbClr val="FF0000"/>
                </a:solidFill>
                <a:effectLst/>
                <a:uLnTx/>
                <a:uFillTx/>
                <a:latin typeface="+mn-ea"/>
                <a:cs typeface="+mn-cs"/>
              </a:rPr>
              <a:t>医薬品等の保管のみを行</a:t>
            </a:r>
            <a:r>
              <a:rPr lang="ja-JP" altLang="en-US" sz="2400" dirty="0">
                <a:solidFill>
                  <a:srgbClr val="FF0000"/>
                </a:solidFill>
                <a:latin typeface="+mn-ea"/>
              </a:rPr>
              <a:t>う</a:t>
            </a:r>
            <a:r>
              <a:rPr kumimoji="1" lang="ja-JP" altLang="en-US" sz="2400" b="0" i="0" u="none" strike="noStrike" kern="1200" cap="none" spc="0" normalizeH="0" baseline="0" noProof="0" dirty="0">
                <a:ln>
                  <a:noFill/>
                </a:ln>
                <a:solidFill>
                  <a:srgbClr val="FF0000"/>
                </a:solidFill>
                <a:effectLst/>
                <a:uLnTx/>
                <a:uFillTx/>
                <a:latin typeface="+mn-ea"/>
                <a:cs typeface="+mn-cs"/>
              </a:rPr>
              <a:t>製造所の取扱い等について</a:t>
            </a:r>
            <a:r>
              <a:rPr kumimoji="1" lang="ja-JP" altLang="en-US" sz="2400" b="0" i="0" u="none" strike="noStrike" kern="1200" cap="none" spc="0" normalizeH="0" baseline="0" noProof="0" dirty="0">
                <a:ln>
                  <a:noFill/>
                </a:ln>
                <a:effectLst/>
                <a:uLnTx/>
                <a:uFillTx/>
                <a:latin typeface="+mn-ea"/>
                <a:cs typeface="+mn-cs"/>
              </a:rPr>
              <a:t>」</a:t>
            </a:r>
            <a:r>
              <a:rPr kumimoji="1" lang="ja-JP" altLang="en-US" sz="2400" b="0" i="0" strike="noStrike" kern="1200" cap="none" spc="0" normalizeH="0" baseline="0" noProof="0" dirty="0">
                <a:ln>
                  <a:noFill/>
                </a:ln>
                <a:effectLst/>
                <a:uLnTx/>
                <a:uFillTx/>
                <a:latin typeface="+mn-ea"/>
                <a:cs typeface="+mn-cs"/>
              </a:rPr>
              <a:t>（</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令和</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3</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年</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4</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月</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28</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日薬生薬審発</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0428</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第</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2</a:t>
            </a:r>
            <a:r>
              <a:rPr kumimoji="1" lang="ja-JP" altLang="en-US" sz="2400" b="0" i="0" strike="noStrike" kern="1200" cap="none" spc="0" normalizeH="0" baseline="0" noProof="0" dirty="0">
                <a:ln>
                  <a:noFill/>
                </a:ln>
                <a:effectLst/>
                <a:uLnTx/>
                <a:uFillTx/>
                <a:latin typeface="Calibri"/>
                <a:ea typeface="ＭＳ Ｐゴシック" panose="020B0600070205080204" pitchFamily="50" charset="-128"/>
                <a:cs typeface="+mn-cs"/>
              </a:rPr>
              <a:t>号</a:t>
            </a:r>
            <a:r>
              <a:rPr kumimoji="1" lang="en-US" altLang="ja-JP" sz="2400" b="0" i="0" strike="noStrike" kern="1200" cap="none" spc="0" normalizeH="0" baseline="0" noProof="0" dirty="0">
                <a:ln>
                  <a:noFill/>
                </a:ln>
                <a:effectLst/>
                <a:uLnTx/>
                <a:uFillTx/>
                <a:latin typeface="Calibri"/>
                <a:ea typeface="ＭＳ Ｐゴシック" panose="020B0600070205080204" pitchFamily="50" charset="-128"/>
                <a:cs typeface="+mn-cs"/>
              </a:rPr>
              <a:t>)</a:t>
            </a:r>
            <a:r>
              <a:rPr lang="ja-JP" altLang="en-US" sz="2400" dirty="0"/>
              <a:t>の別添をご参照ください。</a:t>
            </a:r>
          </a:p>
        </p:txBody>
      </p:sp>
      <p:sp>
        <p:nvSpPr>
          <p:cNvPr id="8" name="フッター プレースホルダー 6">
            <a:extLst>
              <a:ext uri="{FF2B5EF4-FFF2-40B4-BE49-F238E27FC236}">
                <a16:creationId xmlns:a16="http://schemas.microsoft.com/office/drawing/2014/main" id="{D86D791B-988D-47AD-881E-19EFBAD8CDF2}"/>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
        <p:nvSpPr>
          <p:cNvPr id="7" name="タイトル 1">
            <a:extLst>
              <a:ext uri="{FF2B5EF4-FFF2-40B4-BE49-F238E27FC236}">
                <a16:creationId xmlns:a16="http://schemas.microsoft.com/office/drawing/2014/main" id="{4351E5B8-926B-46B6-9B63-C5637C3C8D49}"/>
              </a:ext>
            </a:extLst>
          </p:cNvPr>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みなし登録製造業者等の申出手続等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Tree>
    <p:extLst>
      <p:ext uri="{BB962C8B-B14F-4D97-AF65-F5344CB8AC3E}">
        <p14:creationId xmlns:p14="http://schemas.microsoft.com/office/powerpoint/2010/main" val="41012949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その他の規定等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53603" y="1236117"/>
            <a:ext cx="8525355" cy="5011325"/>
          </a:xfrm>
        </p:spPr>
        <p:txBody>
          <a:bodyPr>
            <a:normAutofit/>
          </a:bodyPr>
          <a:lstStyle/>
          <a:p>
            <a:pPr marL="0" indent="0">
              <a:lnSpc>
                <a:spcPct val="100000"/>
              </a:lnSpc>
              <a:spcBef>
                <a:spcPts val="0"/>
              </a:spcBef>
              <a:buNone/>
            </a:pPr>
            <a:r>
              <a:rPr lang="ja-JP" altLang="en-US" sz="2400" dirty="0"/>
              <a:t>●保管のみを行う製造所も</a:t>
            </a:r>
            <a:r>
              <a:rPr lang="en-US" altLang="ja-JP" sz="2400" dirty="0">
                <a:solidFill>
                  <a:srgbClr val="FF0000"/>
                </a:solidFill>
              </a:rPr>
              <a:t>GMP</a:t>
            </a:r>
            <a:r>
              <a:rPr lang="ja-JP" altLang="en-US" sz="2400" dirty="0">
                <a:solidFill>
                  <a:srgbClr val="FF0000"/>
                </a:solidFill>
              </a:rPr>
              <a:t>適合性調査等の対象</a:t>
            </a:r>
            <a:endParaRPr lang="en-US" altLang="ja-JP" sz="2400" dirty="0">
              <a:solidFill>
                <a:srgbClr val="FF0000"/>
              </a:solidFill>
            </a:endParaRPr>
          </a:p>
          <a:p>
            <a:pPr marL="0" indent="0">
              <a:lnSpc>
                <a:spcPct val="100000"/>
              </a:lnSpc>
              <a:spcBef>
                <a:spcPts val="0"/>
              </a:spcBef>
              <a:buNone/>
            </a:pPr>
            <a:endParaRPr lang="en-US" altLang="ja-JP" sz="2000" dirty="0"/>
          </a:p>
          <a:p>
            <a:pPr marL="0" indent="0">
              <a:lnSpc>
                <a:spcPct val="100000"/>
              </a:lnSpc>
              <a:spcBef>
                <a:spcPts val="0"/>
              </a:spcBef>
              <a:buNone/>
            </a:pPr>
            <a:r>
              <a:rPr lang="ja-JP" altLang="en-US" sz="2400" dirty="0"/>
              <a:t>●有効期間は</a:t>
            </a:r>
            <a:r>
              <a:rPr lang="ja-JP" altLang="en-US" sz="2400" dirty="0">
                <a:solidFill>
                  <a:srgbClr val="FF0000"/>
                </a:solidFill>
              </a:rPr>
              <a:t>五年（製造業許可証と同じ）</a:t>
            </a:r>
            <a:endParaRPr lang="en-US" altLang="ja-JP" sz="2400" dirty="0">
              <a:solidFill>
                <a:srgbClr val="FF0000"/>
              </a:solidFill>
            </a:endParaRPr>
          </a:p>
          <a:p>
            <a:pPr marL="0" indent="0">
              <a:lnSpc>
                <a:spcPct val="100000"/>
              </a:lnSpc>
              <a:spcBef>
                <a:spcPts val="0"/>
              </a:spcBef>
              <a:buNone/>
            </a:pPr>
            <a:endParaRPr lang="en-US" altLang="ja-JP" sz="2000" dirty="0"/>
          </a:p>
          <a:p>
            <a:pPr marL="0" indent="0">
              <a:lnSpc>
                <a:spcPct val="100000"/>
              </a:lnSpc>
              <a:spcBef>
                <a:spcPts val="0"/>
              </a:spcBef>
              <a:buNone/>
            </a:pPr>
            <a:r>
              <a:rPr lang="ja-JP" altLang="en-US" sz="2400" dirty="0"/>
              <a:t>●登録証の書換え、再交付、返納手続は</a:t>
            </a:r>
            <a:r>
              <a:rPr lang="ja-JP" altLang="en-US" sz="2400" dirty="0">
                <a:solidFill>
                  <a:srgbClr val="FF0000"/>
                </a:solidFill>
              </a:rPr>
              <a:t>製造業許可証と同じ </a:t>
            </a:r>
            <a:endParaRPr lang="en-US" altLang="ja-JP" sz="2400" dirty="0">
              <a:solidFill>
                <a:srgbClr val="FF0000"/>
              </a:solidFill>
            </a:endParaRPr>
          </a:p>
          <a:p>
            <a:pPr marL="0" indent="0">
              <a:lnSpc>
                <a:spcPct val="100000"/>
              </a:lnSpc>
              <a:spcBef>
                <a:spcPts val="0"/>
              </a:spcBef>
              <a:buNone/>
            </a:pPr>
            <a:endParaRPr lang="en-US" altLang="ja-JP" sz="2000" dirty="0"/>
          </a:p>
          <a:p>
            <a:pPr marL="0" indent="0">
              <a:lnSpc>
                <a:spcPct val="100000"/>
              </a:lnSpc>
              <a:spcBef>
                <a:spcPts val="0"/>
              </a:spcBef>
              <a:buNone/>
            </a:pPr>
            <a:r>
              <a:rPr lang="ja-JP" altLang="en-US" sz="2400" dirty="0"/>
              <a:t>●申請先は</a:t>
            </a:r>
            <a:r>
              <a:rPr lang="ja-JP" altLang="en-US" sz="2400" dirty="0">
                <a:solidFill>
                  <a:srgbClr val="FF0000"/>
                </a:solidFill>
              </a:rPr>
              <a:t>製造業許可申請先と同じ</a:t>
            </a:r>
            <a:endParaRPr lang="en-US" altLang="ja-JP" sz="2400" dirty="0">
              <a:solidFill>
                <a:srgbClr val="FF0000"/>
              </a:solidFill>
            </a:endParaRPr>
          </a:p>
          <a:p>
            <a:pPr marL="0" indent="0">
              <a:lnSpc>
                <a:spcPct val="100000"/>
              </a:lnSpc>
              <a:spcBef>
                <a:spcPts val="0"/>
              </a:spcBef>
              <a:buNone/>
            </a:pPr>
            <a:r>
              <a:rPr lang="ja-JP" altLang="en-US" sz="2400" dirty="0"/>
              <a:t>　　製造業者は各都道府県</a:t>
            </a:r>
            <a:endParaRPr lang="en-US" altLang="ja-JP" sz="2400" dirty="0"/>
          </a:p>
          <a:p>
            <a:pPr marL="0" indent="0">
              <a:lnSpc>
                <a:spcPct val="100000"/>
              </a:lnSpc>
              <a:spcBef>
                <a:spcPts val="0"/>
              </a:spcBef>
              <a:buNone/>
            </a:pPr>
            <a:r>
              <a:rPr lang="ja-JP" altLang="en-US" sz="2400" dirty="0"/>
              <a:t>　　外国製造業者は国（</a:t>
            </a:r>
            <a:r>
              <a:rPr lang="en-US" altLang="ja-JP" sz="2400" dirty="0"/>
              <a:t>PMDA</a:t>
            </a:r>
            <a:r>
              <a:rPr lang="ja-JP" altLang="en-US" sz="2400" dirty="0"/>
              <a:t>経由）</a:t>
            </a:r>
            <a:endParaRPr lang="en-US" altLang="ja-JP" sz="2400" dirty="0"/>
          </a:p>
          <a:p>
            <a:pPr marL="0" indent="0">
              <a:lnSpc>
                <a:spcPct val="100000"/>
              </a:lnSpc>
              <a:spcBef>
                <a:spcPts val="0"/>
              </a:spcBef>
              <a:buNone/>
            </a:pPr>
            <a:r>
              <a:rPr lang="ja-JP" altLang="en-US" sz="2400" dirty="0"/>
              <a:t> </a:t>
            </a:r>
            <a:endParaRPr lang="en-US" altLang="ja-JP" sz="2000" dirty="0"/>
          </a:p>
          <a:p>
            <a:pPr marL="0" indent="0">
              <a:lnSpc>
                <a:spcPct val="100000"/>
              </a:lnSpc>
              <a:spcBef>
                <a:spcPts val="0"/>
              </a:spcBef>
              <a:buNone/>
            </a:pPr>
            <a:r>
              <a:rPr lang="ja-JP" altLang="en-US" sz="2400" dirty="0"/>
              <a:t>●薬事に関する業務に責任を有する役員、申請者の欠格条項の</a:t>
            </a:r>
            <a:endParaRPr lang="en-US" altLang="ja-JP" sz="2400" dirty="0"/>
          </a:p>
          <a:p>
            <a:pPr marL="0" indent="0">
              <a:lnSpc>
                <a:spcPct val="100000"/>
              </a:lnSpc>
              <a:spcBef>
                <a:spcPts val="0"/>
              </a:spcBef>
              <a:buNone/>
            </a:pPr>
            <a:r>
              <a:rPr lang="ja-JP" altLang="en-US" sz="2400" dirty="0"/>
              <a:t>　規定等は保管のみを行う製造所の登録においても</a:t>
            </a:r>
            <a:r>
              <a:rPr lang="ja-JP" altLang="en-US" sz="2400" dirty="0">
                <a:solidFill>
                  <a:srgbClr val="FF0000"/>
                </a:solidFill>
              </a:rPr>
              <a:t>適用される</a:t>
            </a:r>
            <a:endParaRPr lang="en-US" altLang="ja-JP" sz="2400" dirty="0">
              <a:solidFill>
                <a:srgbClr val="FF0000"/>
              </a:solidFill>
            </a:endParaRPr>
          </a:p>
          <a:p>
            <a:pPr marL="0" indent="0">
              <a:lnSpc>
                <a:spcPct val="100000"/>
              </a:lnSpc>
              <a:spcBef>
                <a:spcPts val="0"/>
              </a:spcBef>
              <a:buNone/>
            </a:pPr>
            <a:r>
              <a:rPr lang="ja-JP" altLang="en-US" sz="2400" dirty="0">
                <a:solidFill>
                  <a:srgbClr val="FF0000"/>
                </a:solidFill>
              </a:rPr>
              <a:t>　（製造業許可と同じ）</a:t>
            </a:r>
            <a:endParaRPr lang="en-US" altLang="ja-JP" sz="2400" dirty="0">
              <a:solidFill>
                <a:srgbClr val="FF0000"/>
              </a:solidFill>
            </a:endParaRPr>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2240417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その他の規定等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0" y="1246253"/>
            <a:ext cx="8525355" cy="4229127"/>
          </a:xfrm>
        </p:spPr>
        <p:txBody>
          <a:bodyPr>
            <a:normAutofit/>
          </a:bodyPr>
          <a:lstStyle/>
          <a:p>
            <a:pPr marL="0" indent="0">
              <a:lnSpc>
                <a:spcPct val="120000"/>
              </a:lnSpc>
              <a:spcBef>
                <a:spcPts val="0"/>
              </a:spcBef>
              <a:buNone/>
            </a:pPr>
            <a:r>
              <a:rPr lang="ja-JP" altLang="en-US" sz="2400" dirty="0"/>
              <a:t>●大臣許可医薬品通知</a:t>
            </a:r>
            <a:r>
              <a:rPr lang="en-US" altLang="ja-JP" sz="2400" baseline="30000" dirty="0"/>
              <a:t>※1)</a:t>
            </a:r>
            <a:r>
              <a:rPr lang="ja-JP" altLang="en-US" sz="2400" dirty="0"/>
              <a:t>　　二</a:t>
            </a:r>
            <a:r>
              <a:rPr lang="en-US" altLang="ja-JP" sz="2400" dirty="0"/>
              <a:t>(</a:t>
            </a:r>
            <a:r>
              <a:rPr lang="ja-JP" altLang="en-US" sz="2400" dirty="0"/>
              <a:t>一</a:t>
            </a:r>
            <a:r>
              <a:rPr lang="en-US" altLang="ja-JP" sz="2400" dirty="0"/>
              <a:t>)</a:t>
            </a:r>
            <a:r>
              <a:rPr lang="ja-JP" altLang="en-US" sz="2400" dirty="0"/>
              <a:t>③　中の内容を改める</a:t>
            </a: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r>
              <a:rPr lang="ja-JP" altLang="en-US" sz="1800" dirty="0"/>
              <a:t>　　</a:t>
            </a:r>
            <a:r>
              <a:rPr lang="en-US" altLang="ja-JP" sz="1800" dirty="0"/>
              <a:t>※1)</a:t>
            </a:r>
            <a:r>
              <a:rPr lang="ja-JP" altLang="en-US" sz="1800" dirty="0"/>
              <a:t> 医薬品等製造業許可等の権限の都道府県知事への委任に伴う製造</a:t>
            </a:r>
            <a:r>
              <a:rPr lang="en-US" altLang="ja-JP" sz="1800" dirty="0"/>
              <a:t>(</a:t>
            </a:r>
            <a:r>
              <a:rPr lang="ja-JP" altLang="en-US" sz="1800" dirty="0"/>
              <a:t>輸入</a:t>
            </a:r>
            <a:r>
              <a:rPr lang="en-US" altLang="ja-JP" sz="1800" dirty="0"/>
              <a:t>)</a:t>
            </a:r>
          </a:p>
          <a:p>
            <a:pPr marL="0" indent="0">
              <a:lnSpc>
                <a:spcPct val="120000"/>
              </a:lnSpc>
              <a:spcBef>
                <a:spcPts val="0"/>
              </a:spcBef>
              <a:buNone/>
            </a:pPr>
            <a:r>
              <a:rPr lang="ja-JP" altLang="en-US" sz="1800" dirty="0"/>
              <a:t>　　　　　許可事務の取扱いについて（平成</a:t>
            </a:r>
            <a:r>
              <a:rPr lang="en-US" altLang="ja-JP" sz="1800" dirty="0"/>
              <a:t>7</a:t>
            </a:r>
            <a:r>
              <a:rPr lang="ja-JP" altLang="en-US" sz="1800" dirty="0"/>
              <a:t>年</a:t>
            </a:r>
            <a:r>
              <a:rPr lang="en-US" altLang="ja-JP" sz="1800" dirty="0"/>
              <a:t>1</a:t>
            </a:r>
            <a:r>
              <a:rPr lang="ja-JP" altLang="en-US" sz="1800" dirty="0"/>
              <a:t>月</a:t>
            </a:r>
            <a:r>
              <a:rPr lang="en-US" altLang="ja-JP" sz="1800" dirty="0"/>
              <a:t>12 </a:t>
            </a:r>
            <a:r>
              <a:rPr lang="ja-JP" altLang="en-US" sz="1800" dirty="0"/>
              <a:t>日付け薬審第</a:t>
            </a:r>
            <a:r>
              <a:rPr lang="en-US" altLang="ja-JP" sz="1800" dirty="0"/>
              <a:t>12 </a:t>
            </a:r>
            <a:r>
              <a:rPr lang="ja-JP" altLang="en-US" sz="1800" dirty="0"/>
              <a:t>号） </a:t>
            </a:r>
          </a:p>
          <a:p>
            <a:pPr marL="0" indent="0">
              <a:lnSpc>
                <a:spcPct val="120000"/>
              </a:lnSpc>
              <a:spcBef>
                <a:spcPts val="0"/>
              </a:spcBef>
              <a:buNone/>
            </a:pPr>
            <a:endParaRPr lang="ja-JP" altLang="en-US" sz="1800" dirty="0"/>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graphicFrame>
        <p:nvGraphicFramePr>
          <p:cNvPr id="6" name="表 4">
            <a:extLst>
              <a:ext uri="{FF2B5EF4-FFF2-40B4-BE49-F238E27FC236}">
                <a16:creationId xmlns:a16="http://schemas.microsoft.com/office/drawing/2014/main" id="{B3819707-CD0E-448B-8D8D-CE2B0121D933}"/>
              </a:ext>
            </a:extLst>
          </p:cNvPr>
          <p:cNvGraphicFramePr>
            <a:graphicFrameLocks noGrp="1"/>
          </p:cNvGraphicFramePr>
          <p:nvPr>
            <p:extLst>
              <p:ext uri="{D42A27DB-BD31-4B8C-83A1-F6EECF244321}">
                <p14:modId xmlns:p14="http://schemas.microsoft.com/office/powerpoint/2010/main" val="120767591"/>
              </p:ext>
            </p:extLst>
          </p:nvPr>
        </p:nvGraphicFramePr>
        <p:xfrm>
          <a:off x="309320" y="1831563"/>
          <a:ext cx="8525354" cy="1280160"/>
        </p:xfrm>
        <a:graphic>
          <a:graphicData uri="http://schemas.openxmlformats.org/drawingml/2006/table">
            <a:tbl>
              <a:tblPr firstRow="1" bandRow="1">
                <a:tableStyleId>{5940675A-B579-460E-94D1-54222C63F5DA}</a:tableStyleId>
              </a:tblPr>
              <a:tblGrid>
                <a:gridCol w="4262677">
                  <a:extLst>
                    <a:ext uri="{9D8B030D-6E8A-4147-A177-3AD203B41FA5}">
                      <a16:colId xmlns:a16="http://schemas.microsoft.com/office/drawing/2014/main" val="1752005021"/>
                    </a:ext>
                  </a:extLst>
                </a:gridCol>
                <a:gridCol w="4262677">
                  <a:extLst>
                    <a:ext uri="{9D8B030D-6E8A-4147-A177-3AD203B41FA5}">
                      <a16:colId xmlns:a16="http://schemas.microsoft.com/office/drawing/2014/main" val="3086695113"/>
                    </a:ext>
                  </a:extLst>
                </a:gridCol>
              </a:tblGrid>
              <a:tr h="152334">
                <a:tc>
                  <a:txBody>
                    <a:bodyPr/>
                    <a:lstStyle/>
                    <a:p>
                      <a:pPr algn="ctr">
                        <a:lnSpc>
                          <a:spcPct val="100000"/>
                        </a:lnSpc>
                      </a:pPr>
                      <a:r>
                        <a:rPr kumimoji="1" lang="ja-JP" altLang="en-US" dirty="0"/>
                        <a:t>変更前</a:t>
                      </a:r>
                    </a:p>
                  </a:txBody>
                  <a:tcPr/>
                </a:tc>
                <a:tc>
                  <a:txBody>
                    <a:bodyPr/>
                    <a:lstStyle/>
                    <a:p>
                      <a:pPr algn="ctr">
                        <a:lnSpc>
                          <a:spcPct val="100000"/>
                        </a:lnSpc>
                      </a:pPr>
                      <a:r>
                        <a:rPr kumimoji="1" lang="ja-JP" altLang="en-US" dirty="0"/>
                        <a:t>変更後</a:t>
                      </a:r>
                    </a:p>
                  </a:txBody>
                  <a:tcPr/>
                </a:tc>
                <a:extLst>
                  <a:ext uri="{0D108BD9-81ED-4DB2-BD59-A6C34878D82A}">
                    <a16:rowId xmlns:a16="http://schemas.microsoft.com/office/drawing/2014/main" val="3643742392"/>
                  </a:ext>
                </a:extLst>
              </a:tr>
              <a:tr h="136865">
                <a:tc>
                  <a:txBody>
                    <a:bodyPr/>
                    <a:lstStyle/>
                    <a:p>
                      <a:pPr marL="0" indent="0">
                        <a:lnSpc>
                          <a:spcPct val="100000"/>
                        </a:lnSpc>
                        <a:spcBef>
                          <a:spcPts val="0"/>
                        </a:spcBef>
                        <a:buNone/>
                      </a:pPr>
                      <a:r>
                        <a:rPr lang="ja-JP" altLang="en-US" sz="1800" dirty="0"/>
                        <a:t>精製工程又は充てん工程</a:t>
                      </a:r>
                      <a:r>
                        <a:rPr lang="ja-JP" altLang="en-US" sz="1800" dirty="0">
                          <a:solidFill>
                            <a:schemeClr val="tx1"/>
                          </a:solidFill>
                        </a:rPr>
                        <a:t>以降</a:t>
                      </a:r>
                      <a:r>
                        <a:rPr lang="ja-JP" altLang="en-US" sz="1800" dirty="0"/>
                        <a:t>のものについては、大臣許可医薬品には該当しないこと。</a:t>
                      </a:r>
                      <a:endParaRPr lang="en-US" altLang="ja-JP"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精製工程又は充てん工程</a:t>
                      </a:r>
                      <a:r>
                        <a:rPr lang="ja-JP" altLang="en-US" sz="1800" u="sng" dirty="0">
                          <a:solidFill>
                            <a:srgbClr val="FF0000"/>
                          </a:solidFill>
                        </a:rPr>
                        <a:t>後</a:t>
                      </a:r>
                      <a:r>
                        <a:rPr lang="ja-JP" altLang="en-US" sz="1800" dirty="0"/>
                        <a:t>のものについては、大臣許可医薬品には該当しないこと。</a:t>
                      </a:r>
                      <a:endParaRPr lang="en-US" altLang="ja-JP" sz="1800" dirty="0"/>
                    </a:p>
                  </a:txBody>
                  <a:tcPr/>
                </a:tc>
                <a:extLst>
                  <a:ext uri="{0D108BD9-81ED-4DB2-BD59-A6C34878D82A}">
                    <a16:rowId xmlns:a16="http://schemas.microsoft.com/office/drawing/2014/main" val="3705130999"/>
                  </a:ext>
                </a:extLst>
              </a:tr>
            </a:tbl>
          </a:graphicData>
        </a:graphic>
      </p:graphicFrame>
    </p:spTree>
    <p:extLst>
      <p:ext uri="{BB962C8B-B14F-4D97-AF65-F5344CB8AC3E}">
        <p14:creationId xmlns:p14="http://schemas.microsoft.com/office/powerpoint/2010/main" val="2846914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ea typeface="+mn-ea"/>
              </a:rPr>
              <a:t>その他の規定等</a:t>
            </a:r>
            <a:endParaRPr kumimoji="1" lang="ja-JP" altLang="ja-JP" sz="3200" b="1" i="0" u="none" strike="noStrike" kern="1200" cap="none" spc="0" normalizeH="0" baseline="0" noProof="0" dirty="0">
              <a:ln>
                <a:noFill/>
              </a:ln>
              <a:solidFill>
                <a:srgbClr val="FF0000"/>
              </a:solidFill>
              <a:effectLst/>
              <a:uLnTx/>
              <a:uFillTx/>
              <a:latin typeface="+mn-ea"/>
              <a:ea typeface="+mn-ea"/>
              <a:cs typeface="+mn-cs"/>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3" y="1246258"/>
            <a:ext cx="8525355" cy="5117994"/>
          </a:xfrm>
        </p:spPr>
        <p:txBody>
          <a:bodyPr>
            <a:noAutofit/>
          </a:bodyPr>
          <a:lstStyle/>
          <a:p>
            <a:pPr marL="0" indent="0">
              <a:lnSpc>
                <a:spcPct val="120000"/>
              </a:lnSpc>
              <a:spcBef>
                <a:spcPts val="0"/>
              </a:spcBef>
              <a:buNone/>
            </a:pPr>
            <a:r>
              <a:rPr lang="ja-JP" altLang="en-US" sz="2400" dirty="0"/>
              <a:t>●平成</a:t>
            </a:r>
            <a:r>
              <a:rPr lang="en-US" altLang="ja-JP" sz="2400" dirty="0"/>
              <a:t>16 </a:t>
            </a:r>
            <a:r>
              <a:rPr lang="ja-JP" altLang="en-US" sz="2400" dirty="0"/>
              <a:t>年施行通知</a:t>
            </a:r>
            <a:r>
              <a:rPr lang="en-US" altLang="ja-JP" sz="2400" baseline="30000" dirty="0"/>
              <a:t>※2)</a:t>
            </a:r>
            <a:r>
              <a:rPr lang="ja-JP" altLang="en-US" sz="2400" dirty="0"/>
              <a:t>　の内容を改める</a:t>
            </a: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2400" dirty="0"/>
          </a:p>
          <a:p>
            <a:pPr marL="0" indent="0">
              <a:lnSpc>
                <a:spcPct val="120000"/>
              </a:lnSpc>
              <a:spcBef>
                <a:spcPts val="0"/>
              </a:spcBef>
              <a:buNone/>
            </a:pPr>
            <a:endParaRPr lang="en-US" altLang="ja-JP" sz="1200" dirty="0"/>
          </a:p>
          <a:p>
            <a:pPr marL="0" indent="0">
              <a:lnSpc>
                <a:spcPct val="120000"/>
              </a:lnSpc>
              <a:spcBef>
                <a:spcPts val="0"/>
              </a:spcBef>
              <a:buNone/>
            </a:pPr>
            <a:r>
              <a:rPr lang="ja-JP" altLang="en-US" sz="1800" dirty="0"/>
              <a:t>　</a:t>
            </a:r>
            <a:r>
              <a:rPr lang="en-US" altLang="ja-JP" sz="1800" dirty="0"/>
              <a:t>※2)</a:t>
            </a:r>
            <a:r>
              <a:rPr lang="ja-JP" altLang="en-US" sz="1800" dirty="0"/>
              <a:t>薬事法及び採血及び供血あつせん業取締法の一部を改正する法律等の施行</a:t>
            </a:r>
            <a:endParaRPr lang="en-US" altLang="ja-JP" sz="1800" dirty="0"/>
          </a:p>
          <a:p>
            <a:pPr marL="0" indent="0">
              <a:lnSpc>
                <a:spcPct val="120000"/>
              </a:lnSpc>
              <a:spcBef>
                <a:spcPts val="0"/>
              </a:spcBef>
              <a:buNone/>
            </a:pPr>
            <a:r>
              <a:rPr lang="ja-JP" altLang="en-US" sz="1800" dirty="0"/>
              <a:t>　　　　について（平成</a:t>
            </a:r>
            <a:r>
              <a:rPr lang="en-US" altLang="ja-JP" sz="1800" dirty="0"/>
              <a:t>16 </a:t>
            </a:r>
            <a:r>
              <a:rPr lang="ja-JP" altLang="en-US" sz="1800" dirty="0"/>
              <a:t>年</a:t>
            </a:r>
            <a:r>
              <a:rPr lang="en-US" altLang="ja-JP" sz="1800" dirty="0"/>
              <a:t>7</a:t>
            </a:r>
            <a:r>
              <a:rPr lang="ja-JP" altLang="en-US" sz="1800" dirty="0"/>
              <a:t>月</a:t>
            </a:r>
            <a:r>
              <a:rPr lang="en-US" altLang="ja-JP" sz="1800" dirty="0"/>
              <a:t>9</a:t>
            </a:r>
            <a:r>
              <a:rPr lang="ja-JP" altLang="en-US" sz="1800" dirty="0"/>
              <a:t>日付け薬食発第</a:t>
            </a:r>
            <a:r>
              <a:rPr lang="en-US" altLang="ja-JP" sz="1800" dirty="0"/>
              <a:t>0709004 </a:t>
            </a:r>
            <a:r>
              <a:rPr lang="ja-JP" altLang="en-US" sz="1800" dirty="0"/>
              <a:t>号</a:t>
            </a:r>
            <a:r>
              <a:rPr lang="en-US" altLang="ja-JP" sz="1800" dirty="0"/>
              <a:t>)</a:t>
            </a:r>
            <a:endParaRPr lang="ja-JP" altLang="en-US" sz="1800" dirty="0"/>
          </a:p>
          <a:p>
            <a:pPr marL="0" indent="0">
              <a:lnSpc>
                <a:spcPct val="120000"/>
              </a:lnSpc>
              <a:spcBef>
                <a:spcPts val="0"/>
              </a:spcBef>
              <a:buNone/>
            </a:pPr>
            <a:endParaRPr lang="ja-JP" altLang="en-US" sz="1800" dirty="0"/>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graphicFrame>
        <p:nvGraphicFramePr>
          <p:cNvPr id="3" name="表 4">
            <a:extLst>
              <a:ext uri="{FF2B5EF4-FFF2-40B4-BE49-F238E27FC236}">
                <a16:creationId xmlns:a16="http://schemas.microsoft.com/office/drawing/2014/main" id="{B6B8611A-5CD3-49CB-A30C-70D63711A7D6}"/>
              </a:ext>
            </a:extLst>
          </p:cNvPr>
          <p:cNvGraphicFramePr>
            <a:graphicFrameLocks noGrp="1"/>
          </p:cNvGraphicFramePr>
          <p:nvPr>
            <p:extLst>
              <p:ext uri="{D42A27DB-BD31-4B8C-83A1-F6EECF244321}">
                <p14:modId xmlns:p14="http://schemas.microsoft.com/office/powerpoint/2010/main" val="1437070681"/>
              </p:ext>
            </p:extLst>
          </p:nvPr>
        </p:nvGraphicFramePr>
        <p:xfrm>
          <a:off x="309322" y="1820714"/>
          <a:ext cx="8525354" cy="3383280"/>
        </p:xfrm>
        <a:graphic>
          <a:graphicData uri="http://schemas.openxmlformats.org/drawingml/2006/table">
            <a:tbl>
              <a:tblPr firstRow="1" bandRow="1">
                <a:tableStyleId>{5940675A-B579-460E-94D1-54222C63F5DA}</a:tableStyleId>
              </a:tblPr>
              <a:tblGrid>
                <a:gridCol w="1272898">
                  <a:extLst>
                    <a:ext uri="{9D8B030D-6E8A-4147-A177-3AD203B41FA5}">
                      <a16:colId xmlns:a16="http://schemas.microsoft.com/office/drawing/2014/main" val="1518373543"/>
                    </a:ext>
                  </a:extLst>
                </a:gridCol>
                <a:gridCol w="3626228">
                  <a:extLst>
                    <a:ext uri="{9D8B030D-6E8A-4147-A177-3AD203B41FA5}">
                      <a16:colId xmlns:a16="http://schemas.microsoft.com/office/drawing/2014/main" val="1752005021"/>
                    </a:ext>
                  </a:extLst>
                </a:gridCol>
                <a:gridCol w="3626228">
                  <a:extLst>
                    <a:ext uri="{9D8B030D-6E8A-4147-A177-3AD203B41FA5}">
                      <a16:colId xmlns:a16="http://schemas.microsoft.com/office/drawing/2014/main" val="2883070631"/>
                    </a:ext>
                  </a:extLst>
                </a:gridCol>
              </a:tblGrid>
              <a:tr h="0">
                <a:tc>
                  <a:txBody>
                    <a:bodyPr/>
                    <a:lstStyle/>
                    <a:p>
                      <a:endParaRPr kumimoji="1" lang="ja-JP" altLang="en-US"/>
                    </a:p>
                  </a:txBody>
                  <a:tcPr/>
                </a:tc>
                <a:tc>
                  <a:txBody>
                    <a:bodyPr/>
                    <a:lstStyle/>
                    <a:p>
                      <a:pPr algn="ctr"/>
                      <a:r>
                        <a:rPr kumimoji="1" lang="ja-JP" altLang="en-US" dirty="0"/>
                        <a:t>変更前</a:t>
                      </a:r>
                    </a:p>
                  </a:txBody>
                  <a:tcPr/>
                </a:tc>
                <a:tc>
                  <a:txBody>
                    <a:bodyPr/>
                    <a:lstStyle/>
                    <a:p>
                      <a:pPr algn="ctr"/>
                      <a:r>
                        <a:rPr kumimoji="1" lang="ja-JP" altLang="en-US" dirty="0"/>
                        <a:t>変更後</a:t>
                      </a:r>
                    </a:p>
                  </a:txBody>
                  <a:tcPr/>
                </a:tc>
                <a:extLst>
                  <a:ext uri="{0D108BD9-81ED-4DB2-BD59-A6C34878D82A}">
                    <a16:rowId xmlns:a16="http://schemas.microsoft.com/office/drawing/2014/main" val="3643742392"/>
                  </a:ext>
                </a:extLst>
              </a:tr>
              <a:tr h="762081">
                <a:tc rowSpan="2">
                  <a:txBody>
                    <a:bodyPr/>
                    <a:lstStyle/>
                    <a:p>
                      <a:pPr algn="ctr"/>
                      <a:r>
                        <a:rPr kumimoji="1" lang="ja-JP" altLang="en-US" dirty="0"/>
                        <a:t>第</a:t>
                      </a:r>
                      <a:r>
                        <a:rPr kumimoji="1" lang="en-US" altLang="ja-JP" dirty="0"/>
                        <a:t>26</a:t>
                      </a:r>
                      <a:r>
                        <a:rPr kumimoji="1" lang="ja-JP" altLang="en-US" dirty="0"/>
                        <a:t>　</a:t>
                      </a:r>
                      <a:r>
                        <a:rPr kumimoji="1" lang="en-US" altLang="ja-JP" dirty="0"/>
                        <a:t>1(6)</a:t>
                      </a:r>
                      <a:endParaRPr kumimoji="1" lang="ja-JP" altLang="en-US" dirty="0"/>
                    </a:p>
                  </a:txBody>
                  <a:tcPr/>
                </a:tc>
                <a:tc>
                  <a:txBody>
                    <a:bodyPr/>
                    <a:lstStyle/>
                    <a:p>
                      <a:r>
                        <a:rPr kumimoji="1" lang="ja-JP" altLang="en-US" dirty="0"/>
                        <a:t>製造業の許可を得た分置倉庫に</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製造業の許可</a:t>
                      </a:r>
                      <a:r>
                        <a:rPr kumimoji="1" lang="ja-JP" altLang="en-US" u="sng" dirty="0">
                          <a:solidFill>
                            <a:srgbClr val="FF0000"/>
                          </a:solidFill>
                        </a:rPr>
                        <a:t>又は保管のみを行う製造所に係る登録</a:t>
                      </a:r>
                      <a:r>
                        <a:rPr kumimoji="1" lang="ja-JP" altLang="en-US" dirty="0"/>
                        <a:t>を受けた分置倉庫に</a:t>
                      </a:r>
                    </a:p>
                  </a:txBody>
                  <a:tcPr/>
                </a:tc>
                <a:extLst>
                  <a:ext uri="{0D108BD9-81ED-4DB2-BD59-A6C34878D82A}">
                    <a16:rowId xmlns:a16="http://schemas.microsoft.com/office/drawing/2014/main" val="3705130999"/>
                  </a:ext>
                </a:extLst>
              </a:tr>
              <a:tr h="762081">
                <a:tc vMerge="1">
                  <a:txBody>
                    <a:bodyPr/>
                    <a:lstStyle/>
                    <a:p>
                      <a:endParaRPr kumimoji="1" lang="ja-JP" altLang="en-US"/>
                    </a:p>
                  </a:txBody>
                  <a:tcPr/>
                </a:tc>
                <a:tc>
                  <a:txBody>
                    <a:bodyPr/>
                    <a:lstStyle/>
                    <a:p>
                      <a:r>
                        <a:rPr kumimoji="1" lang="ja-JP" altLang="en-US" dirty="0"/>
                        <a:t>それぞれの分置倉庫で製造業の許可を得る場合</a:t>
                      </a:r>
                    </a:p>
                  </a:txBody>
                  <a:tcPr/>
                </a:tc>
                <a:tc>
                  <a:txBody>
                    <a:bodyPr/>
                    <a:lstStyle/>
                    <a:p>
                      <a:r>
                        <a:rPr kumimoji="1" lang="ja-JP" altLang="en-US" dirty="0"/>
                        <a:t>それぞれの分置倉庫で製造業の許可</a:t>
                      </a:r>
                      <a:r>
                        <a:rPr kumimoji="1" lang="ja-JP" altLang="en-US" u="sng" dirty="0">
                          <a:solidFill>
                            <a:srgbClr val="FF0000"/>
                          </a:solidFill>
                        </a:rPr>
                        <a:t>又は保管のみを行う製造所に係る登録</a:t>
                      </a:r>
                      <a:r>
                        <a:rPr kumimoji="1" lang="ja-JP" altLang="en-US" dirty="0"/>
                        <a:t>を受ける場合</a:t>
                      </a:r>
                    </a:p>
                  </a:txBody>
                  <a:tcPr/>
                </a:tc>
                <a:extLst>
                  <a:ext uri="{0D108BD9-81ED-4DB2-BD59-A6C34878D82A}">
                    <a16:rowId xmlns:a16="http://schemas.microsoft.com/office/drawing/2014/main" val="2284761661"/>
                  </a:ext>
                </a:extLst>
              </a:tr>
              <a:tr h="990705">
                <a:tc>
                  <a:txBody>
                    <a:bodyPr/>
                    <a:lstStyle/>
                    <a:p>
                      <a:pPr algn="ctr"/>
                      <a:r>
                        <a:rPr kumimoji="1" lang="ja-JP" altLang="en-US" dirty="0"/>
                        <a:t>第</a:t>
                      </a:r>
                      <a:r>
                        <a:rPr kumimoji="1" lang="en-US" altLang="ja-JP" dirty="0"/>
                        <a:t>26</a:t>
                      </a:r>
                      <a:r>
                        <a:rPr kumimoji="1" lang="ja-JP" altLang="en-US" dirty="0"/>
                        <a:t>　</a:t>
                      </a:r>
                      <a:r>
                        <a:rPr kumimoji="1" lang="en-US" altLang="ja-JP" dirty="0"/>
                        <a:t>1(9)</a:t>
                      </a:r>
                      <a:endParaRPr kumimoji="1" lang="ja-JP" altLang="en-US" dirty="0"/>
                    </a:p>
                  </a:txBody>
                  <a:tcPr/>
                </a:tc>
                <a:tc>
                  <a:txBody>
                    <a:bodyPr/>
                    <a:lstStyle/>
                    <a:p>
                      <a:r>
                        <a:rPr kumimoji="1" lang="ja-JP" altLang="en-US" dirty="0"/>
                        <a:t>包装・表示・保管区分の許可のみを受けている製造業の当該管理者等が</a:t>
                      </a:r>
                    </a:p>
                  </a:txBody>
                  <a:tcPr/>
                </a:tc>
                <a:tc>
                  <a:txBody>
                    <a:bodyPr/>
                    <a:lstStyle/>
                    <a:p>
                      <a:r>
                        <a:rPr kumimoji="1" lang="ja-JP" altLang="en-US" dirty="0"/>
                        <a:t>包装・表示・保管区分の許可</a:t>
                      </a:r>
                      <a:r>
                        <a:rPr kumimoji="1" lang="ja-JP" altLang="en-US" u="sng" dirty="0">
                          <a:solidFill>
                            <a:srgbClr val="FF0000"/>
                          </a:solidFill>
                        </a:rPr>
                        <a:t>又は保管のみを行う製造所に係る登録のみ</a:t>
                      </a:r>
                      <a:r>
                        <a:rPr kumimoji="1" lang="ja-JP" altLang="en-US" dirty="0"/>
                        <a:t>を受けている製造業の当該管理者等が</a:t>
                      </a:r>
                    </a:p>
                  </a:txBody>
                  <a:tcPr/>
                </a:tc>
                <a:extLst>
                  <a:ext uri="{0D108BD9-81ED-4DB2-BD59-A6C34878D82A}">
                    <a16:rowId xmlns:a16="http://schemas.microsoft.com/office/drawing/2014/main" val="2906084441"/>
                  </a:ext>
                </a:extLst>
              </a:tr>
            </a:tbl>
          </a:graphicData>
        </a:graphic>
      </p:graphicFrame>
    </p:spTree>
    <p:extLst>
      <p:ext uri="{BB962C8B-B14F-4D97-AF65-F5344CB8AC3E}">
        <p14:creationId xmlns:p14="http://schemas.microsoft.com/office/powerpoint/2010/main" val="2404523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E319EB95-2662-44B6-BB8A-6362FADD262C}"/>
              </a:ext>
            </a:extLst>
          </p:cNvPr>
          <p:cNvSpPr>
            <a:spLocks noGrp="1"/>
          </p:cNvSpPr>
          <p:nvPr>
            <p:ph type="ftr" sz="quarter" idx="3"/>
          </p:nvPr>
        </p:nvSpPr>
        <p:spPr/>
        <p:txBody>
          <a:bodyPr/>
          <a:lstStyle/>
          <a:p>
            <a:r>
              <a:rPr lang="ja-JP" altLang="en-US" dirty="0"/>
              <a:t>保管のみを行う製造所の登録制度</a:t>
            </a:r>
          </a:p>
        </p:txBody>
      </p:sp>
      <p:sp>
        <p:nvSpPr>
          <p:cNvPr id="5" name="テキスト ボックス 4">
            <a:extLst>
              <a:ext uri="{FF2B5EF4-FFF2-40B4-BE49-F238E27FC236}">
                <a16:creationId xmlns:a16="http://schemas.microsoft.com/office/drawing/2014/main" id="{AB863A48-2FFE-427C-A496-AA0262B4523E}"/>
              </a:ext>
            </a:extLst>
          </p:cNvPr>
          <p:cNvSpPr txBox="1"/>
          <p:nvPr/>
        </p:nvSpPr>
        <p:spPr>
          <a:xfrm>
            <a:off x="324682" y="441819"/>
            <a:ext cx="8589211" cy="707886"/>
          </a:xfrm>
          <a:prstGeom prst="rect">
            <a:avLst/>
          </a:prstGeom>
          <a:noFill/>
        </p:spPr>
        <p:txBody>
          <a:bodyPr wrap="none" rtlCol="0">
            <a:spAutoFit/>
          </a:bodyPr>
          <a:lstStyle/>
          <a:p>
            <a:r>
              <a:rPr kumimoji="1" lang="ja-JP" altLang="en-US" sz="4000" b="1" dirty="0">
                <a:latin typeface="+mn-ea"/>
              </a:rPr>
              <a:t>法規委員会 第</a:t>
            </a:r>
            <a:r>
              <a:rPr kumimoji="1" lang="en-US" altLang="ja-JP" sz="4000" b="1" dirty="0">
                <a:latin typeface="+mn-ea"/>
              </a:rPr>
              <a:t>2</a:t>
            </a:r>
            <a:r>
              <a:rPr kumimoji="1" lang="ja-JP" altLang="en-US" sz="4000" b="1" dirty="0">
                <a:latin typeface="+mn-ea"/>
              </a:rPr>
              <a:t>グループ検討メンバー</a:t>
            </a:r>
          </a:p>
        </p:txBody>
      </p:sp>
      <p:sp>
        <p:nvSpPr>
          <p:cNvPr id="6" name="テキスト ボックス 5">
            <a:extLst>
              <a:ext uri="{FF2B5EF4-FFF2-40B4-BE49-F238E27FC236}">
                <a16:creationId xmlns:a16="http://schemas.microsoft.com/office/drawing/2014/main" id="{ACD2DE91-831F-4DD1-8791-E113A340DFB8}"/>
              </a:ext>
            </a:extLst>
          </p:cNvPr>
          <p:cNvSpPr txBox="1"/>
          <p:nvPr/>
        </p:nvSpPr>
        <p:spPr>
          <a:xfrm>
            <a:off x="346323" y="5123561"/>
            <a:ext cx="8501045" cy="1107996"/>
          </a:xfrm>
          <a:prstGeom prst="rect">
            <a:avLst/>
          </a:prstGeom>
          <a:noFill/>
        </p:spPr>
        <p:txBody>
          <a:bodyPr wrap="none" rtlCol="0">
            <a:spAutoFit/>
          </a:bodyPr>
          <a:lstStyle/>
          <a:p>
            <a:pPr>
              <a:lnSpc>
                <a:spcPct val="150000"/>
              </a:lnSpc>
            </a:pPr>
            <a:r>
              <a:rPr kumimoji="1" lang="ja-JP" altLang="en-US" sz="2200" dirty="0"/>
              <a:t>本内容は、法規委員会の第</a:t>
            </a:r>
            <a:r>
              <a:rPr kumimoji="1" lang="en-US" altLang="ja-JP" sz="2200" dirty="0"/>
              <a:t>2</a:t>
            </a:r>
            <a:r>
              <a:rPr kumimoji="1" lang="ja-JP" altLang="en-US" sz="2200" dirty="0"/>
              <a:t>グループのメンバーでまとめたものです。</a:t>
            </a:r>
            <a:endParaRPr kumimoji="1" lang="en-US" altLang="ja-JP" sz="2200" dirty="0"/>
          </a:p>
          <a:p>
            <a:pPr>
              <a:lnSpc>
                <a:spcPct val="150000"/>
              </a:lnSpc>
            </a:pPr>
            <a:r>
              <a:rPr lang="ja-JP" altLang="en-US" sz="2200" dirty="0"/>
              <a:t>会員各社様の一助となりましたら幸いです。</a:t>
            </a:r>
            <a:endParaRPr kumimoji="1" lang="ja-JP" altLang="en-US" sz="2200" dirty="0"/>
          </a:p>
        </p:txBody>
      </p:sp>
      <p:graphicFrame>
        <p:nvGraphicFramePr>
          <p:cNvPr id="3" name="表 7">
            <a:extLst>
              <a:ext uri="{FF2B5EF4-FFF2-40B4-BE49-F238E27FC236}">
                <a16:creationId xmlns:a16="http://schemas.microsoft.com/office/drawing/2014/main" id="{ABCD089F-F1FC-471A-B1F3-64DFA41DE760}"/>
              </a:ext>
            </a:extLst>
          </p:cNvPr>
          <p:cNvGraphicFramePr>
            <a:graphicFrameLocks noGrp="1"/>
          </p:cNvGraphicFramePr>
          <p:nvPr/>
        </p:nvGraphicFramePr>
        <p:xfrm>
          <a:off x="1524000" y="1397000"/>
          <a:ext cx="6096000" cy="1854200"/>
        </p:xfrm>
        <a:graphic>
          <a:graphicData uri="http://schemas.openxmlformats.org/drawingml/2006/table">
            <a:tbl>
              <a:tblPr firstRow="1" bandRow="1">
                <a:tableStyleId>{2D5ABB26-0587-4C30-8999-92F81FD0307C}</a:tableStyleId>
              </a:tblPr>
              <a:tblGrid>
                <a:gridCol w="3048000">
                  <a:extLst>
                    <a:ext uri="{9D8B030D-6E8A-4147-A177-3AD203B41FA5}">
                      <a16:colId xmlns:a16="http://schemas.microsoft.com/office/drawing/2014/main" val="882404995"/>
                    </a:ext>
                  </a:extLst>
                </a:gridCol>
                <a:gridCol w="3048000">
                  <a:extLst>
                    <a:ext uri="{9D8B030D-6E8A-4147-A177-3AD203B41FA5}">
                      <a16:colId xmlns:a16="http://schemas.microsoft.com/office/drawing/2014/main" val="3964059377"/>
                    </a:ext>
                  </a:extLst>
                </a:gridCol>
              </a:tblGrid>
              <a:tr h="370840">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197181854"/>
                  </a:ext>
                </a:extLst>
              </a:tr>
              <a:tr h="370840">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2161317761"/>
                  </a:ext>
                </a:extLst>
              </a:tr>
              <a:tr h="370840">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959501892"/>
                  </a:ext>
                </a:extLst>
              </a:tr>
              <a:tr h="370840">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347240780"/>
                  </a:ext>
                </a:extLst>
              </a:tr>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4228507305"/>
                  </a:ext>
                </a:extLst>
              </a:tr>
            </a:tbl>
          </a:graphicData>
        </a:graphic>
      </p:graphicFrame>
      <p:graphicFrame>
        <p:nvGraphicFramePr>
          <p:cNvPr id="8" name="表 8">
            <a:extLst>
              <a:ext uri="{FF2B5EF4-FFF2-40B4-BE49-F238E27FC236}">
                <a16:creationId xmlns:a16="http://schemas.microsoft.com/office/drawing/2014/main" id="{3EA36ECE-D618-413B-B5C5-3D1627C44E7A}"/>
              </a:ext>
            </a:extLst>
          </p:cNvPr>
          <p:cNvGraphicFramePr>
            <a:graphicFrameLocks noGrp="1"/>
          </p:cNvGraphicFramePr>
          <p:nvPr>
            <p:extLst>
              <p:ext uri="{D42A27DB-BD31-4B8C-83A1-F6EECF244321}">
                <p14:modId xmlns:p14="http://schemas.microsoft.com/office/powerpoint/2010/main" val="45622859"/>
              </p:ext>
            </p:extLst>
          </p:nvPr>
        </p:nvGraphicFramePr>
        <p:xfrm>
          <a:off x="892883" y="1581376"/>
          <a:ext cx="7541111" cy="3173505"/>
        </p:xfrm>
        <a:graphic>
          <a:graphicData uri="http://schemas.openxmlformats.org/drawingml/2006/table">
            <a:tbl>
              <a:tblPr firstRow="1" bandRow="1">
                <a:tableStyleId>{2D5ABB26-0587-4C30-8999-92F81FD0307C}</a:tableStyleId>
              </a:tblPr>
              <a:tblGrid>
                <a:gridCol w="2399847">
                  <a:extLst>
                    <a:ext uri="{9D8B030D-6E8A-4147-A177-3AD203B41FA5}">
                      <a16:colId xmlns:a16="http://schemas.microsoft.com/office/drawing/2014/main" val="3422012024"/>
                    </a:ext>
                  </a:extLst>
                </a:gridCol>
                <a:gridCol w="5141264">
                  <a:extLst>
                    <a:ext uri="{9D8B030D-6E8A-4147-A177-3AD203B41FA5}">
                      <a16:colId xmlns:a16="http://schemas.microsoft.com/office/drawing/2014/main" val="3479714062"/>
                    </a:ext>
                  </a:extLst>
                </a:gridCol>
              </a:tblGrid>
              <a:tr h="634701">
                <a:tc>
                  <a:txBody>
                    <a:bodyPr/>
                    <a:lstStyle/>
                    <a:p>
                      <a:r>
                        <a:rPr kumimoji="1" lang="ja-JP" altLang="en-US" sz="2400" dirty="0"/>
                        <a:t>片野　正純</a:t>
                      </a:r>
                    </a:p>
                  </a:txBody>
                  <a:tcPr/>
                </a:tc>
                <a:tc>
                  <a:txBody>
                    <a:bodyPr/>
                    <a:lstStyle/>
                    <a:p>
                      <a:r>
                        <a:rPr kumimoji="1" lang="ja-JP" altLang="en-US" sz="2400" dirty="0"/>
                        <a:t>川研ファインケミカル </a:t>
                      </a:r>
                      <a:r>
                        <a:rPr kumimoji="1" lang="en-US" altLang="ja-JP" sz="2400" dirty="0"/>
                        <a:t>(</a:t>
                      </a:r>
                      <a:r>
                        <a:rPr kumimoji="1" lang="ja-JP" altLang="en-US" sz="2400" dirty="0"/>
                        <a:t>株</a:t>
                      </a:r>
                      <a:r>
                        <a:rPr kumimoji="1" lang="en-US" altLang="ja-JP" sz="2400" dirty="0"/>
                        <a:t>)</a:t>
                      </a:r>
                      <a:r>
                        <a:rPr kumimoji="1" lang="ja-JP" altLang="en-US" sz="2400" dirty="0"/>
                        <a:t>　　</a:t>
                      </a:r>
                    </a:p>
                  </a:txBody>
                  <a:tcPr/>
                </a:tc>
                <a:extLst>
                  <a:ext uri="{0D108BD9-81ED-4DB2-BD59-A6C34878D82A}">
                    <a16:rowId xmlns:a16="http://schemas.microsoft.com/office/drawing/2014/main" val="2552082772"/>
                  </a:ext>
                </a:extLst>
              </a:tr>
              <a:tr h="634701">
                <a:tc>
                  <a:txBody>
                    <a:bodyPr/>
                    <a:lstStyle/>
                    <a:p>
                      <a:r>
                        <a:rPr kumimoji="1" lang="ja-JP" altLang="en-US" sz="2400" dirty="0"/>
                        <a:t>髙野　健</a:t>
                      </a:r>
                    </a:p>
                  </a:txBody>
                  <a:tcPr/>
                </a:tc>
                <a:tc>
                  <a:txBody>
                    <a:bodyPr/>
                    <a:lstStyle/>
                    <a:p>
                      <a:r>
                        <a:rPr kumimoji="1" lang="ja-JP" altLang="en-US" sz="2400" dirty="0"/>
                        <a:t>桂化学 </a:t>
                      </a:r>
                      <a:r>
                        <a:rPr kumimoji="1" lang="en-US" altLang="ja-JP" sz="2400" dirty="0"/>
                        <a:t>(</a:t>
                      </a:r>
                      <a:r>
                        <a:rPr kumimoji="1" lang="ja-JP" altLang="en-US" sz="2400" dirty="0"/>
                        <a:t>株</a:t>
                      </a:r>
                      <a:r>
                        <a:rPr kumimoji="1" lang="en-US" altLang="ja-JP" sz="2400" dirty="0"/>
                        <a:t>)</a:t>
                      </a:r>
                      <a:endParaRPr kumimoji="1" lang="ja-JP" altLang="en-US" sz="2400" dirty="0"/>
                    </a:p>
                  </a:txBody>
                  <a:tcPr/>
                </a:tc>
                <a:extLst>
                  <a:ext uri="{0D108BD9-81ED-4DB2-BD59-A6C34878D82A}">
                    <a16:rowId xmlns:a16="http://schemas.microsoft.com/office/drawing/2014/main" val="1101019031"/>
                  </a:ext>
                </a:extLst>
              </a:tr>
              <a:tr h="634701">
                <a:tc>
                  <a:txBody>
                    <a:bodyPr/>
                    <a:lstStyle/>
                    <a:p>
                      <a:r>
                        <a:rPr kumimoji="1" lang="ja-JP" altLang="en-US" sz="2400" dirty="0"/>
                        <a:t>田中　利永子　 </a:t>
                      </a:r>
                    </a:p>
                  </a:txBody>
                  <a:tcPr/>
                </a:tc>
                <a:tc>
                  <a:txBody>
                    <a:bodyPr/>
                    <a:lstStyle/>
                    <a:p>
                      <a:r>
                        <a:rPr kumimoji="1" lang="ja-JP" altLang="en-US" sz="2400" dirty="0"/>
                        <a:t>マナック </a:t>
                      </a:r>
                      <a:r>
                        <a:rPr kumimoji="1" lang="en-US" altLang="ja-JP" sz="2400" dirty="0"/>
                        <a:t>(</a:t>
                      </a:r>
                      <a:r>
                        <a:rPr kumimoji="1" lang="ja-JP" altLang="en-US" sz="2400" dirty="0"/>
                        <a:t>株</a:t>
                      </a:r>
                      <a:r>
                        <a:rPr kumimoji="1" lang="en-US" altLang="ja-JP" sz="2400" dirty="0"/>
                        <a:t>)</a:t>
                      </a:r>
                      <a:endParaRPr kumimoji="1" lang="ja-JP" altLang="en-US" sz="2400" dirty="0"/>
                    </a:p>
                  </a:txBody>
                  <a:tcPr/>
                </a:tc>
                <a:extLst>
                  <a:ext uri="{0D108BD9-81ED-4DB2-BD59-A6C34878D82A}">
                    <a16:rowId xmlns:a16="http://schemas.microsoft.com/office/drawing/2014/main" val="1569742154"/>
                  </a:ext>
                </a:extLst>
              </a:tr>
              <a:tr h="634701">
                <a:tc>
                  <a:txBody>
                    <a:bodyPr/>
                    <a:lstStyle/>
                    <a:p>
                      <a:r>
                        <a:rPr kumimoji="1" lang="ja-JP" altLang="en-US" sz="2400" dirty="0"/>
                        <a:t>中　雅直</a:t>
                      </a:r>
                    </a:p>
                  </a:txBody>
                  <a:tcPr/>
                </a:tc>
                <a:tc>
                  <a:txBody>
                    <a:bodyPr/>
                    <a:lstStyle/>
                    <a:p>
                      <a:r>
                        <a:rPr kumimoji="1" lang="ja-JP" altLang="en-US" sz="2400" dirty="0"/>
                        <a:t>生化学工業 （株）</a:t>
                      </a:r>
                    </a:p>
                  </a:txBody>
                  <a:tcPr/>
                </a:tc>
                <a:extLst>
                  <a:ext uri="{0D108BD9-81ED-4DB2-BD59-A6C34878D82A}">
                    <a16:rowId xmlns:a16="http://schemas.microsoft.com/office/drawing/2014/main" val="2367200914"/>
                  </a:ext>
                </a:extLst>
              </a:tr>
              <a:tr h="634701">
                <a:tc>
                  <a:txBody>
                    <a:bodyPr/>
                    <a:lstStyle/>
                    <a:p>
                      <a:r>
                        <a:rPr kumimoji="1" lang="ja-JP" altLang="en-US" sz="2400" dirty="0"/>
                        <a:t>門馬　隼</a:t>
                      </a:r>
                    </a:p>
                  </a:txBody>
                  <a:tcPr/>
                </a:tc>
                <a:tc>
                  <a:txBody>
                    <a:bodyPr/>
                    <a:lstStyle/>
                    <a:p>
                      <a:r>
                        <a:rPr kumimoji="1" lang="en-US" altLang="ja-JP" sz="2400" dirty="0"/>
                        <a:t>(</a:t>
                      </a:r>
                      <a:r>
                        <a:rPr kumimoji="1" lang="ja-JP" altLang="en-US" sz="2400" dirty="0"/>
                        <a:t>株</a:t>
                      </a:r>
                      <a:r>
                        <a:rPr kumimoji="1" lang="en-US" altLang="ja-JP" sz="2400" dirty="0"/>
                        <a:t>) DNP</a:t>
                      </a:r>
                      <a:r>
                        <a:rPr kumimoji="1" lang="ja-JP" altLang="en-US" sz="2400" dirty="0"/>
                        <a:t>ファインケミカル宇都宮　　</a:t>
                      </a:r>
                    </a:p>
                  </a:txBody>
                  <a:tcPr/>
                </a:tc>
                <a:extLst>
                  <a:ext uri="{0D108BD9-81ED-4DB2-BD59-A6C34878D82A}">
                    <a16:rowId xmlns:a16="http://schemas.microsoft.com/office/drawing/2014/main" val="3985501247"/>
                  </a:ext>
                </a:extLst>
              </a:tr>
            </a:tbl>
          </a:graphicData>
        </a:graphic>
      </p:graphicFrame>
    </p:spTree>
    <p:extLst>
      <p:ext uri="{BB962C8B-B14F-4D97-AF65-F5344CB8AC3E}">
        <p14:creationId xmlns:p14="http://schemas.microsoft.com/office/powerpoint/2010/main" val="347628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dirty="0"/>
              <a:t>保管のみを行う製造所の登録制度</a:t>
            </a:r>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403225" y="130561"/>
            <a:ext cx="8337176" cy="1077218"/>
          </a:xfrm>
          <a:prstGeom prst="rect">
            <a:avLst/>
          </a:prstGeom>
          <a:noFill/>
        </p:spPr>
        <p:txBody>
          <a:bodyPr wrap="square" rtlCol="0">
            <a:spAutoFit/>
          </a:bodyPr>
          <a:lstStyle/>
          <a:p>
            <a:pPr algn="ctr"/>
            <a:r>
              <a:rPr kumimoji="1" lang="ja-JP" altLang="en-US" sz="3200" dirty="0">
                <a:latin typeface="+mj-ea"/>
                <a:ea typeface="+mj-ea"/>
              </a:rPr>
              <a:t>保管のみを行う製造所の登録制度</a:t>
            </a:r>
            <a:endParaRPr kumimoji="1" lang="en-US" altLang="ja-JP" sz="3200" dirty="0">
              <a:latin typeface="+mj-ea"/>
              <a:ea typeface="+mj-ea"/>
            </a:endParaRPr>
          </a:p>
          <a:p>
            <a:pPr algn="ctr"/>
            <a:r>
              <a:rPr lang="ja-JP" altLang="en-US" sz="3200" dirty="0">
                <a:latin typeface="+mj-ea"/>
                <a:ea typeface="+mj-ea"/>
              </a:rPr>
              <a:t>に関する法令・通知等 </a:t>
            </a:r>
            <a:r>
              <a:rPr lang="en-US" altLang="ja-JP" sz="2000" dirty="0">
                <a:latin typeface="+mj-ea"/>
                <a:ea typeface="+mj-ea"/>
              </a:rPr>
              <a:t>1/2</a:t>
            </a:r>
            <a:endParaRPr kumimoji="1" lang="ja-JP" altLang="en-US" sz="2000" dirty="0">
              <a:latin typeface="+mj-ea"/>
              <a:ea typeface="+mj-ea"/>
            </a:endParaRPr>
          </a:p>
        </p:txBody>
      </p:sp>
      <p:sp>
        <p:nvSpPr>
          <p:cNvPr id="2" name="テキスト ボックス 1">
            <a:extLst>
              <a:ext uri="{FF2B5EF4-FFF2-40B4-BE49-F238E27FC236}">
                <a16:creationId xmlns:a16="http://schemas.microsoft.com/office/drawing/2014/main" id="{3AC86DD4-63FC-45BE-AB81-E78A981CBA7F}"/>
              </a:ext>
            </a:extLst>
          </p:cNvPr>
          <p:cNvSpPr txBox="1"/>
          <p:nvPr/>
        </p:nvSpPr>
        <p:spPr>
          <a:xfrm>
            <a:off x="203057" y="1451896"/>
            <a:ext cx="8737511" cy="4985980"/>
          </a:xfrm>
          <a:prstGeom prst="rect">
            <a:avLst/>
          </a:prstGeom>
          <a:noFill/>
        </p:spPr>
        <p:txBody>
          <a:bodyPr wrap="square" rtlCol="0">
            <a:spAutoFit/>
          </a:bodyPr>
          <a:lstStyle/>
          <a:p>
            <a:pPr marL="273050" indent="-273050">
              <a:buFont typeface="Arial" panose="020B0604020202020204" pitchFamily="34" charset="0"/>
              <a:buChar char="•"/>
            </a:pPr>
            <a:r>
              <a:rPr kumimoji="1" lang="ja-JP" altLang="en-US" sz="2000" dirty="0">
                <a:latin typeface="+mn-ea"/>
              </a:rPr>
              <a:t>医薬品、医療機器等の品質、有効性及び安全性の確保等に関する法律等の一部を改正する法律　　　　　　　　　　　　　　　　　</a:t>
            </a:r>
            <a:r>
              <a:rPr kumimoji="1" lang="ja-JP" altLang="en-US" u="sng" dirty="0"/>
              <a:t>令和元年</a:t>
            </a:r>
            <a:r>
              <a:rPr kumimoji="1" lang="en-US" altLang="ja-JP" u="sng" dirty="0"/>
              <a:t>12</a:t>
            </a:r>
            <a:r>
              <a:rPr kumimoji="1" lang="ja-JP" altLang="en-US" u="sng" dirty="0"/>
              <a:t>月</a:t>
            </a:r>
            <a:r>
              <a:rPr kumimoji="1" lang="en-US" altLang="ja-JP" u="sng" dirty="0"/>
              <a:t>4</a:t>
            </a:r>
            <a:r>
              <a:rPr kumimoji="1" lang="ja-JP" altLang="en-US" u="sng" dirty="0"/>
              <a:t>日　法律第</a:t>
            </a:r>
            <a:r>
              <a:rPr kumimoji="1" lang="en-US" altLang="ja-JP" u="sng" dirty="0"/>
              <a:t>63</a:t>
            </a:r>
            <a:r>
              <a:rPr kumimoji="1" lang="ja-JP" altLang="en-US" u="sng" dirty="0"/>
              <a:t>号</a:t>
            </a:r>
            <a:endParaRPr kumimoji="1" lang="en-US" altLang="ja-JP" u="sng" dirty="0"/>
          </a:p>
          <a:p>
            <a:endParaRPr kumimoji="1" lang="en-US" altLang="ja-JP" sz="1200" dirty="0"/>
          </a:p>
          <a:p>
            <a:pPr marL="273050" indent="-273050">
              <a:buFont typeface="Arial" panose="020B0604020202020204" pitchFamily="34" charset="0"/>
              <a:buChar char="•"/>
            </a:pPr>
            <a:r>
              <a:rPr lang="ja-JP" altLang="en-US" sz="2000" dirty="0"/>
              <a:t>医薬品、医療機器等の品質、有効性及び安全性の確保等に関する法律等の一部を改正する法律の公布について</a:t>
            </a:r>
            <a:r>
              <a:rPr lang="en-US" altLang="ja-JP" dirty="0"/>
              <a:t>	    </a:t>
            </a:r>
            <a:r>
              <a:rPr lang="ja-JP" altLang="en-US" u="sng" dirty="0"/>
              <a:t>令和元年</a:t>
            </a:r>
            <a:r>
              <a:rPr lang="en-US" altLang="ja-JP" u="sng" dirty="0"/>
              <a:t>12</a:t>
            </a:r>
            <a:r>
              <a:rPr lang="ja-JP" altLang="en-US" u="sng" dirty="0"/>
              <a:t>月</a:t>
            </a:r>
            <a:r>
              <a:rPr lang="en-US" altLang="ja-JP" u="sng" dirty="0"/>
              <a:t>4</a:t>
            </a:r>
            <a:r>
              <a:rPr lang="ja-JP" altLang="en-US" u="sng" dirty="0"/>
              <a:t>日　薬生発</a:t>
            </a:r>
            <a:r>
              <a:rPr lang="en-US" altLang="ja-JP" u="sng" dirty="0"/>
              <a:t>1204</a:t>
            </a:r>
            <a:r>
              <a:rPr lang="ja-JP" altLang="en-US" u="sng" dirty="0"/>
              <a:t>第</a:t>
            </a:r>
            <a:r>
              <a:rPr lang="en-US" altLang="ja-JP" u="sng" dirty="0"/>
              <a:t>1</a:t>
            </a:r>
            <a:r>
              <a:rPr lang="ja-JP" altLang="en-US" u="sng" dirty="0"/>
              <a:t>号</a:t>
            </a:r>
            <a:endParaRPr kumimoji="1" lang="en-US" altLang="ja-JP" dirty="0"/>
          </a:p>
          <a:p>
            <a:endParaRPr kumimoji="1" lang="en-US" altLang="ja-JP" sz="1200" dirty="0"/>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医薬品、医療機器等の品質、有効性及び安全性の確保等に関する法律等の一部を改正する法律の施行期日を定める政令</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11</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政令第</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39</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号</a:t>
            </a:r>
            <a:endPar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医薬品、医療機器等の品質、有効性及び安全性の確保等に関する法律等の一部を改正する法律の施行期日を定める政令の公布について</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11</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薬生発</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0311</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第</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号</a:t>
            </a:r>
            <a:endPar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177800" marR="0" lvl="0" indent="-1778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医薬品、医療機器等の品質、有効性及び安全性の確保等に関する法律等の一部を改正する法律の一部の施行に伴う関係政令の整備等に関する政令</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政令第</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号</a:t>
            </a:r>
            <a:endPar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endParaRPr kumimoji="1" lang="en-US" altLang="ja-JP" sz="1200" dirty="0"/>
          </a:p>
        </p:txBody>
      </p:sp>
    </p:spTree>
    <p:extLst>
      <p:ext uri="{BB962C8B-B14F-4D97-AF65-F5344CB8AC3E}">
        <p14:creationId xmlns:p14="http://schemas.microsoft.com/office/powerpoint/2010/main" val="1326845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DD169D7-C0B6-4A49-994F-305629D0A7F6}"/>
              </a:ext>
            </a:extLst>
          </p:cNvPr>
          <p:cNvSpPr>
            <a:spLocks noGrp="1"/>
          </p:cNvSpPr>
          <p:nvPr>
            <p:ph type="ftr" sz="quarter" idx="3"/>
          </p:nvPr>
        </p:nvSpPr>
        <p:spPr/>
        <p:txBody>
          <a:bodyPr/>
          <a:lstStyle/>
          <a:p>
            <a:r>
              <a:rPr lang="ja-JP" altLang="en-US" dirty="0"/>
              <a:t>保管のみを行う製造所の登録制度</a:t>
            </a:r>
          </a:p>
        </p:txBody>
      </p:sp>
      <p:sp>
        <p:nvSpPr>
          <p:cNvPr id="5" name="テキスト ボックス 4">
            <a:extLst>
              <a:ext uri="{FF2B5EF4-FFF2-40B4-BE49-F238E27FC236}">
                <a16:creationId xmlns:a16="http://schemas.microsoft.com/office/drawing/2014/main" id="{D48D771E-D627-44B5-BE0D-5E62AA6093FF}"/>
              </a:ext>
            </a:extLst>
          </p:cNvPr>
          <p:cNvSpPr txBox="1"/>
          <p:nvPr/>
        </p:nvSpPr>
        <p:spPr>
          <a:xfrm>
            <a:off x="403225" y="130561"/>
            <a:ext cx="8337176" cy="1077218"/>
          </a:xfrm>
          <a:prstGeom prst="rect">
            <a:avLst/>
          </a:prstGeom>
          <a:noFill/>
        </p:spPr>
        <p:txBody>
          <a:bodyPr wrap="square" rtlCol="0">
            <a:spAutoFit/>
          </a:bodyPr>
          <a:lstStyle/>
          <a:p>
            <a:pPr algn="ctr"/>
            <a:r>
              <a:rPr kumimoji="1" lang="ja-JP" altLang="en-US" sz="3200" dirty="0">
                <a:latin typeface="+mj-ea"/>
                <a:ea typeface="+mj-ea"/>
              </a:rPr>
              <a:t>保管のみを行う製造所の登録制度</a:t>
            </a:r>
            <a:endParaRPr kumimoji="1" lang="en-US" altLang="ja-JP" sz="3200" dirty="0">
              <a:latin typeface="+mj-ea"/>
              <a:ea typeface="+mj-ea"/>
            </a:endParaRPr>
          </a:p>
          <a:p>
            <a:pPr algn="ctr"/>
            <a:r>
              <a:rPr lang="ja-JP" altLang="en-US" sz="3200" dirty="0">
                <a:latin typeface="+mj-ea"/>
                <a:ea typeface="+mj-ea"/>
              </a:rPr>
              <a:t>に関する法令・通知等 </a:t>
            </a:r>
            <a:r>
              <a:rPr lang="en-US" altLang="ja-JP" sz="2000" dirty="0">
                <a:latin typeface="+mj-ea"/>
                <a:ea typeface="+mj-ea"/>
              </a:rPr>
              <a:t>2/2</a:t>
            </a:r>
            <a:endParaRPr kumimoji="1" lang="ja-JP" altLang="en-US" sz="2000" dirty="0">
              <a:latin typeface="+mj-ea"/>
              <a:ea typeface="+mj-ea"/>
            </a:endParaRPr>
          </a:p>
        </p:txBody>
      </p:sp>
      <p:sp>
        <p:nvSpPr>
          <p:cNvPr id="2" name="テキスト ボックス 1">
            <a:extLst>
              <a:ext uri="{FF2B5EF4-FFF2-40B4-BE49-F238E27FC236}">
                <a16:creationId xmlns:a16="http://schemas.microsoft.com/office/drawing/2014/main" id="{3AC86DD4-63FC-45BE-AB81-E78A981CBA7F}"/>
              </a:ext>
            </a:extLst>
          </p:cNvPr>
          <p:cNvSpPr txBox="1"/>
          <p:nvPr/>
        </p:nvSpPr>
        <p:spPr>
          <a:xfrm>
            <a:off x="203057" y="1285646"/>
            <a:ext cx="8737511" cy="4801314"/>
          </a:xfrm>
          <a:prstGeom prst="rect">
            <a:avLst/>
          </a:prstGeom>
          <a:noFill/>
        </p:spPr>
        <p:txBody>
          <a:bodyPr wrap="square" rtlCol="0">
            <a:spAutoFit/>
          </a:bodyPr>
          <a:lstStyle/>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医薬品、医療機器等の品質、有効性及び安全性の確保等に関する法律等の一部を改正する法律の一部の施行に伴う関係省令の整備等に関する省令</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lang="ja-JP" altLang="en-US" sz="2000" dirty="0">
                <a:solidFill>
                  <a:prstClr val="black"/>
                </a:solidFill>
                <a:latin typeface="Calibri"/>
                <a:ea typeface="ＭＳ Ｐゴシック" panose="020B0600070205080204" pitchFamily="50" charset="-128"/>
              </a:rPr>
              <a:t>　　　　                      </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1</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29</a:t>
            </a:r>
            <a:r>
              <a:rPr kumimoji="1" lang="ja-JP" altLang="en-US"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a:t>
            </a:r>
            <a:r>
              <a:rPr kumimoji="1" lang="zh-CN" altLang="en-US" sz="18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厚生労働省令第</a:t>
            </a:r>
            <a:r>
              <a:rPr kumimoji="1" lang="en-US" altLang="zh-CN" sz="1800" b="0" i="0" u="sng" strike="noStrike" kern="1200" cap="none" spc="0" normalizeH="0" baseline="0" noProof="0" dirty="0">
                <a:ln>
                  <a:noFill/>
                </a:ln>
                <a:solidFill>
                  <a:prstClr val="black"/>
                </a:solidFill>
                <a:effectLst/>
                <a:uLnTx/>
                <a:uFillTx/>
                <a:latin typeface="Calibri"/>
                <a:ea typeface="宋体" panose="02010600030101010101" pitchFamily="2" charset="-122"/>
                <a:cs typeface="+mn-cs"/>
              </a:rPr>
              <a:t>15</a:t>
            </a:r>
            <a:r>
              <a:rPr kumimoji="1" lang="zh-CN" altLang="en-US" sz="18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号</a:t>
            </a:r>
            <a:endParaRPr kumimoji="1" lang="en-US" altLang="ja-JP" sz="18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endParaRPr lang="en-US" altLang="ja-JP" sz="1000" dirty="0"/>
          </a:p>
          <a:p>
            <a:pPr marL="273050" indent="-273050">
              <a:buFont typeface="Arial" panose="020B0604020202020204" pitchFamily="34" charset="0"/>
              <a:buChar char="•"/>
            </a:pPr>
            <a:r>
              <a:rPr lang="ja-JP" altLang="en-US" sz="2000" dirty="0"/>
              <a:t>医薬品、医療機器等の品質、有効性及び安全性の確保等に関する法律等の一部を改正する法律の一部の施行に伴う関係省令の整備等に関する省令の公布について　　　　　　　</a:t>
            </a:r>
            <a:r>
              <a:rPr lang="ja-JP" altLang="en-US" sz="2000" b="1" baseline="30000" dirty="0">
                <a:solidFill>
                  <a:srgbClr val="FF0000"/>
                </a:solidFill>
              </a:rPr>
              <a:t>　</a:t>
            </a:r>
            <a:r>
              <a:rPr lang="ja-JP" altLang="en-US" sz="2000" b="1" baseline="30000" dirty="0"/>
              <a:t>　　</a:t>
            </a:r>
            <a:r>
              <a:rPr lang="ja-JP" altLang="en-US" sz="2000" dirty="0"/>
              <a:t>                              </a:t>
            </a:r>
            <a:r>
              <a:rPr lang="ja-JP" altLang="en-US" u="sng" dirty="0"/>
              <a:t>令和</a:t>
            </a:r>
            <a:r>
              <a:rPr lang="en-US" altLang="ja-JP" u="sng" dirty="0"/>
              <a:t>3</a:t>
            </a:r>
            <a:r>
              <a:rPr lang="ja-JP" altLang="en-US" u="sng" dirty="0"/>
              <a:t>年</a:t>
            </a:r>
            <a:r>
              <a:rPr lang="en-US" altLang="ja-JP" u="sng" dirty="0"/>
              <a:t>1</a:t>
            </a:r>
            <a:r>
              <a:rPr lang="ja-JP" altLang="en-US" u="sng" dirty="0"/>
              <a:t>月</a:t>
            </a:r>
            <a:r>
              <a:rPr lang="en-US" altLang="ja-JP" u="sng" dirty="0"/>
              <a:t>29</a:t>
            </a:r>
            <a:r>
              <a:rPr lang="ja-JP" altLang="en-US" u="sng" dirty="0"/>
              <a:t>日　薬生発</a:t>
            </a:r>
            <a:r>
              <a:rPr lang="en-US" altLang="ja-JP" u="sng" dirty="0"/>
              <a:t>0129</a:t>
            </a:r>
            <a:r>
              <a:rPr lang="ja-JP" altLang="en-US" u="sng" dirty="0"/>
              <a:t>第</a:t>
            </a:r>
            <a:r>
              <a:rPr lang="en-US" altLang="ja-JP" u="sng" dirty="0"/>
              <a:t>2</a:t>
            </a:r>
            <a:r>
              <a:rPr lang="ja-JP" altLang="en-US" u="sng" dirty="0"/>
              <a:t>号</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effectLst/>
                <a:uLnTx/>
                <a:uFillTx/>
                <a:latin typeface="+mn-ea"/>
                <a:cs typeface="+mn-cs"/>
              </a:rPr>
              <a:t>医薬品等の保管のみを行</a:t>
            </a:r>
            <a:r>
              <a:rPr lang="ja-JP" altLang="en-US" sz="2000" dirty="0">
                <a:latin typeface="+mn-ea"/>
              </a:rPr>
              <a:t>う</a:t>
            </a:r>
            <a:r>
              <a:rPr kumimoji="1" lang="ja-JP" altLang="en-US" sz="2000" b="0" i="0" u="none" strike="noStrike" kern="1200" cap="none" spc="0" normalizeH="0" baseline="0" noProof="0" dirty="0">
                <a:ln>
                  <a:noFill/>
                </a:ln>
                <a:effectLst/>
                <a:uLnTx/>
                <a:uFillTx/>
                <a:latin typeface="+mn-ea"/>
                <a:cs typeface="+mn-cs"/>
              </a:rPr>
              <a:t>製造所の取扱い等について</a:t>
            </a:r>
            <a:endParaRPr kumimoji="1" lang="en-US" altLang="ja-JP" sz="2000" b="0" i="0" u="none" strike="noStrike" kern="1200" cap="none" spc="0" normalizeH="0" baseline="0" noProof="0" dirty="0">
              <a:ln>
                <a:noFill/>
              </a:ln>
              <a:effectLst/>
              <a:uLnTx/>
              <a:uFillTx/>
              <a:latin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cs typeface="+mn-cs"/>
              </a:rPr>
              <a:t>		</a:t>
            </a: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cs typeface="+mn-cs"/>
              </a:rPr>
              <a:t>　　　　　　　　　  　　　　　　 </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令和</a:t>
            </a:r>
            <a:r>
              <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rPr>
              <a:t>3</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年</a:t>
            </a:r>
            <a:r>
              <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rPr>
              <a:t>4</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月</a:t>
            </a:r>
            <a:r>
              <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rPr>
              <a:t>28</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日　薬生薬審発</a:t>
            </a:r>
            <a:r>
              <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rPr>
              <a:t>0428</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第</a:t>
            </a:r>
            <a:r>
              <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rPr>
              <a:t>2</a:t>
            </a:r>
            <a:r>
              <a:rPr kumimoji="1" lang="ja-JP" altLang="en-US" b="0" i="0" u="sng" strike="noStrike" kern="1200" cap="none" spc="0" normalizeH="0" baseline="0" noProof="0" dirty="0">
                <a:ln>
                  <a:noFill/>
                </a:ln>
                <a:effectLst/>
                <a:uLnTx/>
                <a:uFillTx/>
                <a:latin typeface="Calibri"/>
                <a:ea typeface="ＭＳ Ｐゴシック" panose="020B0600070205080204" pitchFamily="50" charset="-128"/>
                <a:cs typeface="+mn-cs"/>
              </a:rPr>
              <a:t>号</a:t>
            </a:r>
            <a:endPar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dirty="0">
              <a:latin typeface="Calibri"/>
              <a:ea typeface="ＭＳ Ｐゴシック" panose="020B0600070205080204" pitchFamily="50" charset="-128"/>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「医薬品等の保管のみを行う製造所の取扱い等について」の訂正について</a:t>
            </a:r>
            <a:endParaRPr kumimoji="1" lang="en-US" altLang="ja-JP" sz="2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令和</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3</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年</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5</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月</a:t>
            </a:r>
            <a:r>
              <a:rPr kumimoji="1" lang="en-US" altLang="ja-JP"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7</a:t>
            </a:r>
            <a:r>
              <a:rPr kumimoji="1" lang="ja-JP" altLang="en-US"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日　 事務連絡</a:t>
            </a:r>
            <a:endParaRPr kumimoji="1" lang="en-US" altLang="ja-JP" b="0" i="0" u="sng" strike="noStrike" kern="1200" cap="none" spc="0" normalizeH="0" baseline="0" noProof="0" dirty="0">
              <a:ln>
                <a:noFill/>
              </a:ln>
              <a:effectLst/>
              <a:uLnTx/>
              <a:uFillTx/>
              <a:latin typeface="Calibri"/>
              <a:ea typeface="ＭＳ Ｐゴシック" panose="020B0600070205080204" pitchFamily="50" charset="-128"/>
              <a:cs typeface="+mn-cs"/>
            </a:endParaRPr>
          </a:p>
          <a:p>
            <a:pPr lvl="0" algn="r">
              <a:defRPr/>
            </a:pPr>
            <a:r>
              <a:rPr lang="en-US" altLang="ja-JP" sz="1000" dirty="0">
                <a:solidFill>
                  <a:prstClr val="black"/>
                </a:solidFill>
              </a:rPr>
              <a:t>		</a:t>
            </a:r>
            <a:r>
              <a:rPr lang="ja-JP" altLang="en-US" sz="1000" dirty="0">
                <a:solidFill>
                  <a:prstClr val="black"/>
                </a:solidFill>
              </a:rPr>
              <a:t>　　　　　　　　　                                             　　　　　　　　　　　　　　　　　　　　　　　　</a:t>
            </a:r>
            <a:r>
              <a:rPr lang="ja-JP" altLang="en-US" u="sng" dirty="0">
                <a:solidFill>
                  <a:prstClr val="black"/>
                </a:solidFill>
              </a:rPr>
              <a:t>令和</a:t>
            </a:r>
            <a:r>
              <a:rPr lang="en-US" altLang="ja-JP" u="sng" dirty="0">
                <a:solidFill>
                  <a:prstClr val="black"/>
                </a:solidFill>
              </a:rPr>
              <a:t>3</a:t>
            </a:r>
            <a:r>
              <a:rPr lang="ja-JP" altLang="en-US" u="sng" dirty="0">
                <a:solidFill>
                  <a:prstClr val="black"/>
                </a:solidFill>
              </a:rPr>
              <a:t>年</a:t>
            </a:r>
            <a:r>
              <a:rPr lang="en-US" altLang="ja-JP" u="sng" dirty="0">
                <a:solidFill>
                  <a:prstClr val="black"/>
                </a:solidFill>
              </a:rPr>
              <a:t>7</a:t>
            </a:r>
            <a:r>
              <a:rPr lang="ja-JP" altLang="en-US" u="sng" dirty="0">
                <a:solidFill>
                  <a:prstClr val="black"/>
                </a:solidFill>
              </a:rPr>
              <a:t>月</a:t>
            </a:r>
            <a:r>
              <a:rPr lang="en-US" altLang="ja-JP" u="sng" dirty="0">
                <a:solidFill>
                  <a:prstClr val="black"/>
                </a:solidFill>
              </a:rPr>
              <a:t>2</a:t>
            </a:r>
            <a:r>
              <a:rPr lang="ja-JP" altLang="en-US" u="sng" dirty="0">
                <a:solidFill>
                  <a:prstClr val="black"/>
                </a:solidFill>
              </a:rPr>
              <a:t>日　 事務連絡</a:t>
            </a:r>
            <a:endParaRPr lang="en-US" altLang="ja-JP" u="sng" dirty="0"/>
          </a:p>
          <a:p>
            <a:pPr lvl="0" algn="r">
              <a:defRPr/>
            </a:pPr>
            <a:endParaRPr lang="en-US" altLang="ja-JP" sz="1000" dirty="0"/>
          </a:p>
          <a:p>
            <a:pPr marL="180975" lvl="0" indent="-180975">
              <a:buFont typeface="Arial" panose="020B0604020202020204" pitchFamily="34" charset="0"/>
              <a:buChar char="•"/>
              <a:defRPr/>
            </a:pPr>
            <a:r>
              <a:rPr lang="ja-JP" altLang="en-US" sz="2000" dirty="0">
                <a:solidFill>
                  <a:prstClr val="black"/>
                </a:solidFill>
                <a:latin typeface="ＭＳ Ｐゴシック" panose="020B0600070205080204" pitchFamily="50" charset="-128"/>
              </a:rPr>
              <a:t>医薬品等の保管のみを行う製造所に関する質疑応答集（</a:t>
            </a:r>
            <a:r>
              <a:rPr lang="en-US" altLang="ja-JP" sz="2000" dirty="0">
                <a:solidFill>
                  <a:prstClr val="black"/>
                </a:solidFill>
                <a:latin typeface="ＭＳ Ｐゴシック" panose="020B0600070205080204" pitchFamily="50" charset="-128"/>
              </a:rPr>
              <a:t>Q&amp;A</a:t>
            </a:r>
            <a:r>
              <a:rPr lang="ja-JP" altLang="en-US" sz="2000" dirty="0">
                <a:solidFill>
                  <a:prstClr val="black"/>
                </a:solidFill>
                <a:latin typeface="ＭＳ Ｐゴシック" panose="020B0600070205080204" pitchFamily="50" charset="-128"/>
              </a:rPr>
              <a:t>）について</a:t>
            </a:r>
            <a:endParaRPr lang="en-US" altLang="ja-JP" sz="2000" dirty="0">
              <a:solidFill>
                <a:prstClr val="black"/>
              </a:solidFill>
              <a:latin typeface="ＭＳ Ｐゴシック" panose="020B0600070205080204" pitchFamily="50" charset="-128"/>
            </a:endParaRPr>
          </a:p>
          <a:p>
            <a:pPr lvl="0">
              <a:defRPr/>
            </a:pPr>
            <a:r>
              <a:rPr lang="en-US" altLang="ja-JP" sz="1200" dirty="0">
                <a:solidFill>
                  <a:prstClr val="black"/>
                </a:solidFill>
              </a:rPr>
              <a:t>		</a:t>
            </a:r>
            <a:r>
              <a:rPr lang="ja-JP" altLang="en-US" sz="1200" dirty="0">
                <a:solidFill>
                  <a:prstClr val="black"/>
                </a:solidFill>
              </a:rPr>
              <a:t>　　　　　　　　　                                             　　　　　　　　　　　　　　　　</a:t>
            </a:r>
            <a:r>
              <a:rPr lang="ja-JP" altLang="en-US" u="sng" dirty="0">
                <a:solidFill>
                  <a:prstClr val="black"/>
                </a:solidFill>
              </a:rPr>
              <a:t>令和</a:t>
            </a:r>
            <a:r>
              <a:rPr lang="en-US" altLang="ja-JP" u="sng" dirty="0">
                <a:solidFill>
                  <a:prstClr val="black"/>
                </a:solidFill>
              </a:rPr>
              <a:t>3</a:t>
            </a:r>
            <a:r>
              <a:rPr lang="ja-JP" altLang="en-US" u="sng" dirty="0">
                <a:solidFill>
                  <a:prstClr val="black"/>
                </a:solidFill>
              </a:rPr>
              <a:t>年</a:t>
            </a:r>
            <a:r>
              <a:rPr lang="en-US" altLang="ja-JP" u="sng" dirty="0">
                <a:solidFill>
                  <a:prstClr val="black"/>
                </a:solidFill>
              </a:rPr>
              <a:t>7</a:t>
            </a:r>
            <a:r>
              <a:rPr lang="ja-JP" altLang="en-US" u="sng" dirty="0">
                <a:solidFill>
                  <a:prstClr val="black"/>
                </a:solidFill>
              </a:rPr>
              <a:t>月</a:t>
            </a:r>
            <a:r>
              <a:rPr lang="en-US" altLang="ja-JP" u="sng" dirty="0">
                <a:solidFill>
                  <a:prstClr val="black"/>
                </a:solidFill>
              </a:rPr>
              <a:t>2</a:t>
            </a:r>
            <a:r>
              <a:rPr lang="ja-JP" altLang="en-US" u="sng" dirty="0">
                <a:solidFill>
                  <a:prstClr val="black"/>
                </a:solidFill>
              </a:rPr>
              <a:t>日　 事務連絡</a:t>
            </a:r>
            <a:endParaRPr lang="en-US" altLang="ja-JP" u="sng" dirty="0"/>
          </a:p>
          <a:p>
            <a:pPr lvl="0">
              <a:defRPr/>
            </a:pPr>
            <a:endParaRPr lang="en-US" altLang="ja-JP" sz="1000" dirty="0"/>
          </a:p>
        </p:txBody>
      </p:sp>
    </p:spTree>
    <p:extLst>
      <p:ext uri="{BB962C8B-B14F-4D97-AF65-F5344CB8AC3E}">
        <p14:creationId xmlns:p14="http://schemas.microsoft.com/office/powerpoint/2010/main" val="2899937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ッター プレースホルダー 6">
            <a:extLst>
              <a:ext uri="{FF2B5EF4-FFF2-40B4-BE49-F238E27FC236}">
                <a16:creationId xmlns:a16="http://schemas.microsoft.com/office/drawing/2014/main" id="{26FA5F54-19D2-452D-B9F3-DA5C1EAE7AB6}"/>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
        <p:nvSpPr>
          <p:cNvPr id="11" name="タイトル 1">
            <a:extLst>
              <a:ext uri="{FF2B5EF4-FFF2-40B4-BE49-F238E27FC236}">
                <a16:creationId xmlns:a16="http://schemas.microsoft.com/office/drawing/2014/main" id="{D84CD4E3-134C-4301-9E07-3242536293AA}"/>
              </a:ext>
            </a:extLst>
          </p:cNvPr>
          <p:cNvSpPr>
            <a:spLocks noGrp="1"/>
          </p:cNvSpPr>
          <p:nvPr>
            <p:ph type="title"/>
          </p:nvPr>
        </p:nvSpPr>
        <p:spPr>
          <a:xfrm>
            <a:off x="560496" y="0"/>
            <a:ext cx="7886700" cy="1325563"/>
          </a:xfrm>
        </p:spPr>
        <p:txBody>
          <a:bodyPr>
            <a:normAutofit/>
          </a:bodyPr>
          <a:lstStyle/>
          <a:p>
            <a:pPr algn="ctr"/>
            <a:r>
              <a:rPr lang="ja-JP" altLang="en-US" sz="3000" b="1" dirty="0">
                <a:latin typeface="+mj-ea"/>
                <a:cs typeface="メイリオ" panose="020B0604030504040204" pitchFamily="50" charset="-128"/>
              </a:rPr>
              <a:t>保管のみを行う製造所の登録制度概要</a:t>
            </a:r>
          </a:p>
        </p:txBody>
      </p:sp>
      <p:graphicFrame>
        <p:nvGraphicFramePr>
          <p:cNvPr id="2" name="表 2">
            <a:extLst>
              <a:ext uri="{FF2B5EF4-FFF2-40B4-BE49-F238E27FC236}">
                <a16:creationId xmlns:a16="http://schemas.microsoft.com/office/drawing/2014/main" id="{CD60F58F-35C3-4507-BAEF-2D727BD72513}"/>
              </a:ext>
            </a:extLst>
          </p:cNvPr>
          <p:cNvGraphicFramePr>
            <a:graphicFrameLocks noGrp="1"/>
          </p:cNvGraphicFramePr>
          <p:nvPr>
            <p:extLst>
              <p:ext uri="{D42A27DB-BD31-4B8C-83A1-F6EECF244321}">
                <p14:modId xmlns:p14="http://schemas.microsoft.com/office/powerpoint/2010/main" val="1532891928"/>
              </p:ext>
            </p:extLst>
          </p:nvPr>
        </p:nvGraphicFramePr>
        <p:xfrm>
          <a:off x="579046" y="2162771"/>
          <a:ext cx="8088652" cy="4121940"/>
        </p:xfrm>
        <a:graphic>
          <a:graphicData uri="http://schemas.openxmlformats.org/drawingml/2006/table">
            <a:tbl>
              <a:tblPr firstRow="1" bandRow="1">
                <a:tableStyleId>{5940675A-B579-460E-94D1-54222C63F5DA}</a:tableStyleId>
              </a:tblPr>
              <a:tblGrid>
                <a:gridCol w="4044326">
                  <a:extLst>
                    <a:ext uri="{9D8B030D-6E8A-4147-A177-3AD203B41FA5}">
                      <a16:colId xmlns:a16="http://schemas.microsoft.com/office/drawing/2014/main" val="978847850"/>
                    </a:ext>
                  </a:extLst>
                </a:gridCol>
                <a:gridCol w="4044326">
                  <a:extLst>
                    <a:ext uri="{9D8B030D-6E8A-4147-A177-3AD203B41FA5}">
                      <a16:colId xmlns:a16="http://schemas.microsoft.com/office/drawing/2014/main" val="658881107"/>
                    </a:ext>
                  </a:extLst>
                </a:gridCol>
              </a:tblGrid>
              <a:tr h="464340">
                <a:tc>
                  <a:txBody>
                    <a:bodyPr/>
                    <a:lstStyle/>
                    <a:p>
                      <a:pPr algn="ctr"/>
                      <a:r>
                        <a:rPr kumimoji="1" lang="ja-JP" altLang="en-US" sz="1800" dirty="0"/>
                        <a:t>変更前（</a:t>
                      </a:r>
                      <a:r>
                        <a:rPr kumimoji="1" lang="en-US" altLang="ja-JP" sz="1800" dirty="0"/>
                        <a:t>2021</a:t>
                      </a:r>
                      <a:r>
                        <a:rPr kumimoji="1" lang="ja-JP" altLang="en-US" sz="1800" dirty="0"/>
                        <a:t>年</a:t>
                      </a:r>
                      <a:r>
                        <a:rPr kumimoji="1" lang="en-US" altLang="ja-JP" sz="1800" dirty="0"/>
                        <a:t>7</a:t>
                      </a:r>
                      <a:r>
                        <a:rPr kumimoji="1" lang="ja-JP" altLang="en-US" sz="1800" dirty="0"/>
                        <a:t>月</a:t>
                      </a:r>
                      <a:r>
                        <a:rPr kumimoji="1" lang="en-US" altLang="ja-JP" sz="1800" dirty="0"/>
                        <a:t>31</a:t>
                      </a:r>
                      <a:r>
                        <a:rPr kumimoji="1" lang="ja-JP" altLang="en-US" sz="1800" dirty="0"/>
                        <a:t>日まで）</a:t>
                      </a:r>
                    </a:p>
                  </a:txBody>
                  <a:tcPr/>
                </a:tc>
                <a:tc>
                  <a:txBody>
                    <a:bodyPr/>
                    <a:lstStyle/>
                    <a:p>
                      <a:pPr algn="ctr"/>
                      <a:r>
                        <a:rPr kumimoji="1" lang="ja-JP" altLang="en-US" sz="1800" dirty="0"/>
                        <a:t>変更後（</a:t>
                      </a:r>
                      <a:r>
                        <a:rPr kumimoji="1" lang="en-US" altLang="ja-JP" sz="1800" dirty="0"/>
                        <a:t>2021</a:t>
                      </a:r>
                      <a:r>
                        <a:rPr kumimoji="1" lang="ja-JP" altLang="en-US" sz="1800" dirty="0"/>
                        <a:t>年</a:t>
                      </a:r>
                      <a:r>
                        <a:rPr kumimoji="1" lang="en-US" altLang="ja-JP" sz="1800" dirty="0"/>
                        <a:t>8</a:t>
                      </a:r>
                      <a:r>
                        <a:rPr kumimoji="1" lang="ja-JP" altLang="en-US" sz="1800" dirty="0"/>
                        <a:t>月</a:t>
                      </a:r>
                      <a:r>
                        <a:rPr kumimoji="1" lang="en-US" altLang="ja-JP" sz="1800" dirty="0"/>
                        <a:t>1</a:t>
                      </a:r>
                      <a:r>
                        <a:rPr kumimoji="1" lang="ja-JP" altLang="en-US" sz="1800" dirty="0"/>
                        <a:t>日から）</a:t>
                      </a:r>
                    </a:p>
                  </a:txBody>
                  <a:tcPr/>
                </a:tc>
                <a:extLst>
                  <a:ext uri="{0D108BD9-81ED-4DB2-BD59-A6C34878D82A}">
                    <a16:rowId xmlns:a16="http://schemas.microsoft.com/office/drawing/2014/main" val="1177090071"/>
                  </a:ext>
                </a:extLst>
              </a:tr>
              <a:tr h="3598637">
                <a:tc>
                  <a:txBody>
                    <a:bodyPr/>
                    <a:lstStyle/>
                    <a:p>
                      <a:pPr algn="l"/>
                      <a:r>
                        <a:rPr kumimoji="1" lang="ja-JP" altLang="en-US" sz="1800" b="0" dirty="0">
                          <a:latin typeface="+mn-ea"/>
                          <a:ea typeface="+mn-ea"/>
                        </a:rPr>
                        <a:t>日本と海外の制度に不整合がある。</a:t>
                      </a:r>
                      <a:endParaRPr kumimoji="1" lang="en-US" altLang="ja-JP" sz="1800" b="0" dirty="0">
                        <a:latin typeface="+mn-ea"/>
                        <a:ea typeface="+mn-ea"/>
                      </a:endParaRPr>
                    </a:p>
                    <a:p>
                      <a:pPr algn="l"/>
                      <a:endParaRPr kumimoji="1" lang="en-US" altLang="ja-JP" sz="1800" b="0" dirty="0">
                        <a:latin typeface="+mn-ea"/>
                        <a:ea typeface="+mn-ea"/>
                      </a:endParaRPr>
                    </a:p>
                    <a:p>
                      <a:pPr algn="l"/>
                      <a:endParaRPr kumimoji="1" lang="en-US" altLang="ja-JP" sz="1800" b="0" dirty="0">
                        <a:latin typeface="+mn-ea"/>
                        <a:ea typeface="+mn-ea"/>
                      </a:endParaRPr>
                    </a:p>
                    <a:p>
                      <a:pPr algn="l"/>
                      <a:r>
                        <a:rPr kumimoji="1" lang="ja-JP" altLang="en-US" sz="1800" b="0" dirty="0">
                          <a:latin typeface="+mn-ea"/>
                          <a:ea typeface="+mn-ea"/>
                        </a:rPr>
                        <a:t>日本：</a:t>
                      </a:r>
                      <a:endParaRPr kumimoji="1" lang="en-US" altLang="ja-JP" sz="1800" b="0" dirty="0">
                        <a:latin typeface="+mn-ea"/>
                        <a:ea typeface="+mn-ea"/>
                      </a:endParaRPr>
                    </a:p>
                    <a:p>
                      <a:pPr algn="l"/>
                      <a:r>
                        <a:rPr kumimoji="1" lang="ja-JP" altLang="en-US" sz="1800" b="0" u="none" dirty="0">
                          <a:solidFill>
                            <a:schemeClr val="tx1"/>
                          </a:solidFill>
                          <a:latin typeface="+mn-ea"/>
                          <a:ea typeface="+mn-ea"/>
                        </a:rPr>
                        <a:t>製造所として個別に製造業許可（海外の場合は外国製造業者認定</a:t>
                      </a:r>
                      <a:r>
                        <a:rPr kumimoji="1" lang="en-US" altLang="ja-JP" sz="1800" b="0" u="none" dirty="0">
                          <a:solidFill>
                            <a:schemeClr val="tx1"/>
                          </a:solidFill>
                          <a:latin typeface="+mn-ea"/>
                          <a:ea typeface="+mn-ea"/>
                        </a:rPr>
                        <a:t>)</a:t>
                      </a:r>
                      <a:r>
                        <a:rPr kumimoji="1" lang="ja-JP" altLang="en-US" sz="1800" b="0" u="none" dirty="0">
                          <a:solidFill>
                            <a:schemeClr val="tx1"/>
                          </a:solidFill>
                          <a:latin typeface="+mn-ea"/>
                          <a:ea typeface="+mn-ea"/>
                        </a:rPr>
                        <a:t> </a:t>
                      </a:r>
                      <a:r>
                        <a:rPr kumimoji="1" lang="ja-JP" altLang="en-US" sz="1800" b="0" dirty="0">
                          <a:latin typeface="+mn-ea"/>
                          <a:ea typeface="+mn-ea"/>
                        </a:rPr>
                        <a:t>が必要。</a:t>
                      </a:r>
                      <a:endParaRPr kumimoji="1" lang="en-US" altLang="ja-JP" sz="1800" b="0" dirty="0">
                        <a:latin typeface="+mn-ea"/>
                        <a:ea typeface="+mn-ea"/>
                      </a:endParaRPr>
                    </a:p>
                    <a:p>
                      <a:pPr algn="l"/>
                      <a:endParaRPr kumimoji="1" lang="ja-JP" altLang="en-US" sz="18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a:latin typeface="+mn-ea"/>
                          <a:ea typeface="+mn-ea"/>
                        </a:rPr>
                        <a:t>海外：</a:t>
                      </a:r>
                      <a:endParaRPr kumimoji="1" lang="en-US" altLang="ja-JP" sz="18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mn-ea"/>
                          <a:ea typeface="+mn-ea"/>
                        </a:rPr>
                        <a:t>許可・認定制度から除外。</a:t>
                      </a:r>
                      <a:endParaRPr kumimoji="1" lang="en-US" altLang="ja-JP" sz="18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dirty="0"/>
                    </a:p>
                  </a:txBody>
                  <a:tcPr/>
                </a:tc>
                <a:tc>
                  <a:txBody>
                    <a:bodyPr/>
                    <a:lstStyle/>
                    <a:p>
                      <a:pPr algn="l"/>
                      <a:r>
                        <a:rPr kumimoji="1" lang="ja-JP" altLang="en-US" sz="1800" b="0" dirty="0"/>
                        <a:t>行政の関与を一定程度担保しつつ、</a:t>
                      </a:r>
                      <a:r>
                        <a:rPr kumimoji="1" lang="ja-JP" altLang="en-US" sz="1800" b="0" u="none" dirty="0">
                          <a:solidFill>
                            <a:schemeClr val="tx1"/>
                          </a:solidFill>
                        </a:rPr>
                        <a:t>手続きの合理化と国際整合性を図る。</a:t>
                      </a:r>
                      <a:endParaRPr kumimoji="1" lang="en-US" altLang="ja-JP" sz="1800" b="0" u="none" dirty="0">
                        <a:solidFill>
                          <a:schemeClr val="tx1"/>
                        </a:solidFill>
                      </a:endParaRPr>
                    </a:p>
                    <a:p>
                      <a:pPr algn="l"/>
                      <a:endParaRPr kumimoji="1" lang="en-US" altLang="ja-JP" sz="1800" b="0" dirty="0"/>
                    </a:p>
                    <a:p>
                      <a:pPr algn="l"/>
                      <a:r>
                        <a:rPr kumimoji="1" lang="ja-JP" altLang="en-US" sz="1800" b="0" u="sng" dirty="0">
                          <a:solidFill>
                            <a:srgbClr val="FF0000"/>
                          </a:solidFill>
                        </a:rPr>
                        <a:t>・製造業の登録制度を新設</a:t>
                      </a:r>
                      <a:endParaRPr kumimoji="1" lang="en-US" altLang="ja-JP" sz="1800" b="0" u="sng" dirty="0">
                        <a:solidFill>
                          <a:srgbClr val="FF0000"/>
                        </a:solidFill>
                      </a:endParaRPr>
                    </a:p>
                    <a:p>
                      <a:pPr algn="l"/>
                      <a:r>
                        <a:rPr kumimoji="1" lang="ja-JP" altLang="en-US" sz="1800" b="0" u="none" dirty="0">
                          <a:solidFill>
                            <a:schemeClr val="tx1"/>
                          </a:solidFill>
                        </a:rPr>
                        <a:t>（従来の製造業の許可制度も残る）</a:t>
                      </a:r>
                      <a:endParaRPr kumimoji="1" lang="en-US" altLang="ja-JP" sz="1800" b="0" u="none" dirty="0">
                        <a:solidFill>
                          <a:schemeClr val="tx1"/>
                        </a:solidFill>
                      </a:endParaRPr>
                    </a:p>
                    <a:p>
                      <a:pPr algn="l"/>
                      <a:endParaRPr kumimoji="1" lang="en-US" altLang="ja-JP" sz="1800" b="0" u="sng" dirty="0">
                        <a:solidFill>
                          <a:srgbClr val="FF0000"/>
                        </a:solidFill>
                      </a:endParaRPr>
                    </a:p>
                    <a:p>
                      <a:pPr algn="l"/>
                      <a:r>
                        <a:rPr kumimoji="1" lang="ja-JP" altLang="en-US" sz="1800" b="0" u="sng" dirty="0">
                          <a:solidFill>
                            <a:srgbClr val="FF0000"/>
                          </a:solidFill>
                        </a:rPr>
                        <a:t>・管理を行う者の人的要件を緩和</a:t>
                      </a:r>
                      <a:endParaRPr kumimoji="1" lang="en-US" altLang="ja-JP" sz="1800" b="0" u="sng" dirty="0">
                        <a:solidFill>
                          <a:srgbClr val="FF0000"/>
                        </a:solidFill>
                      </a:endParaRPr>
                    </a:p>
                    <a:p>
                      <a:pPr algn="l"/>
                      <a:r>
                        <a:rPr kumimoji="1" lang="ja-JP" altLang="en-US" sz="1800" b="0" dirty="0">
                          <a:solidFill>
                            <a:schemeClr val="tx1"/>
                          </a:solidFill>
                        </a:rPr>
                        <a:t>（従来の薬剤師、医薬部外品等責任技術者以外に、所定の条件に該当する技術者も認める。）</a:t>
                      </a:r>
                      <a:endParaRPr kumimoji="1" lang="en-US" altLang="ja-JP" sz="1800" b="0" dirty="0">
                        <a:solidFill>
                          <a:schemeClr val="tx1"/>
                        </a:solidFill>
                      </a:endParaRPr>
                    </a:p>
                    <a:p>
                      <a:pPr algn="l"/>
                      <a:endParaRPr kumimoji="1" lang="en-US" altLang="ja-JP" sz="1800" b="0" dirty="0">
                        <a:solidFill>
                          <a:schemeClr val="tx1"/>
                        </a:solidFill>
                      </a:endParaRPr>
                    </a:p>
                    <a:p>
                      <a:pPr algn="l"/>
                      <a:r>
                        <a:rPr kumimoji="1" lang="ja-JP" altLang="en-US" sz="1800" b="0" dirty="0">
                          <a:solidFill>
                            <a:schemeClr val="tx1"/>
                          </a:solidFill>
                        </a:rPr>
                        <a:t>・必要に応じて、みなし登録製造業者等の申出手続が可能。</a:t>
                      </a:r>
                      <a:endParaRPr kumimoji="1" lang="ja-JP" altLang="en-US" sz="1800" dirty="0">
                        <a:solidFill>
                          <a:schemeClr val="tx1"/>
                        </a:solidFill>
                      </a:endParaRPr>
                    </a:p>
                  </a:txBody>
                  <a:tcPr/>
                </a:tc>
                <a:extLst>
                  <a:ext uri="{0D108BD9-81ED-4DB2-BD59-A6C34878D82A}">
                    <a16:rowId xmlns:a16="http://schemas.microsoft.com/office/drawing/2014/main" val="2120946596"/>
                  </a:ext>
                </a:extLst>
              </a:tr>
            </a:tbl>
          </a:graphicData>
        </a:graphic>
      </p:graphicFrame>
      <p:sp>
        <p:nvSpPr>
          <p:cNvPr id="7" name="テキスト ボックス 6">
            <a:extLst>
              <a:ext uri="{FF2B5EF4-FFF2-40B4-BE49-F238E27FC236}">
                <a16:creationId xmlns:a16="http://schemas.microsoft.com/office/drawing/2014/main" id="{36432D9A-4347-45E5-800B-867ADEE2E29B}"/>
              </a:ext>
            </a:extLst>
          </p:cNvPr>
          <p:cNvSpPr txBox="1"/>
          <p:nvPr/>
        </p:nvSpPr>
        <p:spPr>
          <a:xfrm>
            <a:off x="494851" y="962442"/>
            <a:ext cx="8257043" cy="1200329"/>
          </a:xfrm>
          <a:prstGeom prst="rect">
            <a:avLst/>
          </a:prstGeom>
          <a:noFill/>
        </p:spPr>
        <p:txBody>
          <a:bodyPr wrap="square" rtlCol="0">
            <a:spAutoFit/>
          </a:bodyPr>
          <a:lstStyle/>
          <a:p>
            <a:r>
              <a:rPr lang="ja-JP" altLang="en-US" sz="2400" dirty="0"/>
              <a:t>●</a:t>
            </a:r>
            <a:r>
              <a:rPr kumimoji="1" lang="ja-JP" altLang="en-US" sz="2400" b="0" dirty="0"/>
              <a:t>サプライチェーンの過程にある、医薬品等</a:t>
            </a:r>
            <a:r>
              <a:rPr kumimoji="1" lang="ja-JP" altLang="en-US" sz="2400" b="0" dirty="0">
                <a:latin typeface="+mn-ea"/>
                <a:ea typeface="+mn-ea"/>
              </a:rPr>
              <a:t>（医薬品、医薬部外品又は化粧品）の保管のみを行う製造所</a:t>
            </a:r>
            <a:r>
              <a:rPr kumimoji="1" lang="ja-JP" altLang="en-US" sz="2400" b="0" dirty="0"/>
              <a:t>等については、以下のとおり。</a:t>
            </a:r>
            <a:endParaRPr kumimoji="1" lang="ja-JP" altLang="en-US" sz="2400" dirty="0"/>
          </a:p>
        </p:txBody>
      </p:sp>
    </p:spTree>
    <p:extLst>
      <p:ext uri="{BB962C8B-B14F-4D97-AF65-F5344CB8AC3E}">
        <p14:creationId xmlns:p14="http://schemas.microsoft.com/office/powerpoint/2010/main" val="7512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182" y="150601"/>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保管のみを行う製造所の範囲</a:t>
            </a:r>
            <a:endParaRPr kumimoji="1" lang="ja-JP" altLang="ja-JP" sz="3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5" name="コンテンツ プレースホルダー 4"/>
          <p:cNvGraphicFramePr>
            <a:graphicFrameLocks noGrp="1"/>
          </p:cNvGraphicFramePr>
          <p:nvPr>
            <p:ph idx="1"/>
          </p:nvPr>
        </p:nvGraphicFramePr>
        <p:xfrm>
          <a:off x="756285" y="1322246"/>
          <a:ext cx="7669530" cy="4434925"/>
        </p:xfrm>
        <a:graphic>
          <a:graphicData uri="http://schemas.openxmlformats.org/drawingml/2006/table">
            <a:tbl>
              <a:tblPr firstRow="1" bandRow="1">
                <a:tableStyleId>{5940675A-B579-460E-94D1-54222C63F5DA}</a:tableStyleId>
              </a:tblPr>
              <a:tblGrid>
                <a:gridCol w="1940806">
                  <a:extLst>
                    <a:ext uri="{9D8B030D-6E8A-4147-A177-3AD203B41FA5}">
                      <a16:colId xmlns:a16="http://schemas.microsoft.com/office/drawing/2014/main" val="388822150"/>
                    </a:ext>
                  </a:extLst>
                </a:gridCol>
                <a:gridCol w="5728724">
                  <a:extLst>
                    <a:ext uri="{9D8B030D-6E8A-4147-A177-3AD203B41FA5}">
                      <a16:colId xmlns:a16="http://schemas.microsoft.com/office/drawing/2014/main" val="2446808253"/>
                    </a:ext>
                  </a:extLst>
                </a:gridCol>
              </a:tblGrid>
              <a:tr h="678004">
                <a:tc>
                  <a:txBody>
                    <a:bodyPr/>
                    <a:lstStyle/>
                    <a:p>
                      <a:pPr algn="ctr"/>
                      <a:r>
                        <a:rPr kumimoji="1" lang="ja-JP" altLang="en-US" dirty="0"/>
                        <a:t>製造行為</a:t>
                      </a:r>
                    </a:p>
                  </a:txBody>
                  <a:tcPr anchor="ctr"/>
                </a:tc>
                <a:tc>
                  <a:txBody>
                    <a:bodyPr/>
                    <a:lstStyle/>
                    <a:p>
                      <a:pPr algn="ctr"/>
                      <a:r>
                        <a:rPr kumimoji="1" lang="ja-JP" altLang="en-US" dirty="0"/>
                        <a:t>留 意 事 項</a:t>
                      </a:r>
                    </a:p>
                  </a:txBody>
                  <a:tcPr anchor="ctr"/>
                </a:tc>
                <a:extLst>
                  <a:ext uri="{0D108BD9-81ED-4DB2-BD59-A6C34878D82A}">
                    <a16:rowId xmlns:a16="http://schemas.microsoft.com/office/drawing/2014/main" val="984154490"/>
                  </a:ext>
                </a:extLst>
              </a:tr>
              <a:tr h="1508760">
                <a:tc>
                  <a:txBody>
                    <a:bodyPr/>
                    <a:lstStyle/>
                    <a:p>
                      <a:pPr algn="ctr"/>
                      <a:endParaRPr kumimoji="1" lang="en-US" altLang="ja-JP" sz="2000" dirty="0"/>
                    </a:p>
                    <a:p>
                      <a:pPr algn="ctr"/>
                      <a:endParaRPr kumimoji="1" lang="en-US" altLang="ja-JP" sz="2000" dirty="0"/>
                    </a:p>
                    <a:p>
                      <a:pPr algn="ctr"/>
                      <a:r>
                        <a:rPr kumimoji="1" lang="ja-JP" altLang="en-US" sz="2000" dirty="0"/>
                        <a:t>保管</a:t>
                      </a:r>
                      <a:endParaRPr kumimoji="1" lang="en-US" altLang="ja-JP" sz="2000" dirty="0"/>
                    </a:p>
                    <a:p>
                      <a:pPr algn="ctr"/>
                      <a:endParaRPr kumimoji="1" lang="en-US" altLang="ja-JP" sz="2000" dirty="0"/>
                    </a:p>
                    <a:p>
                      <a:pPr algn="ctr"/>
                      <a:endParaRPr kumimoji="1" lang="ja-JP" altLang="en-US" sz="2000" b="1" dirty="0"/>
                    </a:p>
                  </a:txBody>
                  <a:tcPr anchor="ctr"/>
                </a:tc>
                <a:tc>
                  <a:txBody>
                    <a:bodyPr/>
                    <a:lstStyle/>
                    <a:p>
                      <a:pPr algn="l"/>
                      <a:r>
                        <a:rPr kumimoji="1" lang="ja-JP" altLang="en-US" sz="2000" dirty="0"/>
                        <a:t>保管のために必要な検査（外観）等を含む。</a:t>
                      </a:r>
                      <a:endParaRPr kumimoji="1" lang="ja-JP" altLang="en-US" sz="2000" b="1" dirty="0"/>
                    </a:p>
                  </a:txBody>
                  <a:tcPr anchor="ctr"/>
                </a:tc>
                <a:extLst>
                  <a:ext uri="{0D108BD9-81ED-4DB2-BD59-A6C34878D82A}">
                    <a16:rowId xmlns:a16="http://schemas.microsoft.com/office/drawing/2014/main" val="4239318195"/>
                  </a:ext>
                </a:extLst>
              </a:tr>
              <a:tr h="1149994">
                <a:tc>
                  <a:txBody>
                    <a:bodyPr/>
                    <a:lstStyle/>
                    <a:p>
                      <a:pPr algn="ctr"/>
                      <a:r>
                        <a:rPr kumimoji="1" lang="ja-JP" altLang="en-US" dirty="0"/>
                        <a:t>包装、表示その他の製造行為</a:t>
                      </a:r>
                      <a:endParaRPr kumimoji="1" lang="ja-JP" altLang="en-US" b="1" dirty="0"/>
                    </a:p>
                  </a:txBody>
                  <a:tcPr anchor="ctr"/>
                </a:tc>
                <a:tc>
                  <a:txBody>
                    <a:bodyPr/>
                    <a:lstStyle/>
                    <a:p>
                      <a:pPr algn="l"/>
                      <a:endParaRPr kumimoji="1" lang="ja-JP" altLang="en-US" b="1" dirty="0"/>
                    </a:p>
                  </a:txBody>
                  <a:tcPr anchor="ctr"/>
                </a:tc>
                <a:extLst>
                  <a:ext uri="{0D108BD9-81ED-4DB2-BD59-A6C34878D82A}">
                    <a16:rowId xmlns:a16="http://schemas.microsoft.com/office/drawing/2014/main" val="408734346"/>
                  </a:ext>
                </a:extLst>
              </a:tr>
              <a:tr h="991487">
                <a:tc>
                  <a:txBody>
                    <a:bodyPr/>
                    <a:lstStyle/>
                    <a:p>
                      <a:pPr algn="ctr"/>
                      <a:r>
                        <a:rPr kumimoji="1" lang="ja-JP" altLang="en-US" dirty="0"/>
                        <a:t>試験検査</a:t>
                      </a:r>
                      <a:endParaRPr kumimoji="1" lang="ja-JP" altLang="en-US" b="1" dirty="0"/>
                    </a:p>
                  </a:txBody>
                  <a:tcPr anchor="ctr"/>
                </a:tc>
                <a:tc>
                  <a:txBody>
                    <a:bodyPr/>
                    <a:lstStyle/>
                    <a:p>
                      <a:pPr algn="l"/>
                      <a:r>
                        <a:rPr kumimoji="1" lang="ja-JP" altLang="en-US" dirty="0"/>
                        <a:t>当該製造業者等の他の試験検査設備又は他の試験検査機関を利用して行う場合を含む。</a:t>
                      </a:r>
                      <a:endParaRPr kumimoji="1" lang="ja-JP" altLang="en-US" b="1" dirty="0"/>
                    </a:p>
                  </a:txBody>
                  <a:tcPr anchor="ctr"/>
                </a:tc>
                <a:extLst>
                  <a:ext uri="{0D108BD9-81ED-4DB2-BD59-A6C34878D82A}">
                    <a16:rowId xmlns:a16="http://schemas.microsoft.com/office/drawing/2014/main" val="532148940"/>
                  </a:ext>
                </a:extLst>
              </a:tr>
            </a:tbl>
          </a:graphicData>
        </a:graphic>
      </p:graphicFrame>
      <p:grpSp>
        <p:nvGrpSpPr>
          <p:cNvPr id="8" name="グループ化 7"/>
          <p:cNvGrpSpPr/>
          <p:nvPr/>
        </p:nvGrpSpPr>
        <p:grpSpPr>
          <a:xfrm>
            <a:off x="571501" y="1449391"/>
            <a:ext cx="8039098" cy="1907021"/>
            <a:chOff x="552450" y="1937952"/>
            <a:chExt cx="8039098" cy="1907021"/>
          </a:xfrm>
        </p:grpSpPr>
        <p:sp>
          <p:nvSpPr>
            <p:cNvPr id="3" name="正方形/長方形 2"/>
            <p:cNvSpPr/>
            <p:nvPr/>
          </p:nvSpPr>
          <p:spPr>
            <a:xfrm>
              <a:off x="552450" y="2674620"/>
              <a:ext cx="8039098" cy="117035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吹き出し 3"/>
            <p:cNvSpPr/>
            <p:nvPr/>
          </p:nvSpPr>
          <p:spPr>
            <a:xfrm>
              <a:off x="6686549" y="1937952"/>
              <a:ext cx="1543051" cy="557126"/>
            </a:xfrm>
            <a:prstGeom prst="wedgeRectCallout">
              <a:avLst>
                <a:gd name="adj1" fmla="val -43579"/>
                <a:gd name="adj2" fmla="val 7389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rPr>
                <a:t>対象範囲</a:t>
              </a:r>
            </a:p>
          </p:txBody>
        </p:sp>
      </p:grpSp>
      <p:sp>
        <p:nvSpPr>
          <p:cNvPr id="9" name="フッター プレースホルダー 6">
            <a:extLst>
              <a:ext uri="{FF2B5EF4-FFF2-40B4-BE49-F238E27FC236}">
                <a16:creationId xmlns:a16="http://schemas.microsoft.com/office/drawing/2014/main" id="{26FA5F54-19D2-452D-B9F3-DA5C1EAE7AB6}"/>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
        <p:nvSpPr>
          <p:cNvPr id="10" name="正方形/長方形 9"/>
          <p:cNvSpPr/>
          <p:nvPr/>
        </p:nvSpPr>
        <p:spPr>
          <a:xfrm>
            <a:off x="533399" y="3783330"/>
            <a:ext cx="8077200" cy="1828800"/>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吹き出し 10"/>
          <p:cNvSpPr/>
          <p:nvPr/>
        </p:nvSpPr>
        <p:spPr>
          <a:xfrm>
            <a:off x="756285" y="5869847"/>
            <a:ext cx="4452323" cy="557126"/>
          </a:xfrm>
          <a:prstGeom prst="wedgeRectCallout">
            <a:avLst>
              <a:gd name="adj1" fmla="val 41056"/>
              <a:gd name="adj2" fmla="val -83979"/>
            </a:avLst>
          </a:prstGeom>
          <a:solidFill>
            <a:schemeClr val="bg1"/>
          </a:solid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0000FF"/>
                </a:solidFill>
              </a:rPr>
              <a:t>これらの製造行為を行う場合は対象範囲</a:t>
            </a:r>
            <a:r>
              <a:rPr kumimoji="1" lang="ja-JP" altLang="en-US" b="1" dirty="0">
                <a:solidFill>
                  <a:srgbClr val="0000FF"/>
                </a:solidFill>
              </a:rPr>
              <a:t>外</a:t>
            </a:r>
          </a:p>
        </p:txBody>
      </p:sp>
    </p:spTree>
    <p:extLst>
      <p:ext uri="{BB962C8B-B14F-4D97-AF65-F5344CB8AC3E}">
        <p14:creationId xmlns:p14="http://schemas.microsoft.com/office/powerpoint/2010/main" val="261476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2" y="186901"/>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kern="1200" dirty="0">
                <a:solidFill>
                  <a:prstClr val="black"/>
                </a:solidFill>
                <a:latin typeface="ＭＳ Ｐゴシック" panose="020B0600070205080204" pitchFamily="50" charset="-128"/>
                <a:ea typeface="ＭＳ Ｐゴシック" panose="020B0600070205080204" pitchFamily="50" charset="-128"/>
                <a:cs typeface="+mn-cs"/>
              </a:rPr>
              <a:t>登録によって行うことができない保管</a:t>
            </a:r>
            <a:endParaRPr kumimoji="1" lang="ja-JP" altLang="ja-JP" sz="3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graphicFrame>
        <p:nvGraphicFramePr>
          <p:cNvPr id="10" name="コンテンツ プレースホルダー 4"/>
          <p:cNvGraphicFramePr>
            <a:graphicFrameLocks noGrp="1"/>
          </p:cNvGraphicFramePr>
          <p:nvPr>
            <p:ph idx="1"/>
          </p:nvPr>
        </p:nvGraphicFramePr>
        <p:xfrm>
          <a:off x="440411" y="1245870"/>
          <a:ext cx="8307458" cy="4466040"/>
        </p:xfrm>
        <a:graphic>
          <a:graphicData uri="http://schemas.openxmlformats.org/drawingml/2006/table">
            <a:tbl>
              <a:tblPr firstRow="1" bandRow="1">
                <a:tableStyleId>{5940675A-B579-460E-94D1-54222C63F5DA}</a:tableStyleId>
              </a:tblPr>
              <a:tblGrid>
                <a:gridCol w="4183380">
                  <a:extLst>
                    <a:ext uri="{9D8B030D-6E8A-4147-A177-3AD203B41FA5}">
                      <a16:colId xmlns:a16="http://schemas.microsoft.com/office/drawing/2014/main" val="388822150"/>
                    </a:ext>
                  </a:extLst>
                </a:gridCol>
                <a:gridCol w="4124078">
                  <a:extLst>
                    <a:ext uri="{9D8B030D-6E8A-4147-A177-3AD203B41FA5}">
                      <a16:colId xmlns:a16="http://schemas.microsoft.com/office/drawing/2014/main" val="2446808253"/>
                    </a:ext>
                  </a:extLst>
                </a:gridCol>
              </a:tblGrid>
              <a:tr h="564900">
                <a:tc>
                  <a:txBody>
                    <a:bodyPr/>
                    <a:lstStyle/>
                    <a:p>
                      <a:pPr algn="ctr"/>
                      <a:r>
                        <a:rPr kumimoji="1" lang="ja-JP" altLang="en-US" dirty="0">
                          <a:solidFill>
                            <a:srgbClr val="FF0000"/>
                          </a:solidFill>
                        </a:rPr>
                        <a:t>登録対象外</a:t>
                      </a:r>
                      <a:r>
                        <a:rPr kumimoji="1" lang="ja-JP" altLang="en-US" dirty="0"/>
                        <a:t>となる保管</a:t>
                      </a:r>
                    </a:p>
                  </a:txBody>
                  <a:tcPr anchor="ctr"/>
                </a:tc>
                <a:tc>
                  <a:txBody>
                    <a:bodyPr/>
                    <a:lstStyle/>
                    <a:p>
                      <a:pPr algn="ctr"/>
                      <a:r>
                        <a:rPr kumimoji="1" lang="ja-JP" altLang="en-US" dirty="0"/>
                        <a:t>留 意 事 項</a:t>
                      </a:r>
                    </a:p>
                  </a:txBody>
                  <a:tcPr anchor="ctr"/>
                </a:tc>
                <a:extLst>
                  <a:ext uri="{0D108BD9-81ED-4DB2-BD59-A6C34878D82A}">
                    <a16:rowId xmlns:a16="http://schemas.microsoft.com/office/drawing/2014/main" val="984154490"/>
                  </a:ext>
                </a:extLst>
              </a:tr>
              <a:tr h="853375">
                <a:tc>
                  <a:txBody>
                    <a:bodyPr/>
                    <a:lstStyle/>
                    <a:p>
                      <a:pPr algn="l"/>
                      <a:r>
                        <a:rPr kumimoji="1" lang="ja-JP" altLang="en-US" dirty="0">
                          <a:solidFill>
                            <a:srgbClr val="FF0000"/>
                          </a:solidFill>
                        </a:rPr>
                        <a:t>市場への出荷</a:t>
                      </a:r>
                      <a:r>
                        <a:rPr kumimoji="1" lang="ja-JP" altLang="en-US" dirty="0"/>
                        <a:t>を行う製造所における保管</a:t>
                      </a:r>
                      <a:endParaRPr kumimoji="1" lang="ja-JP" altLang="en-US" b="1" dirty="0"/>
                    </a:p>
                  </a:txBody>
                  <a:tcPr anchor="ctr"/>
                </a:tc>
                <a:tc>
                  <a:txBody>
                    <a:bodyPr/>
                    <a:lstStyle/>
                    <a:p>
                      <a:pPr algn="l"/>
                      <a:r>
                        <a:rPr kumimoji="1" lang="ja-JP" altLang="en-US" dirty="0"/>
                        <a:t>他の医薬品、医薬部外品又は化粧品の製造所に出荷されるものを除く。</a:t>
                      </a:r>
                      <a:endParaRPr kumimoji="1" lang="ja-JP" altLang="en-US" b="1" dirty="0"/>
                    </a:p>
                  </a:txBody>
                  <a:tcPr anchor="ctr"/>
                </a:tc>
                <a:extLst>
                  <a:ext uri="{0D108BD9-81ED-4DB2-BD59-A6C34878D82A}">
                    <a16:rowId xmlns:a16="http://schemas.microsoft.com/office/drawing/2014/main" val="4239318195"/>
                  </a:ext>
                </a:extLst>
              </a:tr>
              <a:tr h="3047765">
                <a:tc>
                  <a:txBody>
                    <a:bodyPr/>
                    <a:lstStyle/>
                    <a:p>
                      <a:pPr algn="l"/>
                      <a:r>
                        <a:rPr kumimoji="1" lang="ja-JP" altLang="en-US" dirty="0"/>
                        <a:t>下記の医薬品の製造工程における保管</a:t>
                      </a:r>
                      <a:endParaRPr kumimoji="1" lang="en-US" altLang="ja-JP" dirty="0"/>
                    </a:p>
                    <a:p>
                      <a:pPr algn="l"/>
                      <a:endParaRPr kumimoji="1" lang="en-US" altLang="ja-JP" dirty="0"/>
                    </a:p>
                    <a:p>
                      <a:pPr marL="285750" indent="-285750" algn="l">
                        <a:buFont typeface="Wingdings" panose="05000000000000000000" pitchFamily="2" charset="2"/>
                        <a:buChar char="u"/>
                      </a:pPr>
                      <a:r>
                        <a:rPr kumimoji="1" lang="ja-JP" altLang="en-US" dirty="0">
                          <a:solidFill>
                            <a:srgbClr val="FF0000"/>
                          </a:solidFill>
                        </a:rPr>
                        <a:t>生物学的製剤</a:t>
                      </a:r>
                    </a:p>
                    <a:p>
                      <a:pPr marL="285750" indent="-285750" algn="l">
                        <a:buFont typeface="Wingdings" panose="05000000000000000000" pitchFamily="2" charset="2"/>
                        <a:buChar char="u"/>
                      </a:pPr>
                      <a:r>
                        <a:rPr kumimoji="1" lang="ja-JP" altLang="en-US" dirty="0">
                          <a:solidFill>
                            <a:srgbClr val="FF0000"/>
                          </a:solidFill>
                        </a:rPr>
                        <a:t>放射性医薬品</a:t>
                      </a:r>
                    </a:p>
                    <a:p>
                      <a:pPr marL="285750" indent="-285750" algn="l">
                        <a:buFont typeface="Wingdings" panose="05000000000000000000" pitchFamily="2" charset="2"/>
                        <a:buChar char="u"/>
                      </a:pPr>
                      <a:r>
                        <a:rPr kumimoji="1" lang="ja-JP" altLang="en-US" dirty="0">
                          <a:solidFill>
                            <a:srgbClr val="FF0000"/>
                          </a:solidFill>
                        </a:rPr>
                        <a:t>国家検定医薬品</a:t>
                      </a:r>
                    </a:p>
                    <a:p>
                      <a:pPr marL="285750" indent="-285750" algn="l">
                        <a:buFont typeface="Wingdings" panose="05000000000000000000" pitchFamily="2" charset="2"/>
                        <a:buChar char="u"/>
                      </a:pPr>
                      <a:r>
                        <a:rPr kumimoji="1" lang="ja-JP" altLang="en-US" dirty="0">
                          <a:solidFill>
                            <a:srgbClr val="FF0000"/>
                          </a:solidFill>
                        </a:rPr>
                        <a:t>遺伝子組換え技術応用医薬品</a:t>
                      </a:r>
                    </a:p>
                    <a:p>
                      <a:pPr marL="0" indent="0" algn="l">
                        <a:buFont typeface="Wingdings" panose="05000000000000000000" pitchFamily="2" charset="2"/>
                        <a:buNone/>
                      </a:pPr>
                      <a:r>
                        <a:rPr kumimoji="1" lang="ja-JP" altLang="en-US" dirty="0">
                          <a:solidFill>
                            <a:srgbClr val="FF0000"/>
                          </a:solidFill>
                        </a:rPr>
                        <a:t>　　細胞培養技術応用医薬品</a:t>
                      </a:r>
                    </a:p>
                    <a:p>
                      <a:pPr marL="0" indent="0" algn="l">
                        <a:buFont typeface="Wingdings" panose="05000000000000000000" pitchFamily="2" charset="2"/>
                        <a:buNone/>
                      </a:pPr>
                      <a:r>
                        <a:rPr kumimoji="1" lang="ja-JP" altLang="en-US" dirty="0">
                          <a:solidFill>
                            <a:srgbClr val="FF0000"/>
                          </a:solidFill>
                        </a:rPr>
                        <a:t>　　細胞組織医薬品</a:t>
                      </a:r>
                    </a:p>
                    <a:p>
                      <a:pPr marL="0" indent="0" algn="l">
                        <a:buFont typeface="Wingdings" panose="05000000000000000000" pitchFamily="2" charset="2"/>
                        <a:buNone/>
                      </a:pPr>
                      <a:r>
                        <a:rPr kumimoji="1" lang="ja-JP" altLang="en-US" dirty="0">
                          <a:solidFill>
                            <a:srgbClr val="FF0000"/>
                          </a:solidFill>
                        </a:rPr>
                        <a:t>　　特定生物由来医薬品</a:t>
                      </a:r>
                      <a:endParaRPr kumimoji="1" lang="ja-JP" altLang="en-US" b="1" dirty="0">
                        <a:solidFill>
                          <a:srgbClr val="FF0000"/>
                        </a:solidFill>
                      </a:endParaRPr>
                    </a:p>
                  </a:txBody>
                  <a:tcPr anchor="ctr"/>
                </a:tc>
                <a:tc>
                  <a:txBody>
                    <a:bodyPr/>
                    <a:lstStyle/>
                    <a:p>
                      <a:pPr algn="l"/>
                      <a:endParaRPr kumimoji="1" lang="ja-JP" altLang="en-US" b="1" dirty="0"/>
                    </a:p>
                  </a:txBody>
                  <a:tcPr anchor="ctr"/>
                </a:tc>
                <a:extLst>
                  <a:ext uri="{0D108BD9-81ED-4DB2-BD59-A6C34878D82A}">
                    <a16:rowId xmlns:a16="http://schemas.microsoft.com/office/drawing/2014/main" val="408734346"/>
                  </a:ext>
                </a:extLst>
              </a:tr>
            </a:tbl>
          </a:graphicData>
        </a:graphic>
      </p:graphicFrame>
      <p:sp>
        <p:nvSpPr>
          <p:cNvPr id="8" name="フッター プレースホルダー 6">
            <a:extLst>
              <a:ext uri="{FF2B5EF4-FFF2-40B4-BE49-F238E27FC236}">
                <a16:creationId xmlns:a16="http://schemas.microsoft.com/office/drawing/2014/main" id="{4916B919-7C98-4670-B2D5-7296207499CA}"/>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Tree>
    <p:extLst>
      <p:ext uri="{BB962C8B-B14F-4D97-AF65-F5344CB8AC3E}">
        <p14:creationId xmlns:p14="http://schemas.microsoft.com/office/powerpoint/2010/main" val="670129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557916" y="1838264"/>
          <a:ext cx="7423994" cy="4260368"/>
        </p:xfrm>
        <a:graphic>
          <a:graphicData uri="http://schemas.openxmlformats.org/drawingml/2006/table">
            <a:tbl>
              <a:tblPr firstRow="1" bandRow="1">
                <a:tableStyleId>{616DA210-FB5B-4158-B5E0-FEB733F419BA}</a:tableStyleId>
              </a:tblPr>
              <a:tblGrid>
                <a:gridCol w="1032094">
                  <a:extLst>
                    <a:ext uri="{9D8B030D-6E8A-4147-A177-3AD203B41FA5}">
                      <a16:colId xmlns:a16="http://schemas.microsoft.com/office/drawing/2014/main" val="2825671580"/>
                    </a:ext>
                  </a:extLst>
                </a:gridCol>
                <a:gridCol w="1597975">
                  <a:extLst>
                    <a:ext uri="{9D8B030D-6E8A-4147-A177-3AD203B41FA5}">
                      <a16:colId xmlns:a16="http://schemas.microsoft.com/office/drawing/2014/main" val="4087392081"/>
                    </a:ext>
                  </a:extLst>
                </a:gridCol>
                <a:gridCol w="1597975">
                  <a:extLst>
                    <a:ext uri="{9D8B030D-6E8A-4147-A177-3AD203B41FA5}">
                      <a16:colId xmlns:a16="http://schemas.microsoft.com/office/drawing/2014/main" val="1796646232"/>
                    </a:ext>
                  </a:extLst>
                </a:gridCol>
                <a:gridCol w="1597975">
                  <a:extLst>
                    <a:ext uri="{9D8B030D-6E8A-4147-A177-3AD203B41FA5}">
                      <a16:colId xmlns:a16="http://schemas.microsoft.com/office/drawing/2014/main" val="2461666655"/>
                    </a:ext>
                  </a:extLst>
                </a:gridCol>
                <a:gridCol w="1597975">
                  <a:extLst>
                    <a:ext uri="{9D8B030D-6E8A-4147-A177-3AD203B41FA5}">
                      <a16:colId xmlns:a16="http://schemas.microsoft.com/office/drawing/2014/main" val="1485243121"/>
                    </a:ext>
                  </a:extLst>
                </a:gridCol>
              </a:tblGrid>
              <a:tr h="1075572">
                <a:tc>
                  <a:txBody>
                    <a:bodyPr/>
                    <a:lstStyle/>
                    <a:p>
                      <a:pPr algn="ctr"/>
                      <a:r>
                        <a:rPr kumimoji="1" lang="ja-JP" altLang="en-US" dirty="0"/>
                        <a:t>改正前</a:t>
                      </a:r>
                    </a:p>
                  </a:txBody>
                  <a:tcPr anchor="ctr"/>
                </a:tc>
                <a:tc>
                  <a:txBody>
                    <a:bodyPr/>
                    <a:lstStyle/>
                    <a:p>
                      <a:pPr algn="ctr"/>
                      <a:r>
                        <a:rPr kumimoji="1" lang="ja-JP" altLang="en-US" dirty="0"/>
                        <a:t>製造業許可</a:t>
                      </a:r>
                    </a:p>
                  </a:txBody>
                  <a:tcPr anchor="ctr"/>
                </a:tc>
                <a:tc>
                  <a:txBody>
                    <a:bodyPr/>
                    <a:lstStyle/>
                    <a:p>
                      <a:pPr algn="ctr"/>
                      <a:r>
                        <a:rPr kumimoji="1" lang="ja-JP" altLang="en-US" dirty="0"/>
                        <a:t>製造業許可</a:t>
                      </a:r>
                    </a:p>
                  </a:txBody>
                  <a:tcPr anchor="ctr"/>
                </a:tc>
                <a:tc>
                  <a:txBody>
                    <a:bodyPr/>
                    <a:lstStyle/>
                    <a:p>
                      <a:pPr algn="ctr"/>
                      <a:r>
                        <a:rPr kumimoji="1" lang="ja-JP" altLang="en-US" dirty="0"/>
                        <a:t>製造業許可</a:t>
                      </a:r>
                    </a:p>
                  </a:txBody>
                  <a:tcPr anchor="ctr"/>
                </a:tc>
                <a:tc>
                  <a:txBody>
                    <a:bodyPr/>
                    <a:lstStyle/>
                    <a:p>
                      <a:pPr algn="ctr"/>
                      <a:r>
                        <a:rPr kumimoji="1" lang="ja-JP" altLang="en-US" dirty="0"/>
                        <a:t>製造業許可</a:t>
                      </a:r>
                    </a:p>
                  </a:txBody>
                  <a:tcPr anchor="ctr"/>
                </a:tc>
                <a:extLst>
                  <a:ext uri="{0D108BD9-81ED-4DB2-BD59-A6C34878D82A}">
                    <a16:rowId xmlns:a16="http://schemas.microsoft.com/office/drawing/2014/main" val="577103538"/>
                  </a:ext>
                </a:extLst>
              </a:tr>
              <a:tr h="2104660">
                <a:tc>
                  <a:txBody>
                    <a:bodyPr/>
                    <a:lstStyle/>
                    <a:p>
                      <a:pPr algn="ctr"/>
                      <a:endParaRPr kumimoji="1" lang="ja-JP" altLang="en-US" dirty="0"/>
                    </a:p>
                  </a:txBody>
                  <a:tcPr anchor="ctr">
                    <a:noFill/>
                  </a:tcPr>
                </a:tc>
                <a:tc>
                  <a:txBody>
                    <a:bodyPr/>
                    <a:lstStyle/>
                    <a:p>
                      <a:pPr algn="ctr"/>
                      <a:endParaRPr kumimoji="1" lang="ja-JP" altLang="en-US" dirty="0"/>
                    </a:p>
                  </a:txBody>
                  <a:tcPr anchor="ctr">
                    <a:noFill/>
                  </a:tcPr>
                </a:tc>
                <a:tc>
                  <a:txBody>
                    <a:bodyPr/>
                    <a:lstStyle/>
                    <a:p>
                      <a:pPr algn="ctr"/>
                      <a:endParaRPr kumimoji="1" lang="ja-JP" altLang="en-US" dirty="0"/>
                    </a:p>
                  </a:txBody>
                  <a:tcPr anchor="ctr">
                    <a:noFill/>
                  </a:tcPr>
                </a:tc>
                <a:tc>
                  <a:txBody>
                    <a:bodyPr/>
                    <a:lstStyle/>
                    <a:p>
                      <a:pPr algn="ctr"/>
                      <a:endParaRPr kumimoji="1" lang="ja-JP" altLang="en-US" dirty="0"/>
                    </a:p>
                  </a:txBody>
                  <a:tcPr anchor="ctr">
                    <a:noFill/>
                  </a:tcPr>
                </a:tc>
                <a:tc>
                  <a:txBody>
                    <a:bodyPr/>
                    <a:lstStyle/>
                    <a:p>
                      <a:pPr algn="ctr"/>
                      <a:endParaRPr kumimoji="1" lang="ja-JP" altLang="en-US" dirty="0"/>
                    </a:p>
                  </a:txBody>
                  <a:tcPr anchor="ctr">
                    <a:noFill/>
                  </a:tcPr>
                </a:tc>
                <a:extLst>
                  <a:ext uri="{0D108BD9-81ED-4DB2-BD59-A6C34878D82A}">
                    <a16:rowId xmlns:a16="http://schemas.microsoft.com/office/drawing/2014/main" val="3484645364"/>
                  </a:ext>
                </a:extLst>
              </a:tr>
              <a:tr h="1080136">
                <a:tc>
                  <a:txBody>
                    <a:bodyPr/>
                    <a:lstStyle/>
                    <a:p>
                      <a:pPr algn="ctr"/>
                      <a:r>
                        <a:rPr kumimoji="1" lang="ja-JP" altLang="en-US" b="1" dirty="0"/>
                        <a:t>改正後</a:t>
                      </a:r>
                    </a:p>
                  </a:txBody>
                  <a:tcPr anchor="ctr">
                    <a:noFill/>
                  </a:tcPr>
                </a:tc>
                <a:tc>
                  <a:txBody>
                    <a:bodyPr/>
                    <a:lstStyle/>
                    <a:p>
                      <a:pPr algn="ctr"/>
                      <a:r>
                        <a:rPr kumimoji="1" lang="ja-JP" altLang="en-US" b="1" dirty="0"/>
                        <a:t>製造業許可</a:t>
                      </a:r>
                    </a:p>
                  </a:txBody>
                  <a:tcPr anchor="ctr">
                    <a:noFill/>
                  </a:tcPr>
                </a:tc>
                <a:tc>
                  <a:txBody>
                    <a:bodyPr/>
                    <a:lstStyle/>
                    <a:p>
                      <a:pPr algn="ctr"/>
                      <a:r>
                        <a:rPr kumimoji="1" lang="ja-JP" altLang="en-US" b="1" dirty="0">
                          <a:solidFill>
                            <a:srgbClr val="FF0000"/>
                          </a:solidFill>
                        </a:rPr>
                        <a:t>製造業登録</a:t>
                      </a:r>
                      <a:endParaRPr kumimoji="1" lang="en-US" altLang="ja-JP" b="1" dirty="0">
                        <a:solidFill>
                          <a:srgbClr val="FF0000"/>
                        </a:solidFill>
                      </a:endParaRPr>
                    </a:p>
                    <a:p>
                      <a:pPr algn="ctr"/>
                      <a:r>
                        <a:rPr kumimoji="1" lang="ja-JP" altLang="en-US" b="1" dirty="0"/>
                        <a:t>又は</a:t>
                      </a:r>
                      <a:endParaRPr kumimoji="1" lang="en-US" altLang="ja-JP" b="1" dirty="0"/>
                    </a:p>
                    <a:p>
                      <a:pPr algn="ctr"/>
                      <a:r>
                        <a:rPr kumimoji="1" lang="ja-JP" altLang="en-US" b="1" dirty="0"/>
                        <a:t>製造業許可</a:t>
                      </a:r>
                    </a:p>
                  </a:txBody>
                  <a:tcPr anchor="ctr">
                    <a:noFill/>
                  </a:tcPr>
                </a:tc>
                <a:tc>
                  <a:txBody>
                    <a:bodyPr/>
                    <a:lstStyle/>
                    <a:p>
                      <a:pPr algn="ctr"/>
                      <a:r>
                        <a:rPr kumimoji="1" lang="ja-JP" altLang="en-US" b="1" dirty="0"/>
                        <a:t>製造業許可</a:t>
                      </a:r>
                    </a:p>
                  </a:txBody>
                  <a:tcPr anchor="ctr">
                    <a:noFill/>
                  </a:tcPr>
                </a:tc>
                <a:tc>
                  <a:txBody>
                    <a:bodyPr/>
                    <a:lstStyle/>
                    <a:p>
                      <a:pPr algn="ctr"/>
                      <a:r>
                        <a:rPr kumimoji="1" lang="ja-JP" altLang="en-US" b="1" dirty="0"/>
                        <a:t>製造業許可</a:t>
                      </a:r>
                    </a:p>
                  </a:txBody>
                  <a:tcPr anchor="ctr">
                    <a:noFill/>
                  </a:tcPr>
                </a:tc>
                <a:extLst>
                  <a:ext uri="{0D108BD9-81ED-4DB2-BD59-A6C34878D82A}">
                    <a16:rowId xmlns:a16="http://schemas.microsoft.com/office/drawing/2014/main" val="4130208286"/>
                  </a:ext>
                </a:extLst>
              </a:tr>
            </a:tbl>
          </a:graphicData>
        </a:graphic>
      </p:graphicFrame>
      <p:sp>
        <p:nvSpPr>
          <p:cNvPr id="2" name="タイトル 1"/>
          <p:cNvSpPr>
            <a:spLocks noGrp="1"/>
          </p:cNvSpPr>
          <p:nvPr>
            <p:ph type="title"/>
          </p:nvPr>
        </p:nvSpPr>
        <p:spPr>
          <a:xfrm>
            <a:off x="265043" y="338757"/>
            <a:ext cx="8569635" cy="1058969"/>
          </a:xfrm>
        </p:spPr>
        <p:txBody>
          <a:bodyPr>
            <a:normAutofit/>
          </a:bodyPr>
          <a:lstStyle/>
          <a:p>
            <a:pPr algn="ctr"/>
            <a:r>
              <a:rPr lang="ja-JP" altLang="en-US" sz="3000" b="1" dirty="0">
                <a:latin typeface="+mj-ea"/>
                <a:cs typeface="メイリオ" panose="020B0604030504040204" pitchFamily="50" charset="-128"/>
              </a:rPr>
              <a:t>保管のみを行う医薬品等の製造業者の登録制度</a:t>
            </a:r>
          </a:p>
        </p:txBody>
      </p:sp>
      <p:pic>
        <p:nvPicPr>
          <p:cNvPr id="11" name="図 10" descr="建物, 座る, レンガ, 記号 が含まれている画像&#10;&#10;自動的に生成された説明">
            <a:extLst>
              <a:ext uri="{FF2B5EF4-FFF2-40B4-BE49-F238E27FC236}">
                <a16:creationId xmlns:a16="http://schemas.microsoft.com/office/drawing/2014/main" id="{753F7169-8DA5-4A64-9D37-3EB90F2A54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51018" y="3149845"/>
            <a:ext cx="1412301" cy="1183549"/>
          </a:xfrm>
          <a:prstGeom prst="rect">
            <a:avLst/>
          </a:prstGeom>
        </p:spPr>
      </p:pic>
      <p:pic>
        <p:nvPicPr>
          <p:cNvPr id="12" name="図 11" descr="時計 が含まれている画像&#10;&#10;あ">
            <a:extLst>
              <a:ext uri="{FF2B5EF4-FFF2-40B4-BE49-F238E27FC236}">
                <a16:creationId xmlns:a16="http://schemas.microsoft.com/office/drawing/2014/main" id="{313C84FF-3B8F-4EE1-AD4B-61704293F1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35490" y="2937029"/>
            <a:ext cx="1412301" cy="1372672"/>
          </a:xfrm>
          <a:prstGeom prst="rect">
            <a:avLst/>
          </a:prstGeom>
        </p:spPr>
      </p:pic>
      <p:pic>
        <p:nvPicPr>
          <p:cNvPr id="13" name="図 12" descr="建物, 座る, レンガ, 記号 が含まれている画像&#10;&#10;自動的に生成された説明">
            <a:extLst>
              <a:ext uri="{FF2B5EF4-FFF2-40B4-BE49-F238E27FC236}">
                <a16:creationId xmlns:a16="http://schemas.microsoft.com/office/drawing/2014/main" id="{A5F9C69F-D92C-49E5-BDA2-624CC64502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2104" y="3121382"/>
            <a:ext cx="1412301" cy="1183549"/>
          </a:xfrm>
          <a:prstGeom prst="rect">
            <a:avLst/>
          </a:prstGeom>
        </p:spPr>
      </p:pic>
      <p:pic>
        <p:nvPicPr>
          <p:cNvPr id="14" name="図 13" descr="時計 が含まれている画像&#10;&#10;自動的に生成された説明">
            <a:extLst>
              <a:ext uri="{FF2B5EF4-FFF2-40B4-BE49-F238E27FC236}">
                <a16:creationId xmlns:a16="http://schemas.microsoft.com/office/drawing/2014/main" id="{6BD9B008-1C92-44CB-995B-C506854EA5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86371" y="2889200"/>
            <a:ext cx="1412301" cy="1372672"/>
          </a:xfrm>
          <a:prstGeom prst="rect">
            <a:avLst/>
          </a:prstGeom>
        </p:spPr>
      </p:pic>
      <p:sp>
        <p:nvSpPr>
          <p:cNvPr id="17" name="正方形/長方形 16">
            <a:extLst>
              <a:ext uri="{FF2B5EF4-FFF2-40B4-BE49-F238E27FC236}">
                <a16:creationId xmlns:a16="http://schemas.microsoft.com/office/drawing/2014/main" id="{BD9EA005-F501-4CF9-98C9-82CEC1464B36}"/>
              </a:ext>
            </a:extLst>
          </p:cNvPr>
          <p:cNvSpPr/>
          <p:nvPr/>
        </p:nvSpPr>
        <p:spPr>
          <a:xfrm>
            <a:off x="1732089" y="4333394"/>
            <a:ext cx="1219101" cy="520968"/>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原薬製造所</a:t>
            </a:r>
          </a:p>
        </p:txBody>
      </p:sp>
      <p:sp>
        <p:nvSpPr>
          <p:cNvPr id="18" name="正方形/長方形 17">
            <a:extLst>
              <a:ext uri="{FF2B5EF4-FFF2-40B4-BE49-F238E27FC236}">
                <a16:creationId xmlns:a16="http://schemas.microsoft.com/office/drawing/2014/main" id="{73A9E3B5-B2A5-4B7E-AADC-23063E1B7331}"/>
              </a:ext>
            </a:extLst>
          </p:cNvPr>
          <p:cNvSpPr/>
          <p:nvPr/>
        </p:nvSpPr>
        <p:spPr>
          <a:xfrm>
            <a:off x="6539696" y="4261872"/>
            <a:ext cx="1284637" cy="668763"/>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b="1" dirty="0">
                <a:solidFill>
                  <a:schemeClr val="tx1"/>
                </a:solidFill>
              </a:rPr>
              <a:t>製剤保管</a:t>
            </a:r>
            <a:endParaRPr kumimoji="1" lang="en-US" altLang="ja-JP" sz="1600" b="1" dirty="0">
              <a:solidFill>
                <a:schemeClr val="tx1"/>
              </a:solidFill>
            </a:endParaRPr>
          </a:p>
          <a:p>
            <a:pPr algn="ctr">
              <a:lnSpc>
                <a:spcPct val="150000"/>
              </a:lnSpc>
            </a:pPr>
            <a:r>
              <a:rPr lang="ja-JP" altLang="en-US" sz="1600" b="1" dirty="0">
                <a:solidFill>
                  <a:schemeClr val="tx1"/>
                </a:solidFill>
              </a:rPr>
              <a:t>（出荷判定）</a:t>
            </a:r>
            <a:endParaRPr kumimoji="1" lang="ja-JP" altLang="en-US" sz="1600" b="1" dirty="0">
              <a:solidFill>
                <a:schemeClr val="tx1"/>
              </a:solidFill>
            </a:endParaRPr>
          </a:p>
        </p:txBody>
      </p:sp>
      <p:sp>
        <p:nvSpPr>
          <p:cNvPr id="20" name="正方形/長方形 19">
            <a:extLst>
              <a:ext uri="{FF2B5EF4-FFF2-40B4-BE49-F238E27FC236}">
                <a16:creationId xmlns:a16="http://schemas.microsoft.com/office/drawing/2014/main" id="{CEC305B0-E004-4341-AEEF-00F8FFE8F03E}"/>
              </a:ext>
            </a:extLst>
          </p:cNvPr>
          <p:cNvSpPr/>
          <p:nvPr/>
        </p:nvSpPr>
        <p:spPr>
          <a:xfrm>
            <a:off x="3404971" y="4336178"/>
            <a:ext cx="1130189" cy="493803"/>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rgbClr val="FF0000"/>
                </a:solidFill>
              </a:rPr>
              <a:t>原薬保管</a:t>
            </a:r>
          </a:p>
        </p:txBody>
      </p:sp>
      <p:sp>
        <p:nvSpPr>
          <p:cNvPr id="31" name="正方形/長方形 30">
            <a:extLst>
              <a:ext uri="{FF2B5EF4-FFF2-40B4-BE49-F238E27FC236}">
                <a16:creationId xmlns:a16="http://schemas.microsoft.com/office/drawing/2014/main" id="{705F0245-B24F-48EE-8AB4-B95A079CA19D}"/>
              </a:ext>
            </a:extLst>
          </p:cNvPr>
          <p:cNvSpPr/>
          <p:nvPr/>
        </p:nvSpPr>
        <p:spPr>
          <a:xfrm>
            <a:off x="8176457" y="3968448"/>
            <a:ext cx="613683" cy="1173291"/>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a:solidFill>
                  <a:schemeClr val="tx1"/>
                </a:solidFill>
              </a:rPr>
              <a:t>市場出荷</a:t>
            </a:r>
            <a:endParaRPr kumimoji="1" lang="ja-JP" altLang="en-US" sz="1600" b="1" dirty="0">
              <a:solidFill>
                <a:schemeClr val="tx1"/>
              </a:solidFill>
            </a:endParaRPr>
          </a:p>
        </p:txBody>
      </p:sp>
      <p:sp>
        <p:nvSpPr>
          <p:cNvPr id="36" name="右矢印 26">
            <a:extLst>
              <a:ext uri="{FF2B5EF4-FFF2-40B4-BE49-F238E27FC236}">
                <a16:creationId xmlns:a16="http://schemas.microsoft.com/office/drawing/2014/main" id="{C3A9DF09-7B91-484D-AD0F-D42BE29A0569}"/>
              </a:ext>
            </a:extLst>
          </p:cNvPr>
          <p:cNvSpPr/>
          <p:nvPr/>
        </p:nvSpPr>
        <p:spPr>
          <a:xfrm>
            <a:off x="3038782" y="4494296"/>
            <a:ext cx="353237" cy="2559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BA9C87BF-9666-4385-928D-CB098F5D3767}"/>
              </a:ext>
            </a:extLst>
          </p:cNvPr>
          <p:cNvSpPr txBox="1"/>
          <p:nvPr/>
        </p:nvSpPr>
        <p:spPr>
          <a:xfrm>
            <a:off x="3180433" y="1189767"/>
            <a:ext cx="2783134" cy="461665"/>
          </a:xfrm>
          <a:prstGeom prst="rect">
            <a:avLst/>
          </a:prstGeom>
          <a:noFill/>
        </p:spPr>
        <p:txBody>
          <a:bodyPr wrap="none" rtlCol="0">
            <a:spAutoFit/>
          </a:bodyPr>
          <a:lstStyle/>
          <a:p>
            <a:r>
              <a:rPr kumimoji="1" lang="ja-JP" altLang="en-US" sz="2400" b="1" u="sng" dirty="0"/>
              <a:t>改正前後のイメージ</a:t>
            </a:r>
          </a:p>
        </p:txBody>
      </p:sp>
      <p:sp>
        <p:nvSpPr>
          <p:cNvPr id="21" name="フッター プレースホルダー 6">
            <a:extLst>
              <a:ext uri="{FF2B5EF4-FFF2-40B4-BE49-F238E27FC236}">
                <a16:creationId xmlns:a16="http://schemas.microsoft.com/office/drawing/2014/main" id="{DB99FD21-20FA-4768-B59C-7953CB4DED2C}"/>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
        <p:nvSpPr>
          <p:cNvPr id="22" name="正方形/長方形 21">
            <a:extLst>
              <a:ext uri="{FF2B5EF4-FFF2-40B4-BE49-F238E27FC236}">
                <a16:creationId xmlns:a16="http://schemas.microsoft.com/office/drawing/2014/main" id="{BD9EA005-F501-4CF9-98C9-82CEC1464B36}"/>
              </a:ext>
            </a:extLst>
          </p:cNvPr>
          <p:cNvSpPr/>
          <p:nvPr/>
        </p:nvSpPr>
        <p:spPr>
          <a:xfrm>
            <a:off x="4971921" y="4302175"/>
            <a:ext cx="1219101" cy="520968"/>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製剤製造所</a:t>
            </a:r>
          </a:p>
        </p:txBody>
      </p:sp>
      <p:sp>
        <p:nvSpPr>
          <p:cNvPr id="26" name="右矢印 26">
            <a:extLst>
              <a:ext uri="{FF2B5EF4-FFF2-40B4-BE49-F238E27FC236}">
                <a16:creationId xmlns:a16="http://schemas.microsoft.com/office/drawing/2014/main" id="{C3A9DF09-7B91-484D-AD0F-D42BE29A0569}"/>
              </a:ext>
            </a:extLst>
          </p:cNvPr>
          <p:cNvSpPr/>
          <p:nvPr/>
        </p:nvSpPr>
        <p:spPr>
          <a:xfrm>
            <a:off x="4600755" y="4465906"/>
            <a:ext cx="353237" cy="2559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a:extLst>
              <a:ext uri="{FF2B5EF4-FFF2-40B4-BE49-F238E27FC236}">
                <a16:creationId xmlns:a16="http://schemas.microsoft.com/office/drawing/2014/main" id="{C3A9DF09-7B91-484D-AD0F-D42BE29A0569}"/>
              </a:ext>
            </a:extLst>
          </p:cNvPr>
          <p:cNvSpPr/>
          <p:nvPr/>
        </p:nvSpPr>
        <p:spPr>
          <a:xfrm>
            <a:off x="6208951" y="4465906"/>
            <a:ext cx="353237" cy="2559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6">
            <a:extLst>
              <a:ext uri="{FF2B5EF4-FFF2-40B4-BE49-F238E27FC236}">
                <a16:creationId xmlns:a16="http://schemas.microsoft.com/office/drawing/2014/main" id="{C3A9DF09-7B91-484D-AD0F-D42BE29A0569}"/>
              </a:ext>
            </a:extLst>
          </p:cNvPr>
          <p:cNvSpPr/>
          <p:nvPr/>
        </p:nvSpPr>
        <p:spPr>
          <a:xfrm>
            <a:off x="7842321" y="4462098"/>
            <a:ext cx="353237" cy="2559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87730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rPr>
              <a:t>保管のみを行う製造所に係る登録</a:t>
            </a:r>
            <a:endParaRPr lang="ja-JP" altLang="ja-JP" sz="2000" b="1" dirty="0">
              <a:latin typeface="+mn-ea"/>
              <a:ea typeface="+mn-ea"/>
            </a:endParaRPr>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sp>
        <p:nvSpPr>
          <p:cNvPr id="6"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3" y="1006745"/>
            <a:ext cx="8525355" cy="5325312"/>
          </a:xfrm>
        </p:spPr>
        <p:txBody>
          <a:bodyPr>
            <a:noAutofit/>
          </a:bodyPr>
          <a:lstStyle/>
          <a:p>
            <a:pPr marL="0" indent="0">
              <a:lnSpc>
                <a:spcPct val="120000"/>
              </a:lnSpc>
              <a:spcBef>
                <a:spcPts val="0"/>
              </a:spcBef>
              <a:buNone/>
            </a:pPr>
            <a:r>
              <a:rPr lang="ja-JP" altLang="en-US" sz="2400" dirty="0"/>
              <a:t>●保管のみを行う製造所に係る登録</a:t>
            </a:r>
            <a:endParaRPr lang="en-US" altLang="ja-JP" sz="2400" dirty="0"/>
          </a:p>
          <a:p>
            <a:pPr marL="0" indent="0">
              <a:lnSpc>
                <a:spcPct val="120000"/>
              </a:lnSpc>
              <a:spcBef>
                <a:spcPts val="0"/>
              </a:spcBef>
              <a:buNone/>
            </a:pPr>
            <a:endParaRPr lang="en-US" altLang="ja-JP" sz="2400" dirty="0"/>
          </a:p>
          <a:p>
            <a:pPr marL="457200" lvl="1" indent="0">
              <a:lnSpc>
                <a:spcPct val="120000"/>
              </a:lnSpc>
              <a:spcBef>
                <a:spcPts val="0"/>
              </a:spcBef>
              <a:buNone/>
            </a:pPr>
            <a:r>
              <a:rPr lang="ja-JP" altLang="en-US" dirty="0"/>
              <a:t>＜薬機法第</a:t>
            </a:r>
            <a:r>
              <a:rPr lang="en-US" altLang="ja-JP" dirty="0"/>
              <a:t>13</a:t>
            </a:r>
            <a:r>
              <a:rPr lang="ja-JP" altLang="en-US" dirty="0"/>
              <a:t>条の</a:t>
            </a:r>
            <a:r>
              <a:rPr lang="en-US" altLang="ja-JP" dirty="0"/>
              <a:t>2</a:t>
            </a:r>
            <a:r>
              <a:rPr lang="ja-JP" altLang="en-US" dirty="0"/>
              <a:t>の</a:t>
            </a:r>
            <a:r>
              <a:rPr lang="en-US" altLang="ja-JP" dirty="0"/>
              <a:t>2</a:t>
            </a:r>
            <a:r>
              <a:rPr lang="ja-JP" altLang="en-US" dirty="0"/>
              <a:t>＞</a:t>
            </a:r>
            <a:endParaRPr lang="en-US" altLang="ja-JP" dirty="0"/>
          </a:p>
          <a:p>
            <a:pPr marL="457200" lvl="1" indent="0">
              <a:lnSpc>
                <a:spcPct val="120000"/>
              </a:lnSpc>
              <a:spcBef>
                <a:spcPts val="0"/>
              </a:spcBef>
              <a:buNone/>
            </a:pPr>
            <a:r>
              <a:rPr lang="ja-JP" altLang="en-US" dirty="0"/>
              <a:t>業として、製造所において医薬品、医薬部外品及び化粧品の製造工程のうち保管のみを行おうとする者は、当該製造所について厚生労働大臣の</a:t>
            </a:r>
            <a:r>
              <a:rPr lang="ja-JP" altLang="en-US" dirty="0">
                <a:solidFill>
                  <a:srgbClr val="FF0000"/>
                </a:solidFill>
              </a:rPr>
              <a:t>登録をうけたときは</a:t>
            </a:r>
            <a:r>
              <a:rPr lang="ja-JP" altLang="en-US" dirty="0"/>
              <a:t>、第</a:t>
            </a:r>
            <a:r>
              <a:rPr lang="en-US" altLang="ja-JP" dirty="0"/>
              <a:t>13</a:t>
            </a:r>
            <a:r>
              <a:rPr lang="ja-JP" altLang="en-US" dirty="0"/>
              <a:t>条の規定にかかわらず、当該製造所について同条第</a:t>
            </a:r>
            <a:r>
              <a:rPr lang="en-US" altLang="ja-JP" dirty="0"/>
              <a:t>1</a:t>
            </a:r>
            <a:r>
              <a:rPr lang="ja-JP" altLang="en-US" dirty="0"/>
              <a:t>項の</a:t>
            </a:r>
            <a:r>
              <a:rPr lang="ja-JP" altLang="en-US" dirty="0">
                <a:solidFill>
                  <a:srgbClr val="FF0000"/>
                </a:solidFill>
              </a:rPr>
              <a:t>許可を受けることを要しない。</a:t>
            </a:r>
            <a:endParaRPr lang="ja-JP" altLang="en-US" dirty="0"/>
          </a:p>
        </p:txBody>
      </p:sp>
    </p:spTree>
    <p:extLst>
      <p:ext uri="{BB962C8B-B14F-4D97-AF65-F5344CB8AC3E}">
        <p14:creationId xmlns:p14="http://schemas.microsoft.com/office/powerpoint/2010/main" val="270340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9323" y="0"/>
            <a:ext cx="8569635" cy="1058969"/>
          </a:xfrm>
        </p:spPr>
        <p:txBody>
          <a:bodyPr>
            <a:normAutofit/>
          </a:bodyPr>
          <a:lstStyle/>
          <a:p>
            <a:pPr marL="0" marR="0" lvl="1" indent="0" algn="ctr" defTabSz="914400" rtl="0" eaLnBrk="1" fontAlgn="auto" latinLnBrk="0" hangingPunct="1">
              <a:lnSpc>
                <a:spcPct val="100000"/>
              </a:lnSpc>
              <a:spcBef>
                <a:spcPct val="0"/>
              </a:spcBef>
              <a:spcAft>
                <a:spcPts val="0"/>
              </a:spcAft>
              <a:buClrTx/>
              <a:buSzTx/>
              <a:buFontTx/>
              <a:buNone/>
              <a:tabLst/>
              <a:defRPr/>
            </a:pPr>
            <a:r>
              <a:rPr lang="ja-JP" altLang="en-US" sz="3200" b="1" dirty="0">
                <a:latin typeface="+mn-ea"/>
              </a:rPr>
              <a:t>保管のみを行う製造所の人的要件　</a:t>
            </a:r>
            <a:r>
              <a:rPr lang="en-US" altLang="ja-JP" sz="2000" b="1" dirty="0">
                <a:latin typeface="+mn-ea"/>
                <a:ea typeface="+mn-ea"/>
              </a:rPr>
              <a:t>1/2</a:t>
            </a:r>
            <a:endParaRPr lang="ja-JP" altLang="ja-JP" sz="2000" b="1" dirty="0">
              <a:latin typeface="+mn-ea"/>
              <a:ea typeface="+mn-ea"/>
            </a:endParaRPr>
          </a:p>
        </p:txBody>
      </p:sp>
      <p:sp>
        <p:nvSpPr>
          <p:cNvPr id="4" name="コンテンツ プレースホルダー 3">
            <a:extLst>
              <a:ext uri="{FF2B5EF4-FFF2-40B4-BE49-F238E27FC236}">
                <a16:creationId xmlns:a16="http://schemas.microsoft.com/office/drawing/2014/main" id="{FEEC6395-D628-41B2-A15D-5D0413EAD18E}"/>
              </a:ext>
            </a:extLst>
          </p:cNvPr>
          <p:cNvSpPr>
            <a:spLocks noGrp="1"/>
          </p:cNvSpPr>
          <p:nvPr>
            <p:ph idx="1"/>
          </p:nvPr>
        </p:nvSpPr>
        <p:spPr>
          <a:xfrm>
            <a:off x="309322" y="1058969"/>
            <a:ext cx="8525355" cy="5325312"/>
          </a:xfrm>
        </p:spPr>
        <p:txBody>
          <a:bodyPr>
            <a:noAutofit/>
          </a:bodyPr>
          <a:lstStyle/>
          <a:p>
            <a:pPr marL="0" indent="0">
              <a:lnSpc>
                <a:spcPct val="120000"/>
              </a:lnSpc>
              <a:spcBef>
                <a:spcPts val="0"/>
              </a:spcBef>
              <a:buNone/>
            </a:pPr>
            <a:r>
              <a:rPr lang="ja-JP" altLang="en-US" sz="2400" u="sng" dirty="0"/>
              <a:t>●保管のみを行う製造所の管理者</a:t>
            </a:r>
            <a:endParaRPr lang="ja-JP" altLang="en-US" sz="1800" u="sng" dirty="0"/>
          </a:p>
          <a:p>
            <a:pPr marL="0" indent="0">
              <a:lnSpc>
                <a:spcPct val="120000"/>
              </a:lnSpc>
              <a:spcBef>
                <a:spcPts val="0"/>
              </a:spcBef>
              <a:buNone/>
            </a:pPr>
            <a:endParaRPr lang="ja-JP" altLang="en-US" sz="1800" dirty="0"/>
          </a:p>
        </p:txBody>
      </p:sp>
      <p:sp>
        <p:nvSpPr>
          <p:cNvPr id="8" name="フッター プレースホルダー 6">
            <a:extLst>
              <a:ext uri="{FF2B5EF4-FFF2-40B4-BE49-F238E27FC236}">
                <a16:creationId xmlns:a16="http://schemas.microsoft.com/office/drawing/2014/main" id="{E8979802-B508-4F0F-AF01-3DCD20CCC310}"/>
              </a:ext>
            </a:extLst>
          </p:cNvPr>
          <p:cNvSpPr>
            <a:spLocks noGrp="1"/>
          </p:cNvSpPr>
          <p:nvPr>
            <p:ph type="ftr" sz="quarter" idx="3"/>
          </p:nvPr>
        </p:nvSpPr>
        <p:spPr>
          <a:xfrm>
            <a:off x="3028950" y="6424591"/>
            <a:ext cx="3086100" cy="365125"/>
          </a:xfrm>
        </p:spPr>
        <p:txBody>
          <a:bodyPr/>
          <a:lstStyle/>
          <a:p>
            <a:r>
              <a:rPr lang="ja-JP" altLang="en-US" dirty="0"/>
              <a:t>保管のみを行う製造所の登録制度</a:t>
            </a:r>
            <a:endParaRPr kumimoji="1" lang="ja-JP" altLang="en-US" dirty="0"/>
          </a:p>
        </p:txBody>
      </p:sp>
      <p:graphicFrame>
        <p:nvGraphicFramePr>
          <p:cNvPr id="3" name="表 4">
            <a:extLst>
              <a:ext uri="{FF2B5EF4-FFF2-40B4-BE49-F238E27FC236}">
                <a16:creationId xmlns:a16="http://schemas.microsoft.com/office/drawing/2014/main" id="{B6B8611A-5CD3-49CB-A30C-70D63711A7D6}"/>
              </a:ext>
            </a:extLst>
          </p:cNvPr>
          <p:cNvGraphicFramePr>
            <a:graphicFrameLocks noGrp="1"/>
          </p:cNvGraphicFramePr>
          <p:nvPr>
            <p:extLst>
              <p:ext uri="{D42A27DB-BD31-4B8C-83A1-F6EECF244321}">
                <p14:modId xmlns:p14="http://schemas.microsoft.com/office/powerpoint/2010/main" val="1969912419"/>
              </p:ext>
            </p:extLst>
          </p:nvPr>
        </p:nvGraphicFramePr>
        <p:xfrm>
          <a:off x="309322" y="1783171"/>
          <a:ext cx="8569635" cy="4255180"/>
        </p:xfrm>
        <a:graphic>
          <a:graphicData uri="http://schemas.openxmlformats.org/drawingml/2006/table">
            <a:tbl>
              <a:tblPr firstRow="1" bandRow="1">
                <a:tableStyleId>{5940675A-B579-460E-94D1-54222C63F5DA}</a:tableStyleId>
              </a:tblPr>
              <a:tblGrid>
                <a:gridCol w="1334645">
                  <a:extLst>
                    <a:ext uri="{9D8B030D-6E8A-4147-A177-3AD203B41FA5}">
                      <a16:colId xmlns:a16="http://schemas.microsoft.com/office/drawing/2014/main" val="1518373543"/>
                    </a:ext>
                  </a:extLst>
                </a:gridCol>
                <a:gridCol w="3617495">
                  <a:extLst>
                    <a:ext uri="{9D8B030D-6E8A-4147-A177-3AD203B41FA5}">
                      <a16:colId xmlns:a16="http://schemas.microsoft.com/office/drawing/2014/main" val="1752005021"/>
                    </a:ext>
                  </a:extLst>
                </a:gridCol>
                <a:gridCol w="3617495">
                  <a:extLst>
                    <a:ext uri="{9D8B030D-6E8A-4147-A177-3AD203B41FA5}">
                      <a16:colId xmlns:a16="http://schemas.microsoft.com/office/drawing/2014/main" val="524391998"/>
                    </a:ext>
                  </a:extLst>
                </a:gridCol>
              </a:tblGrid>
              <a:tr h="349741">
                <a:tc>
                  <a:txBody>
                    <a:bodyPr/>
                    <a:lstStyle/>
                    <a:p>
                      <a:endParaRPr kumimoji="1" lang="ja-JP" altLang="en-US"/>
                    </a:p>
                  </a:txBody>
                  <a:tcPr/>
                </a:tc>
                <a:tc>
                  <a:txBody>
                    <a:bodyPr/>
                    <a:lstStyle/>
                    <a:p>
                      <a:pPr algn="ctr"/>
                      <a:r>
                        <a:rPr kumimoji="1" lang="ja-JP" altLang="en-US" dirty="0"/>
                        <a:t>変更前</a:t>
                      </a:r>
                    </a:p>
                  </a:txBody>
                  <a:tcPr/>
                </a:tc>
                <a:tc>
                  <a:txBody>
                    <a:bodyPr/>
                    <a:lstStyle/>
                    <a:p>
                      <a:pPr algn="ctr"/>
                      <a:r>
                        <a:rPr kumimoji="1" lang="ja-JP" altLang="en-US" dirty="0"/>
                        <a:t>変更後</a:t>
                      </a:r>
                    </a:p>
                  </a:txBody>
                  <a:tcPr/>
                </a:tc>
                <a:extLst>
                  <a:ext uri="{0D108BD9-81ED-4DB2-BD59-A6C34878D82A}">
                    <a16:rowId xmlns:a16="http://schemas.microsoft.com/office/drawing/2014/main" val="3643742392"/>
                  </a:ext>
                </a:extLst>
              </a:tr>
              <a:tr h="648380">
                <a:tc>
                  <a:txBody>
                    <a:bodyPr/>
                    <a:lstStyle/>
                    <a:p>
                      <a:pPr algn="ctr"/>
                      <a:r>
                        <a:rPr kumimoji="1" lang="ja-JP" altLang="en-US" dirty="0"/>
                        <a:t>医薬品</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薬剤師</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薬剤師</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u="sng" dirty="0">
                          <a:solidFill>
                            <a:srgbClr val="FF0000"/>
                          </a:solidFill>
                        </a:rPr>
                        <a:t>下記①、②または③</a:t>
                      </a:r>
                      <a:endParaRPr kumimoji="1" lang="en-US" altLang="ja-JP" u="sng" dirty="0">
                        <a:solidFill>
                          <a:srgbClr val="FF0000"/>
                        </a:solidFil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5130999"/>
                  </a:ext>
                </a:extLst>
              </a:tr>
              <a:tr h="680720">
                <a:tc>
                  <a:txBody>
                    <a:bodyPr/>
                    <a:lstStyle/>
                    <a:p>
                      <a:pPr algn="ctr"/>
                      <a:r>
                        <a:rPr kumimoji="1" lang="ja-JP" altLang="en-US" dirty="0"/>
                        <a:t>医薬部外品</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医薬部外品等責任技術者</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医薬部外品等責任技術者</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u="sng" dirty="0">
                          <a:solidFill>
                            <a:srgbClr val="FF0000"/>
                          </a:solidFill>
                        </a:rPr>
                        <a:t>下記①、②または③</a:t>
                      </a:r>
                      <a:endParaRPr kumimoji="1" lang="en-US" altLang="ja-JP"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5858413"/>
                  </a:ext>
                </a:extLst>
              </a:tr>
              <a:tr h="196596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u="sng"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u="none" dirty="0">
                          <a:solidFill>
                            <a:srgbClr val="FF0000"/>
                          </a:solidFill>
                        </a:rPr>
                        <a:t>旧制中学若しくは高校又はこれと同等以上の学校で、薬学又は化学に関する専門の課程を修了した者</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startAt="2"/>
                        <a:tabLst/>
                        <a:defRPr/>
                      </a:pPr>
                      <a:r>
                        <a:rPr kumimoji="1" lang="ja-JP" altLang="en-US" u="none" dirty="0">
                          <a:solidFill>
                            <a:srgbClr val="FF0000"/>
                          </a:solidFill>
                        </a:rPr>
                        <a:t>旧制中学若しくは高校又はこれと同等以上の学校で、薬学又は化学に関する科目を修得した後、医薬品の製造に関する業務に三年以上従事した者</a:t>
                      </a:r>
                      <a:endParaRPr kumimoji="1" lang="en-US" altLang="ja-JP" u="none"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rgbClr val="FF0000"/>
                        </a:solidFill>
                      </a:endParaRP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startAt="3"/>
                        <a:tabLst/>
                        <a:defRPr/>
                      </a:pPr>
                      <a:r>
                        <a:rPr kumimoji="1" lang="ja-JP" altLang="en-US" sz="1800" u="none" kern="1200" dirty="0">
                          <a:solidFill>
                            <a:srgbClr val="FF0000"/>
                          </a:solidFill>
                          <a:latin typeface="+mn-lt"/>
                          <a:ea typeface="+mn-ea"/>
                          <a:cs typeface="+mn-cs"/>
                        </a:rPr>
                        <a:t>厚生労働大臣が①及び②に掲げる者と同等以上の知識経験を有すると認めた者</a:t>
                      </a:r>
                    </a:p>
                    <a:p>
                      <a:pPr marL="342900" marR="0" lvl="0" indent="-342900" algn="l" defTabSz="914400" rtl="0" eaLnBrk="1" fontAlgn="auto" latinLnBrk="0" hangingPunct="1">
                        <a:lnSpc>
                          <a:spcPct val="100000"/>
                        </a:lnSpc>
                        <a:spcBef>
                          <a:spcPts val="0"/>
                        </a:spcBef>
                        <a:spcAft>
                          <a:spcPts val="0"/>
                        </a:spcAft>
                        <a:buClrTx/>
                        <a:buSzTx/>
                        <a:buFont typeface="+mj-ea"/>
                        <a:buAutoNum type="circleNumDbPlain" startAt="3"/>
                        <a:tabLst/>
                        <a:defRPr/>
                      </a:pPr>
                      <a:endParaRPr kumimoji="1" lang="ja-JP" altLang="en-US" sz="1800" u="sng" kern="1200" dirty="0">
                        <a:solidFill>
                          <a:srgbClr val="FF0000"/>
                        </a:solidFill>
                        <a:latin typeface="+mn-lt"/>
                        <a:ea typeface="+mn-ea"/>
                        <a:cs typeface="+mn-cs"/>
                      </a:endParaRPr>
                    </a:p>
                  </a:txBody>
                  <a:tcPr>
                    <a:lnT w="1270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lnT w="12700" cap="flat" cmpd="sng" algn="ctr">
                      <a:solidFill>
                        <a:schemeClr val="tx1"/>
                      </a:solidFill>
                      <a:prstDash val="solid"/>
                      <a:round/>
                      <a:headEnd type="none" w="med" len="med"/>
                      <a:tailEnd type="none" w="med" len="med"/>
                    </a:lnT>
                  </a:tcPr>
                </a:tc>
                <a:tc hMerge="1">
                  <a:txBody>
                    <a:bodyPr/>
                    <a:lstStyle/>
                    <a:p>
                      <a:pPr marL="342900" marR="0" lvl="0" indent="-342900" algn="l" defTabSz="914400" rtl="0" eaLnBrk="1" fontAlgn="auto" latinLnBrk="0" hangingPunct="1">
                        <a:lnSpc>
                          <a:spcPct val="100000"/>
                        </a:lnSpc>
                        <a:spcBef>
                          <a:spcPts val="0"/>
                        </a:spcBef>
                        <a:spcAft>
                          <a:spcPts val="0"/>
                        </a:spcAft>
                        <a:buClrTx/>
                        <a:buSzTx/>
                        <a:buFont typeface="+mj-ea"/>
                        <a:buAutoNum type="circleNumDbPlain" startAt="3"/>
                        <a:tabLst/>
                        <a:defRPr/>
                      </a:pPr>
                      <a:endParaRPr kumimoji="1" lang="ja-JP" altLang="en-US" sz="1800" u="sng" kern="1200" dirty="0">
                        <a:solidFill>
                          <a:srgbClr val="FF0000"/>
                        </a:solidFill>
                        <a:latin typeface="+mn-lt"/>
                        <a:ea typeface="+mn-ea"/>
                        <a:cs typeface="+mn-cs"/>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12053674"/>
                  </a:ext>
                </a:extLst>
              </a:tr>
            </a:tbl>
          </a:graphicData>
        </a:graphic>
      </p:graphicFrame>
    </p:spTree>
    <p:extLst>
      <p:ext uri="{BB962C8B-B14F-4D97-AF65-F5344CB8AC3E}">
        <p14:creationId xmlns:p14="http://schemas.microsoft.com/office/powerpoint/2010/main" val="25734162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2891</Words>
  <Application>Microsoft Office PowerPoint</Application>
  <PresentationFormat>画面に合わせる (4:3)</PresentationFormat>
  <Paragraphs>270</Paragraphs>
  <Slides>19</Slides>
  <Notes>18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ＭＳ Ｐゴシック</vt:lpstr>
      <vt:lpstr>ＭＳ Ｐゴシック 本文</vt:lpstr>
      <vt:lpstr>宋体</vt:lpstr>
      <vt:lpstr>メイリオ</vt:lpstr>
      <vt:lpstr>Arial</vt:lpstr>
      <vt:lpstr>Calibri</vt:lpstr>
      <vt:lpstr>Calibri Light</vt:lpstr>
      <vt:lpstr>Wingdings</vt:lpstr>
      <vt:lpstr>Office テーマ</vt:lpstr>
      <vt:lpstr>保管のみを行う製造所の登録制度</vt:lpstr>
      <vt:lpstr>PowerPoint プレゼンテーション</vt:lpstr>
      <vt:lpstr>PowerPoint プレゼンテーション</vt:lpstr>
      <vt:lpstr>保管のみを行う製造所の登録制度概要</vt:lpstr>
      <vt:lpstr>保管のみを行う製造所の範囲</vt:lpstr>
      <vt:lpstr>登録によって行うことができない保管</vt:lpstr>
      <vt:lpstr>保管のみを行う医薬品等の製造業者の登録制度</vt:lpstr>
      <vt:lpstr>保管のみを行う製造所に係る登録</vt:lpstr>
      <vt:lpstr>保管のみを行う製造所の人的要件　1/2</vt:lpstr>
      <vt:lpstr>保管のみを行う製造所の人的要件　2/2</vt:lpstr>
      <vt:lpstr>保管のみを行う製造所の構造設備要件</vt:lpstr>
      <vt:lpstr>みなし登録製造業者等の申出手続等</vt:lpstr>
      <vt:lpstr>みなし登録製造業者等の申出手続等</vt:lpstr>
      <vt:lpstr>みなし登録製造業者等の申出手続等</vt:lpstr>
      <vt:lpstr>みなし登録製造業者等の申出手続等</vt:lpstr>
      <vt:lpstr>その他の規定等</vt:lpstr>
      <vt:lpstr>その他の規定等</vt:lpstr>
      <vt:lpstr>その他の規定等</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平成25年度発出の薬事関連通知の主要項目に関する要点の解説</dc:title>
  <dc:creator>法規委員会</dc:creator>
  <cp:lastModifiedBy>片野 正純</cp:lastModifiedBy>
  <cp:revision>1194</cp:revision>
  <cp:lastPrinted>2020-08-03T07:08:48Z</cp:lastPrinted>
  <dcterms:created xsi:type="dcterms:W3CDTF">2014-08-29T07:59:44Z</dcterms:created>
  <dcterms:modified xsi:type="dcterms:W3CDTF">2021-08-23T02:20:37Z</dcterms:modified>
  <cp:contentStatus/>
</cp:coreProperties>
</file>